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98" r:id="rId2"/>
  </p:sldMasterIdLst>
  <p:notesMasterIdLst>
    <p:notesMasterId r:id="rId18"/>
  </p:notesMasterIdLst>
  <p:sldIdLst>
    <p:sldId id="578" r:id="rId3"/>
    <p:sldId id="589" r:id="rId4"/>
    <p:sldId id="588" r:id="rId5"/>
    <p:sldId id="590" r:id="rId6"/>
    <p:sldId id="591" r:id="rId7"/>
    <p:sldId id="595" r:id="rId8"/>
    <p:sldId id="594" r:id="rId9"/>
    <p:sldId id="596" r:id="rId10"/>
    <p:sldId id="597" r:id="rId11"/>
    <p:sldId id="580" r:id="rId12"/>
    <p:sldId id="606" r:id="rId13"/>
    <p:sldId id="604" r:id="rId14"/>
    <p:sldId id="603" r:id="rId15"/>
    <p:sldId id="605" r:id="rId16"/>
    <p:sldId id="592" r:id="rId1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CCECFF"/>
    <a:srgbClr val="0000CC"/>
    <a:srgbClr val="FFFF00"/>
    <a:srgbClr val="66FF33"/>
    <a:srgbClr val="FF5050"/>
    <a:srgbClr val="F2020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5665" autoAdjust="0"/>
  </p:normalViewPr>
  <p:slideViewPr>
    <p:cSldViewPr>
      <p:cViewPr>
        <p:scale>
          <a:sx n="60" d="100"/>
          <a:sy n="60" d="100"/>
        </p:scale>
        <p:origin x="-165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50733C-C1DB-4F4D-B175-254831E64D6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211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27ABE46-89F6-467A-A488-BE69AFD77AE4}" type="slidenum">
              <a:rPr lang="da-DK" smtClean="0">
                <a:latin typeface="Arial" charset="0"/>
              </a:rPr>
              <a:pPr eaLnBrk="1" hangingPunct="1"/>
              <a:t>1</a:t>
            </a:fld>
            <a:endParaRPr lang="da-DK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37A5697-0356-4540-BBAA-825DCB533D0F}" type="slidenum">
              <a:rPr lang="da-DK" smtClean="0">
                <a:latin typeface="Arial" charset="0"/>
              </a:rPr>
              <a:pPr eaLnBrk="1" hangingPunct="1"/>
              <a:t>10</a:t>
            </a:fld>
            <a:endParaRPr lang="da-DK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dirty="0" smtClean="0"/>
              <a:t>Almen medicin kan ikke have fantomer/figuranter</a:t>
            </a:r>
            <a:r>
              <a:rPr lang="da-DK" baseline="0" dirty="0" smtClean="0"/>
              <a:t> i almen praksis, derfor altid på færdighedslab.</a:t>
            </a:r>
          </a:p>
          <a:p>
            <a:r>
              <a:rPr lang="da-DK" baseline="0" dirty="0" smtClean="0"/>
              <a:t>Flere specialer har allerede etableret ‘niveau 2’ aktiviteter med avancerede operationsmodeller (Neurokirurgi, oftalmologi)og simulatorer i specialets eget regi. (Ørekirurgi simulatorer i Holstebro og Viborg, </a:t>
            </a:r>
            <a:r>
              <a:rPr lang="da-DK" baseline="0" dirty="0" err="1" smtClean="0"/>
              <a:t>Arthroskopi</a:t>
            </a:r>
            <a:r>
              <a:rPr lang="da-DK" baseline="0" dirty="0" smtClean="0"/>
              <a:t> simulator x 2 i Silkeborg). Økonomi og organisering oftest knyttet til SST A-kurser.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0733C-C1DB-4F4D-B175-254831E64D60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474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69640-2EDE-4A18-B609-FEF77C6EA12D}" type="slidenum">
              <a:rPr lang="da-DK">
                <a:solidFill>
                  <a:prstClr val="black"/>
                </a:solidFill>
              </a:rPr>
              <a:pPr/>
              <a:t>12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0733C-C1DB-4F4D-B175-254831E64D60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474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0733C-C1DB-4F4D-B175-254831E64D60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474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F626424-4111-4A36-87B5-760D0C3364A5}" type="slidenum">
              <a:rPr lang="da-DK">
                <a:latin typeface="Arial" charset="0"/>
              </a:rPr>
              <a:pPr eaLnBrk="1" hangingPunct="1"/>
              <a:t>15</a:t>
            </a:fld>
            <a:endParaRPr lang="da-DK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835C0-4839-4B62-A765-DD8C8A76A1DD}" type="slidenum">
              <a:rPr lang="da-DK"/>
              <a:pPr/>
              <a:t>2</a:t>
            </a:fld>
            <a:endParaRPr lang="da-DK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2C27B-1995-4974-B178-4489CBBF1F0E}" type="slidenum">
              <a:rPr lang="da-DK"/>
              <a:pPr/>
              <a:t>3</a:t>
            </a:fld>
            <a:endParaRPr lang="da-DK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Kirurgisk </a:t>
            </a:r>
            <a:r>
              <a:rPr lang="da-DK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øvelaboratorium</a:t>
            </a:r>
            <a:endParaRPr lang="da-DK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Dansk Jordbrugsforskning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Forskningscenter Foulum (www.agrsci.dk)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Blichers allé, 8830 Tjele </a:t>
            </a:r>
          </a:p>
          <a:p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A2877-B8A7-4E9C-B664-65448B491046}" type="slidenum">
              <a:rPr lang="da-DK"/>
              <a:pPr/>
              <a:t>4</a:t>
            </a:fld>
            <a:endParaRPr lang="da-DK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D02550A-F4C2-43E9-8D06-E86DF580EFC8}" type="slidenum">
              <a:rPr lang="da-DK" smtClean="0">
                <a:latin typeface="Arial" charset="0"/>
              </a:rPr>
              <a:pPr eaLnBrk="1" hangingPunct="1"/>
              <a:t>5</a:t>
            </a:fld>
            <a:endParaRPr lang="da-DK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dirty="0" smtClean="0"/>
              <a:t>Billede af</a:t>
            </a:r>
            <a:r>
              <a:rPr lang="da-DK" baseline="0" dirty="0" smtClean="0"/>
              <a:t> OLAV v bil!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0733C-C1DB-4F4D-B175-254831E64D60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47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69640-2EDE-4A18-B609-FEF77C6EA12D}" type="slidenum">
              <a:rPr lang="da-DK">
                <a:solidFill>
                  <a:prstClr val="black"/>
                </a:solidFill>
              </a:rPr>
              <a:pPr/>
              <a:t>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0733C-C1DB-4F4D-B175-254831E64D60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474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0733C-C1DB-4F4D-B175-254831E64D60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47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72736-2FD9-4B18-A60E-53CEB91D5DD3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700FB-9073-450A-8340-6B08C109DBEF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4CE84-C914-4F0E-8FAE-27AB7FC9886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DA01-6C31-4A62-8F59-BBF69E6A2BF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4950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CCEF-F43C-4CB4-A385-33C4A2603221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A8FA-50CF-4E9D-926F-330DC008DCBF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ACF8-B995-4B04-B576-C2CBC10005C5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A973-CA53-46C8-9B08-C61FC45BD754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FA366-6705-455F-8786-D6A60EC829DD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03AF-A9CA-42BF-BFA6-0FAA56EC8F91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74C7-E772-4689-BCF3-52FD45507DEB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EFF04-6B58-4588-860C-523926F6A647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3B66-AA0E-4909-836F-6647D3006046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924-D269-428C-A7C8-CAE425254B79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699B-B103-4196-9AA2-F53EA9C56C31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5959B-3ED4-403F-B4EA-D1140219E983}" type="slidenum">
              <a:rPr lang="da-DK" smtClean="0">
                <a:solidFill>
                  <a:srgbClr val="FFFFFF"/>
                </a:solidFill>
              </a:rPr>
              <a:pPr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B9F5B-48CA-4986-A1ED-FBE7DC92AA76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B7FB2-4450-48BF-BE97-676D37767909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F3A51-17A6-4827-BB9D-30FF4F2BE96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F22D8-C768-4BD4-BD93-568A969EB0A6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F4406-801E-4592-955D-48E808BA1C28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41F9D-E073-459E-978E-E7AA49957A57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E7DE-F337-4A29-AA4F-D2419C7BDBC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FEFB0D-F048-4DD6-978C-364641BDF578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5" r:id="rId12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FEFB0D-F048-4DD6-978C-364641BDF578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2.jpe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1.jpg"/><Relationship Id="rId5" Type="http://schemas.openxmlformats.org/officeDocument/2006/relationships/image" Target="../media/image27.jpeg"/><Relationship Id="rId10" Type="http://schemas.openxmlformats.org/officeDocument/2006/relationships/image" Target="../media/image19.wmf"/><Relationship Id="rId4" Type="http://schemas.openxmlformats.org/officeDocument/2006/relationships/image" Target="../media/image26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lle udsty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32288"/>
            <a:ext cx="3132137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Lille Vib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424363"/>
            <a:ext cx="3241675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Lille Kardi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24241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2708275"/>
            <a:ext cx="91440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da-DK" sz="2000" dirty="0">
                <a:solidFill>
                  <a:srgbClr val="002060"/>
                </a:solidFill>
                <a:latin typeface="+mj-lt"/>
              </a:rPr>
              <a:t>Færdigheds- og simulationstræning</a:t>
            </a:r>
          </a:p>
          <a:p>
            <a:pPr algn="ctr">
              <a:lnSpc>
                <a:spcPct val="80000"/>
              </a:lnSpc>
            </a:pPr>
            <a:r>
              <a:rPr lang="da-DK" sz="2000" dirty="0">
                <a:solidFill>
                  <a:srgbClr val="002060"/>
                </a:solidFill>
                <a:latin typeface="+mj-lt"/>
              </a:rPr>
              <a:t>i Videreuddannelsesregion Nord</a:t>
            </a:r>
          </a:p>
          <a:p>
            <a:pPr algn="ctr">
              <a:lnSpc>
                <a:spcPct val="80000"/>
              </a:lnSpc>
            </a:pPr>
            <a:r>
              <a:rPr lang="da-DK" sz="2000" dirty="0">
                <a:solidFill>
                  <a:srgbClr val="002060"/>
                </a:solidFill>
                <a:latin typeface="+mj-lt"/>
              </a:rPr>
              <a:t>PUF-seminar 10-12 maj 2011</a:t>
            </a:r>
          </a:p>
          <a:p>
            <a:pPr algn="ctr">
              <a:lnSpc>
                <a:spcPct val="80000"/>
              </a:lnSpc>
            </a:pPr>
            <a:r>
              <a:rPr lang="da-DK" sz="2000" b="1" dirty="0">
                <a:solidFill>
                  <a:srgbClr val="002060"/>
                </a:solidFill>
                <a:latin typeface="+mj-lt"/>
              </a:rPr>
              <a:t>Lars Høj</a:t>
            </a:r>
          </a:p>
        </p:txBody>
      </p:sp>
      <p:pic>
        <p:nvPicPr>
          <p:cNvPr id="3078" name="Picture 8" descr="NyRecep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442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Lille rand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0"/>
            <a:ext cx="27686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" descr="Lille fø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398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628775"/>
            <a:ext cx="2987675" cy="4895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Anæstesiologi</a:t>
            </a:r>
            <a:endParaRPr lang="da-DK" sz="1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Gynækologi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Obstetrik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Kirurgiske specialer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Karkirurgi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 err="1">
                <a:latin typeface="Arial" charset="0"/>
              </a:rPr>
              <a:t>Gastroenterologi</a:t>
            </a:r>
            <a:endParaRPr lang="da-DK" sz="14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Urologi</a:t>
            </a:r>
            <a:endParaRPr lang="da-DK" sz="14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Neurokirurgi</a:t>
            </a:r>
            <a:endParaRPr lang="da-DK" sz="14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Plastikkirurgi</a:t>
            </a:r>
            <a:endParaRPr lang="da-DK" sz="1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Neurologi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Oftalmologi</a:t>
            </a:r>
            <a:endParaRPr lang="da-DK" sz="1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Ortopædisk kirurgi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err="1">
                <a:latin typeface="Arial" charset="0"/>
              </a:rPr>
              <a:t>Oto</a:t>
            </a:r>
            <a:r>
              <a:rPr lang="da-DK" sz="1400" dirty="0">
                <a:latin typeface="Arial" charset="0"/>
              </a:rPr>
              <a:t>-</a:t>
            </a:r>
            <a:r>
              <a:rPr lang="da-DK" sz="1400" dirty="0" err="1">
                <a:latin typeface="Arial" charset="0"/>
              </a:rPr>
              <a:t>rhino</a:t>
            </a:r>
            <a:r>
              <a:rPr lang="da-DK" sz="1400" dirty="0">
                <a:latin typeface="Arial" charset="0"/>
              </a:rPr>
              <a:t>-laryngologi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Dermatologi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Klinisk genetik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Klinisk Onkologi</a:t>
            </a:r>
            <a:endParaRPr lang="da-DK" sz="1400" dirty="0">
              <a:latin typeface="Arial" charset="0"/>
            </a:endParaRPr>
          </a:p>
          <a:p>
            <a:pPr marL="342900" indent="-342900"/>
            <a:endParaRPr lang="da-DK" sz="1400" dirty="0">
              <a:latin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-19074" y="855002"/>
            <a:ext cx="298767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da-DK" sz="3200" dirty="0">
                <a:solidFill>
                  <a:srgbClr val="0070C0"/>
                </a:solidFill>
                <a:latin typeface="+mn-lt"/>
              </a:rPr>
              <a:t>Niveau </a:t>
            </a:r>
            <a:r>
              <a:rPr lang="da-DK" sz="3200" dirty="0" smtClean="0">
                <a:solidFill>
                  <a:srgbClr val="0070C0"/>
                </a:solidFill>
                <a:latin typeface="+mn-lt"/>
              </a:rPr>
              <a:t>1</a:t>
            </a:r>
            <a:endParaRPr lang="da-DK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59113" y="836613"/>
            <a:ext cx="295275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da-DK" sz="3200" dirty="0">
                <a:solidFill>
                  <a:srgbClr val="0070C0"/>
                </a:solidFill>
                <a:latin typeface="+mn-lt"/>
              </a:rPr>
              <a:t>Niveau </a:t>
            </a:r>
            <a:r>
              <a:rPr lang="da-DK" sz="3200" dirty="0" smtClean="0">
                <a:solidFill>
                  <a:srgbClr val="0070C0"/>
                </a:solidFill>
                <a:latin typeface="+mn-lt"/>
              </a:rPr>
              <a:t>2</a:t>
            </a:r>
            <a:endParaRPr lang="da-DK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84888" y="836613"/>
            <a:ext cx="3059112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da-DK" sz="3200" dirty="0">
                <a:solidFill>
                  <a:srgbClr val="0070C0"/>
                </a:solidFill>
                <a:latin typeface="+mn-lt"/>
              </a:rPr>
              <a:t>Niveau </a:t>
            </a:r>
            <a:r>
              <a:rPr lang="da-DK" sz="3200" dirty="0" smtClean="0">
                <a:solidFill>
                  <a:srgbClr val="0070C0"/>
                </a:solidFill>
                <a:latin typeface="+mn-lt"/>
              </a:rPr>
              <a:t>3</a:t>
            </a:r>
            <a:endParaRPr lang="da-DK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059113" y="1628775"/>
            <a:ext cx="2952750" cy="4895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600" b="1" dirty="0" smtClean="0">
                <a:solidFill>
                  <a:srgbClr val="00B050"/>
                </a:solidFill>
                <a:latin typeface="Arial" charset="0"/>
              </a:rPr>
              <a:t>Almen medicin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Anæstesiologi</a:t>
            </a:r>
            <a:endParaRPr lang="da-DK" sz="1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Gynækologi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Int. Med. specialer: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 err="1" smtClean="0">
                <a:latin typeface="Arial" charset="0"/>
              </a:rPr>
              <a:t>Gastroentero</a:t>
            </a:r>
            <a:r>
              <a:rPr lang="da-DK" sz="1400" dirty="0" smtClean="0">
                <a:latin typeface="Arial" charset="0"/>
              </a:rPr>
              <a:t>/</a:t>
            </a:r>
            <a:r>
              <a:rPr lang="da-DK" sz="1400" dirty="0" err="1" smtClean="0">
                <a:latin typeface="Arial" charset="0"/>
              </a:rPr>
              <a:t>Hepatologi</a:t>
            </a:r>
            <a:endParaRPr lang="da-DK" sz="14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Lungemedicin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Kirurgiske </a:t>
            </a:r>
            <a:r>
              <a:rPr lang="da-DK" sz="1400" dirty="0" smtClean="0">
                <a:latin typeface="Arial" charset="0"/>
              </a:rPr>
              <a:t>specialer</a:t>
            </a:r>
            <a:endParaRPr lang="da-DK" sz="14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 err="1">
                <a:latin typeface="Arial" charset="0"/>
              </a:rPr>
              <a:t>Gastroenterologi</a:t>
            </a:r>
            <a:endParaRPr lang="da-DK" sz="14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Urologi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Karkirurgi </a:t>
            </a:r>
            <a:r>
              <a:rPr lang="da-DK" sz="1400" b="1" dirty="0">
                <a:solidFill>
                  <a:srgbClr val="FF0000"/>
                </a:solidFill>
                <a:latin typeface="Arial" charset="0"/>
              </a:rPr>
              <a:t>(X)</a:t>
            </a:r>
            <a:endParaRPr lang="da-DK" sz="1400" dirty="0" smtClean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Plastikkirurgi</a:t>
            </a:r>
            <a:endParaRPr lang="da-DK" sz="14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Thoraxkirurgi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Neurokirurgi </a:t>
            </a:r>
            <a:r>
              <a:rPr lang="da-DK" sz="1400" b="1" dirty="0" smtClean="0">
                <a:solidFill>
                  <a:srgbClr val="FF0000"/>
                </a:solidFill>
                <a:latin typeface="Arial" charset="0"/>
              </a:rPr>
              <a:t>(X)</a:t>
            </a:r>
            <a:endParaRPr lang="da-DK" sz="14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>
                <a:latin typeface="Arial" charset="0"/>
              </a:rPr>
              <a:t>Ortopædisk </a:t>
            </a:r>
            <a:r>
              <a:rPr lang="da-DK" sz="1400" dirty="0" smtClean="0">
                <a:latin typeface="Arial" charset="0"/>
              </a:rPr>
              <a:t>kirurgi </a:t>
            </a:r>
            <a:r>
              <a:rPr lang="da-DK" sz="1400" b="1" dirty="0" smtClean="0">
                <a:solidFill>
                  <a:srgbClr val="FF0000"/>
                </a:solidFill>
                <a:latin typeface="Arial" charset="0"/>
              </a:rPr>
              <a:t>(X)</a:t>
            </a:r>
            <a:endParaRPr lang="da-DK" sz="14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err="1" smtClean="0">
                <a:latin typeface="Arial" charset="0"/>
              </a:rPr>
              <a:t>Oto</a:t>
            </a:r>
            <a:r>
              <a:rPr lang="da-DK" sz="1400" dirty="0" smtClean="0">
                <a:latin typeface="Arial" charset="0"/>
              </a:rPr>
              <a:t>-</a:t>
            </a:r>
            <a:r>
              <a:rPr lang="da-DK" sz="1400" dirty="0" err="1" smtClean="0">
                <a:latin typeface="Arial" charset="0"/>
              </a:rPr>
              <a:t>rhino</a:t>
            </a:r>
            <a:r>
              <a:rPr lang="da-DK" sz="1400" dirty="0" smtClean="0">
                <a:latin typeface="Arial" charset="0"/>
              </a:rPr>
              <a:t>-laryngologi </a:t>
            </a:r>
            <a:r>
              <a:rPr lang="da-DK" sz="1400" b="1" dirty="0" smtClean="0">
                <a:solidFill>
                  <a:srgbClr val="FF0000"/>
                </a:solidFill>
                <a:latin typeface="Arial" charset="0"/>
              </a:rPr>
              <a:t>(X)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Klinisk genetik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Klinisk onkologi </a:t>
            </a:r>
            <a:r>
              <a:rPr lang="da-DK" sz="1400" b="1" dirty="0" smtClean="0">
                <a:solidFill>
                  <a:srgbClr val="FF0000"/>
                </a:solidFill>
                <a:latin typeface="Arial" charset="0"/>
              </a:rPr>
              <a:t>(X)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Oftalmologi </a:t>
            </a:r>
            <a:r>
              <a:rPr lang="da-DK" sz="1400" b="1" dirty="0" smtClean="0">
                <a:solidFill>
                  <a:srgbClr val="FF0000"/>
                </a:solidFill>
                <a:latin typeface="Arial" charset="0"/>
              </a:rPr>
              <a:t>(X)</a:t>
            </a:r>
            <a:endParaRPr lang="da-DK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084888" y="1628775"/>
            <a:ext cx="3059112" cy="4895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600" dirty="0" smtClean="0">
                <a:latin typeface="Arial" charset="0"/>
              </a:rPr>
              <a:t>Anæstesiologi </a:t>
            </a:r>
            <a:endParaRPr lang="da-DK" sz="16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600" dirty="0">
                <a:latin typeface="Arial" charset="0"/>
              </a:rPr>
              <a:t>Obstetrik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600" dirty="0">
                <a:latin typeface="Arial" charset="0"/>
              </a:rPr>
              <a:t>Int. Med. specialer: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da-DK" sz="1600" dirty="0">
                <a:latin typeface="Arial" charset="0"/>
              </a:rPr>
              <a:t>Kardiologi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600" dirty="0" smtClean="0">
                <a:latin typeface="Arial" charset="0"/>
              </a:rPr>
              <a:t>Traumeteamtræning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Ortopæd kirurgi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err="1" smtClean="0">
                <a:latin typeface="Arial" charset="0"/>
              </a:rPr>
              <a:t>Abdominalkirurgi</a:t>
            </a:r>
            <a:endParaRPr lang="da-DK" sz="1400" dirty="0" smtClean="0">
              <a:latin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Urologi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400" dirty="0" smtClean="0">
                <a:latin typeface="Arial" charset="0"/>
              </a:rPr>
              <a:t>Neurokirurgi</a:t>
            </a:r>
            <a:endParaRPr lang="da-DK" sz="1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600" dirty="0" err="1">
                <a:latin typeface="Arial" charset="0"/>
              </a:rPr>
              <a:t>Oto</a:t>
            </a:r>
            <a:r>
              <a:rPr lang="da-DK" sz="1600" dirty="0">
                <a:latin typeface="Arial" charset="0"/>
              </a:rPr>
              <a:t>-</a:t>
            </a:r>
            <a:r>
              <a:rPr lang="da-DK" sz="1600" dirty="0" err="1">
                <a:latin typeface="Arial" charset="0"/>
              </a:rPr>
              <a:t>rhino</a:t>
            </a:r>
            <a:r>
              <a:rPr lang="da-DK" sz="1600" dirty="0">
                <a:latin typeface="Arial" charset="0"/>
              </a:rPr>
              <a:t>-laryngologi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da-DK" sz="1600" dirty="0" smtClean="0">
                <a:latin typeface="Arial" charset="0"/>
              </a:rPr>
              <a:t>Pædiatri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da-DK" sz="16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da-DK" sz="1600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da-DK" sz="16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da-DK" sz="1600" b="1" dirty="0" smtClean="0">
                <a:solidFill>
                  <a:srgbClr val="FF0000"/>
                </a:solidFill>
                <a:latin typeface="Arial" charset="0"/>
              </a:rPr>
              <a:t>(X) = eget laboratorium</a:t>
            </a:r>
            <a:endParaRPr lang="da-DK" sz="16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/>
            <a:endParaRPr lang="da-DK" sz="16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da-DK" sz="1600" dirty="0">
              <a:latin typeface="Arial" charset="0"/>
            </a:endParaRPr>
          </a:p>
          <a:p>
            <a:pPr marL="342900" indent="-342900"/>
            <a:endParaRPr lang="da-DK" sz="1600" dirty="0">
              <a:latin typeface="Arial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1"/>
            <a:ext cx="9168741" cy="8366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Specialer m strategi for færdigheds/simulationstræning</a:t>
            </a:r>
            <a:endParaRPr lang="da-DK" sz="40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68741" cy="11521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Undervisning af underviser</a:t>
            </a:r>
            <a:endParaRPr lang="da-DK" sz="4000" dirty="0"/>
          </a:p>
        </p:txBody>
      </p:sp>
      <p:sp>
        <p:nvSpPr>
          <p:cNvPr id="3" name="Tekstboks 2"/>
          <p:cNvSpPr txBox="1"/>
          <p:nvPr/>
        </p:nvSpPr>
        <p:spPr>
          <a:xfrm>
            <a:off x="539552" y="170080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>
                <a:latin typeface="+mj-lt"/>
              </a:rPr>
              <a:t>Simulationsinstruktør-kurser</a:t>
            </a:r>
            <a:r>
              <a:rPr lang="da-DK" sz="3200" dirty="0" smtClean="0">
                <a:latin typeface="+mj-lt"/>
              </a:rPr>
              <a:t>:</a:t>
            </a:r>
            <a:endParaRPr lang="da-DK" sz="3200" dirty="0" smtClean="0">
              <a:latin typeface="+mj-lt"/>
            </a:endParaRPr>
          </a:p>
          <a:p>
            <a:pPr algn="ctr"/>
            <a:r>
              <a:rPr lang="da-DK" sz="4000" dirty="0" err="1" smtClean="0">
                <a:latin typeface="+mn-lt"/>
              </a:rPr>
              <a:t>Ca</a:t>
            </a:r>
            <a:r>
              <a:rPr lang="da-DK" sz="4000" dirty="0" smtClean="0">
                <a:latin typeface="+mn-lt"/>
              </a:rPr>
              <a:t> 5/år</a:t>
            </a:r>
          </a:p>
          <a:p>
            <a:endParaRPr lang="da-DK" sz="2400" dirty="0" smtClean="0">
              <a:latin typeface="+mn-lt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712851" y="3393088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>
                <a:latin typeface="+mj-lt"/>
              </a:rPr>
              <a:t>KBU undervisere:</a:t>
            </a:r>
            <a:endParaRPr lang="da-DK" sz="3200" dirty="0" smtClean="0">
              <a:latin typeface="+mj-lt"/>
            </a:endParaRPr>
          </a:p>
          <a:p>
            <a:pPr algn="ctr"/>
            <a:r>
              <a:rPr lang="da-DK" sz="2800" dirty="0" smtClean="0">
                <a:latin typeface="+mn-lt"/>
              </a:rPr>
              <a:t>På tegnebrættet</a:t>
            </a:r>
          </a:p>
          <a:p>
            <a:endParaRPr lang="da-DK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9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5393597" y="1557338"/>
            <a:ext cx="2130731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mtClean="0">
              <a:solidFill>
                <a:srgbClr val="FFFFFF"/>
              </a:solidFill>
            </a:endParaRPr>
          </a:p>
        </p:txBody>
      </p:sp>
      <p:sp>
        <p:nvSpPr>
          <p:cNvPr id="820227" name="Rectangle 3"/>
          <p:cNvSpPr>
            <a:spLocks noChangeArrowheads="1"/>
          </p:cNvSpPr>
          <p:nvPr/>
        </p:nvSpPr>
        <p:spPr bwMode="auto">
          <a:xfrm>
            <a:off x="3203575" y="1557338"/>
            <a:ext cx="2016497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mtClean="0">
              <a:solidFill>
                <a:srgbClr val="FFFFFF"/>
              </a:solidFill>
            </a:endParaRPr>
          </a:p>
        </p:txBody>
      </p:sp>
      <p:sp>
        <p:nvSpPr>
          <p:cNvPr id="820228" name="Rectangle 4"/>
          <p:cNvSpPr>
            <a:spLocks noChangeArrowheads="1"/>
          </p:cNvSpPr>
          <p:nvPr/>
        </p:nvSpPr>
        <p:spPr bwMode="auto">
          <a:xfrm>
            <a:off x="395288" y="1557338"/>
            <a:ext cx="2590800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mtClean="0">
              <a:solidFill>
                <a:srgbClr val="FFFFFF"/>
              </a:solidFill>
            </a:endParaRPr>
          </a:p>
        </p:txBody>
      </p:sp>
      <p:pic>
        <p:nvPicPr>
          <p:cNvPr id="820229" name="Picture 5" descr="logo miuc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2592387" cy="287337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395288" y="1557338"/>
            <a:ext cx="7129041" cy="28733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b="1" smtClean="0">
                <a:solidFill>
                  <a:srgbClr val="FFFFFF"/>
                </a:solidFill>
                <a:latin typeface="Verdana" pitchFamily="34" charset="0"/>
              </a:rPr>
              <a:t>Styregruppe</a:t>
            </a:r>
          </a:p>
        </p:txBody>
      </p:sp>
      <p:sp>
        <p:nvSpPr>
          <p:cNvPr id="820231" name="Rectangle 7"/>
          <p:cNvSpPr>
            <a:spLocks noChangeArrowheads="1"/>
          </p:cNvSpPr>
          <p:nvPr/>
        </p:nvSpPr>
        <p:spPr bwMode="auto">
          <a:xfrm>
            <a:off x="395288" y="1844675"/>
            <a:ext cx="2590800" cy="287338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600" b="1" smtClean="0">
                <a:solidFill>
                  <a:srgbClr val="FFFFFF"/>
                </a:solidFill>
                <a:latin typeface="Verdana" pitchFamily="34" charset="0"/>
              </a:rPr>
              <a:t>Daglig leder</a:t>
            </a:r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395288" y="2133600"/>
            <a:ext cx="7129041" cy="2873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600" b="1" smtClean="0">
                <a:solidFill>
                  <a:srgbClr val="FFFFFF"/>
                </a:solidFill>
                <a:latin typeface="Verdana" pitchFamily="34" charset="0"/>
              </a:rPr>
              <a:t>Sekretariat</a:t>
            </a:r>
          </a:p>
        </p:txBody>
      </p:sp>
      <p:sp>
        <p:nvSpPr>
          <p:cNvPr id="820233" name="Rectangle 9"/>
          <p:cNvSpPr>
            <a:spLocks noChangeArrowheads="1"/>
          </p:cNvSpPr>
          <p:nvPr/>
        </p:nvSpPr>
        <p:spPr bwMode="auto">
          <a:xfrm>
            <a:off x="395288" y="2420939"/>
            <a:ext cx="360362" cy="3598861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b"/>
          <a:lstStyle/>
          <a:p>
            <a:pPr algn="ctr"/>
            <a:r>
              <a:rPr lang="da-DK" sz="900" b="1" smtClean="0">
                <a:solidFill>
                  <a:srgbClr val="000514"/>
                </a:solidFill>
                <a:latin typeface="Verdana" pitchFamily="34" charset="0"/>
              </a:rPr>
              <a:t>Udvikling, forskning, International samarbejde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755650" y="2420938"/>
            <a:ext cx="720725" cy="3024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da-DK" sz="1400" b="1" dirty="0" smtClean="0">
                <a:solidFill>
                  <a:srgbClr val="000514"/>
                </a:solidFill>
                <a:latin typeface="Verdana" pitchFamily="34" charset="0"/>
              </a:rPr>
              <a:t>MIUC1</a:t>
            </a:r>
          </a:p>
        </p:txBody>
      </p:sp>
      <p:sp>
        <p:nvSpPr>
          <p:cNvPr id="820235" name="Rectangle 11"/>
          <p:cNvSpPr>
            <a:spLocks noChangeArrowheads="1"/>
          </p:cNvSpPr>
          <p:nvPr/>
        </p:nvSpPr>
        <p:spPr bwMode="auto">
          <a:xfrm>
            <a:off x="1476375" y="2420938"/>
            <a:ext cx="719138" cy="3024187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a-DK" sz="1400" b="1" smtClean="0">
                <a:solidFill>
                  <a:srgbClr val="000514"/>
                </a:solidFill>
                <a:latin typeface="Verdana" pitchFamily="34" charset="0"/>
              </a:rPr>
              <a:t>MIUC2</a:t>
            </a:r>
          </a:p>
        </p:txBody>
      </p:sp>
      <p:sp>
        <p:nvSpPr>
          <p:cNvPr id="820236" name="Rectangle 12"/>
          <p:cNvSpPr>
            <a:spLocks noChangeArrowheads="1"/>
          </p:cNvSpPr>
          <p:nvPr/>
        </p:nvSpPr>
        <p:spPr bwMode="auto">
          <a:xfrm>
            <a:off x="2195513" y="2420938"/>
            <a:ext cx="792162" cy="302418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a-DK" sz="1400" b="1" smtClean="0">
                <a:solidFill>
                  <a:srgbClr val="000514"/>
                </a:solidFill>
                <a:latin typeface="Verdana" pitchFamily="34" charset="0"/>
              </a:rPr>
              <a:t>MIUC3</a:t>
            </a:r>
          </a:p>
        </p:txBody>
      </p:sp>
      <p:sp>
        <p:nvSpPr>
          <p:cNvPr id="820237" name="Rectangle 13"/>
          <p:cNvSpPr>
            <a:spLocks noChangeArrowheads="1"/>
          </p:cNvSpPr>
          <p:nvPr/>
        </p:nvSpPr>
        <p:spPr bwMode="auto">
          <a:xfrm>
            <a:off x="755650" y="5372100"/>
            <a:ext cx="2230438" cy="6477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rgbClr val="FFFFFF"/>
                </a:solidFill>
                <a:latin typeface="Verdana" pitchFamily="34" charset="0"/>
              </a:rPr>
              <a:t>Undervisergruppe</a:t>
            </a:r>
          </a:p>
        </p:txBody>
      </p:sp>
      <p:sp>
        <p:nvSpPr>
          <p:cNvPr id="820239" name="Rectangle 15"/>
          <p:cNvSpPr>
            <a:spLocks noChangeArrowheads="1"/>
          </p:cNvSpPr>
          <p:nvPr/>
        </p:nvSpPr>
        <p:spPr bwMode="auto">
          <a:xfrm>
            <a:off x="3203575" y="1268413"/>
            <a:ext cx="201649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000" b="1" smtClean="0">
                <a:solidFill>
                  <a:srgbClr val="006600"/>
                </a:solidFill>
                <a:latin typeface="Verdana" pitchFamily="34" charset="0"/>
              </a:rPr>
              <a:t>Endoskopi</a:t>
            </a:r>
          </a:p>
        </p:txBody>
      </p:sp>
      <p:sp>
        <p:nvSpPr>
          <p:cNvPr id="820240" name="Rectangle 16"/>
          <p:cNvSpPr>
            <a:spLocks noChangeArrowheads="1"/>
          </p:cNvSpPr>
          <p:nvPr/>
        </p:nvSpPr>
        <p:spPr bwMode="auto">
          <a:xfrm>
            <a:off x="5364089" y="1268413"/>
            <a:ext cx="216024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000" b="1" dirty="0" smtClean="0">
                <a:solidFill>
                  <a:srgbClr val="CC0000"/>
                </a:solidFill>
                <a:latin typeface="Verdana" pitchFamily="34" charset="0"/>
              </a:rPr>
              <a:t>Åben kirurgi</a:t>
            </a:r>
          </a:p>
        </p:txBody>
      </p:sp>
      <p:sp>
        <p:nvSpPr>
          <p:cNvPr id="820244" name="Rectangle 20"/>
          <p:cNvSpPr>
            <a:spLocks noChangeArrowheads="1"/>
          </p:cNvSpPr>
          <p:nvPr/>
        </p:nvSpPr>
        <p:spPr bwMode="auto">
          <a:xfrm>
            <a:off x="3205163" y="1844675"/>
            <a:ext cx="4319166" cy="288924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600" b="1" smtClean="0">
                <a:solidFill>
                  <a:srgbClr val="FFFFFF"/>
                </a:solidFill>
                <a:latin typeface="Verdana" pitchFamily="34" charset="0"/>
              </a:rPr>
              <a:t>Daglig leder</a:t>
            </a:r>
          </a:p>
        </p:txBody>
      </p:sp>
      <p:sp>
        <p:nvSpPr>
          <p:cNvPr id="820246" name="Rectangle 22" descr="5%"/>
          <p:cNvSpPr>
            <a:spLocks noChangeArrowheads="1"/>
          </p:cNvSpPr>
          <p:nvPr/>
        </p:nvSpPr>
        <p:spPr bwMode="auto">
          <a:xfrm>
            <a:off x="755650" y="3140075"/>
            <a:ext cx="1422929" cy="720725"/>
          </a:xfrm>
          <a:prstGeom prst="rect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CC00"/>
                </a:solidFill>
                <a:latin typeface="Arial Rounded MT Bold" pitchFamily="34" charset="0"/>
              </a:rPr>
              <a:t>Intro </a:t>
            </a:r>
          </a:p>
        </p:txBody>
      </p:sp>
      <p:sp>
        <p:nvSpPr>
          <p:cNvPr id="820247" name="Rectangle 23" descr="5%"/>
          <p:cNvSpPr>
            <a:spLocks noChangeArrowheads="1"/>
          </p:cNvSpPr>
          <p:nvPr/>
        </p:nvSpPr>
        <p:spPr bwMode="auto">
          <a:xfrm>
            <a:off x="3205163" y="3140073"/>
            <a:ext cx="2002750" cy="720725"/>
          </a:xfrm>
          <a:prstGeom prst="rect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CC00"/>
                </a:solidFill>
                <a:latin typeface="Arial Rounded MT Bold" pitchFamily="34" charset="0"/>
              </a:rPr>
              <a:t>Intro + HU </a:t>
            </a:r>
          </a:p>
        </p:txBody>
      </p:sp>
      <p:sp>
        <p:nvSpPr>
          <p:cNvPr id="820248" name="Rectangle 24" descr="5%"/>
          <p:cNvSpPr>
            <a:spLocks noChangeArrowheads="1"/>
          </p:cNvSpPr>
          <p:nvPr/>
        </p:nvSpPr>
        <p:spPr bwMode="auto">
          <a:xfrm>
            <a:off x="755650" y="3860800"/>
            <a:ext cx="1439863" cy="792162"/>
          </a:xfrm>
          <a:prstGeom prst="rect">
            <a:avLst/>
          </a:prstGeom>
          <a:pattFill prst="pct5">
            <a:fgClr>
              <a:srgbClr val="FF3300"/>
            </a:fgClr>
            <a:bgClr>
              <a:schemeClr val="bg1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3300"/>
                </a:solidFill>
                <a:latin typeface="Arial Rounded MT Bold" pitchFamily="34" charset="0"/>
              </a:rPr>
              <a:t>Intro</a:t>
            </a:r>
          </a:p>
        </p:txBody>
      </p:sp>
      <p:sp>
        <p:nvSpPr>
          <p:cNvPr id="820250" name="Rectangle 26" descr="5%"/>
          <p:cNvSpPr>
            <a:spLocks noChangeArrowheads="1"/>
          </p:cNvSpPr>
          <p:nvPr/>
        </p:nvSpPr>
        <p:spPr bwMode="auto">
          <a:xfrm>
            <a:off x="755650" y="4652963"/>
            <a:ext cx="1439863" cy="719137"/>
          </a:xfrm>
          <a:prstGeom prst="rect">
            <a:avLst/>
          </a:prstGeom>
          <a:pattFill prst="pct5">
            <a:fgClr>
              <a:srgbClr val="CC9900"/>
            </a:fgClr>
            <a:bgClr>
              <a:schemeClr val="bg1"/>
            </a:bgClr>
          </a:patt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CC9900"/>
                </a:solidFill>
                <a:latin typeface="Arial Rounded MT Bold" pitchFamily="34" charset="0"/>
              </a:rPr>
              <a:t>Intro</a:t>
            </a:r>
          </a:p>
        </p:txBody>
      </p:sp>
      <p:sp>
        <p:nvSpPr>
          <p:cNvPr id="820256" name="Rectangle 32"/>
          <p:cNvSpPr>
            <a:spLocks noChangeArrowheads="1"/>
          </p:cNvSpPr>
          <p:nvPr/>
        </p:nvSpPr>
        <p:spPr bwMode="auto">
          <a:xfrm>
            <a:off x="3203575" y="5407548"/>
            <a:ext cx="2016497" cy="6477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600" b="1" smtClean="0">
                <a:solidFill>
                  <a:srgbClr val="FFFFFF"/>
                </a:solidFill>
                <a:latin typeface="Verdana" pitchFamily="34" charset="0"/>
              </a:rPr>
              <a:t>Undervisergruppe</a:t>
            </a:r>
          </a:p>
        </p:txBody>
      </p:sp>
      <p:sp>
        <p:nvSpPr>
          <p:cNvPr id="820257" name="Rectangle 33"/>
          <p:cNvSpPr>
            <a:spLocks noChangeArrowheads="1"/>
          </p:cNvSpPr>
          <p:nvPr/>
        </p:nvSpPr>
        <p:spPr bwMode="auto">
          <a:xfrm>
            <a:off x="5396592" y="5407548"/>
            <a:ext cx="2127738" cy="6477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rgbClr val="FFFFFF"/>
                </a:solidFill>
                <a:latin typeface="Verdana" pitchFamily="34" charset="0"/>
              </a:rPr>
              <a:t>Undervisergruppe</a:t>
            </a:r>
          </a:p>
        </p:txBody>
      </p:sp>
      <p:sp>
        <p:nvSpPr>
          <p:cNvPr id="35" name="Rectangle 22" descr="5%"/>
          <p:cNvSpPr>
            <a:spLocks noChangeArrowheads="1"/>
          </p:cNvSpPr>
          <p:nvPr/>
        </p:nvSpPr>
        <p:spPr bwMode="auto">
          <a:xfrm>
            <a:off x="2178579" y="3140074"/>
            <a:ext cx="807509" cy="720725"/>
          </a:xfrm>
          <a:prstGeom prst="rect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CC00"/>
                </a:solidFill>
                <a:latin typeface="Arial Rounded MT Bold" pitchFamily="34" charset="0"/>
              </a:rPr>
              <a:t>HU </a:t>
            </a:r>
          </a:p>
        </p:txBody>
      </p:sp>
      <p:sp>
        <p:nvSpPr>
          <p:cNvPr id="36" name="Rectangle 22" descr="5%"/>
          <p:cNvSpPr>
            <a:spLocks noChangeArrowheads="1"/>
          </p:cNvSpPr>
          <p:nvPr/>
        </p:nvSpPr>
        <p:spPr bwMode="auto">
          <a:xfrm>
            <a:off x="5396592" y="3175524"/>
            <a:ext cx="2130732" cy="720725"/>
          </a:xfrm>
          <a:prstGeom prst="rect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CC00"/>
                </a:solidFill>
                <a:latin typeface="Arial Rounded MT Bold" pitchFamily="34" charset="0"/>
              </a:rPr>
              <a:t>Intro </a:t>
            </a:r>
          </a:p>
        </p:txBody>
      </p:sp>
      <p:sp>
        <p:nvSpPr>
          <p:cNvPr id="37" name="Rectangle 22" descr="5%"/>
          <p:cNvSpPr>
            <a:spLocks noChangeArrowheads="1"/>
          </p:cNvSpPr>
          <p:nvPr/>
        </p:nvSpPr>
        <p:spPr bwMode="auto">
          <a:xfrm>
            <a:off x="7527324" y="3175524"/>
            <a:ext cx="1352162" cy="702923"/>
          </a:xfrm>
          <a:prstGeom prst="rect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CC00"/>
                </a:solidFill>
                <a:latin typeface="Arial Rounded MT Bold" pitchFamily="34" charset="0"/>
              </a:rPr>
              <a:t>Kirurgi </a:t>
            </a:r>
          </a:p>
        </p:txBody>
      </p:sp>
      <p:sp>
        <p:nvSpPr>
          <p:cNvPr id="38" name="Rectangle 24" descr="5%"/>
          <p:cNvSpPr>
            <a:spLocks noChangeArrowheads="1"/>
          </p:cNvSpPr>
          <p:nvPr/>
        </p:nvSpPr>
        <p:spPr bwMode="auto">
          <a:xfrm>
            <a:off x="2174188" y="3860800"/>
            <a:ext cx="813488" cy="792162"/>
          </a:xfrm>
          <a:prstGeom prst="rect">
            <a:avLst/>
          </a:prstGeom>
          <a:pattFill prst="pct5">
            <a:fgClr>
              <a:srgbClr val="FF3300"/>
            </a:fgClr>
            <a:bgClr>
              <a:schemeClr val="bg1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3300"/>
                </a:solidFill>
                <a:latin typeface="Arial Rounded MT Bold" pitchFamily="34" charset="0"/>
              </a:rPr>
              <a:t>HU</a:t>
            </a:r>
          </a:p>
        </p:txBody>
      </p:sp>
      <p:sp>
        <p:nvSpPr>
          <p:cNvPr id="39" name="Rectangle 24" descr="5%"/>
          <p:cNvSpPr>
            <a:spLocks noChangeArrowheads="1"/>
          </p:cNvSpPr>
          <p:nvPr/>
        </p:nvSpPr>
        <p:spPr bwMode="auto">
          <a:xfrm>
            <a:off x="5396591" y="3896249"/>
            <a:ext cx="2127738" cy="792162"/>
          </a:xfrm>
          <a:prstGeom prst="rect">
            <a:avLst/>
          </a:prstGeom>
          <a:pattFill prst="pct5">
            <a:fgClr>
              <a:srgbClr val="FF3300"/>
            </a:fgClr>
            <a:bgClr>
              <a:schemeClr val="bg1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3300"/>
                </a:solidFill>
                <a:latin typeface="Arial Rounded MT Bold" pitchFamily="34" charset="0"/>
              </a:rPr>
              <a:t>Intro</a:t>
            </a:r>
          </a:p>
        </p:txBody>
      </p:sp>
      <p:sp>
        <p:nvSpPr>
          <p:cNvPr id="40" name="Rectangle 24" descr="5%"/>
          <p:cNvSpPr>
            <a:spLocks noChangeArrowheads="1"/>
          </p:cNvSpPr>
          <p:nvPr/>
        </p:nvSpPr>
        <p:spPr bwMode="auto">
          <a:xfrm>
            <a:off x="7524328" y="3890188"/>
            <a:ext cx="1368151" cy="792162"/>
          </a:xfrm>
          <a:prstGeom prst="rect">
            <a:avLst/>
          </a:prstGeom>
          <a:pattFill prst="pct5">
            <a:fgClr>
              <a:srgbClr val="FF3300"/>
            </a:fgClr>
            <a:bgClr>
              <a:schemeClr val="bg1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 smtClean="0">
                <a:solidFill>
                  <a:srgbClr val="FF3300"/>
                </a:solidFill>
                <a:latin typeface="Arial Rounded MT Bold" pitchFamily="34" charset="0"/>
              </a:rPr>
              <a:t>Gynækologi</a:t>
            </a:r>
          </a:p>
        </p:txBody>
      </p:sp>
      <p:sp>
        <p:nvSpPr>
          <p:cNvPr id="41" name="Rectangle 26" descr="5%"/>
          <p:cNvSpPr>
            <a:spLocks noChangeArrowheads="1"/>
          </p:cNvSpPr>
          <p:nvPr/>
        </p:nvSpPr>
        <p:spPr bwMode="auto">
          <a:xfrm>
            <a:off x="2174189" y="4652963"/>
            <a:ext cx="813488" cy="719137"/>
          </a:xfrm>
          <a:prstGeom prst="rect">
            <a:avLst/>
          </a:prstGeom>
          <a:pattFill prst="pct5">
            <a:fgClr>
              <a:srgbClr val="CC9900"/>
            </a:fgClr>
            <a:bgClr>
              <a:schemeClr val="bg1"/>
            </a:bgClr>
          </a:patt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CC9900"/>
                </a:solidFill>
                <a:latin typeface="Arial Rounded MT Bold" pitchFamily="34" charset="0"/>
              </a:rPr>
              <a:t>HU</a:t>
            </a:r>
          </a:p>
        </p:txBody>
      </p:sp>
      <p:sp>
        <p:nvSpPr>
          <p:cNvPr id="42" name="Rectangle 26" descr="5%"/>
          <p:cNvSpPr>
            <a:spLocks noChangeArrowheads="1"/>
          </p:cNvSpPr>
          <p:nvPr/>
        </p:nvSpPr>
        <p:spPr bwMode="auto">
          <a:xfrm>
            <a:off x="5396591" y="4688411"/>
            <a:ext cx="2127737" cy="719137"/>
          </a:xfrm>
          <a:prstGeom prst="rect">
            <a:avLst/>
          </a:prstGeom>
          <a:pattFill prst="pct5">
            <a:fgClr>
              <a:srgbClr val="CC9900"/>
            </a:fgClr>
            <a:bgClr>
              <a:schemeClr val="bg1"/>
            </a:bgClr>
          </a:patt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CC9900"/>
                </a:solidFill>
                <a:latin typeface="Arial Rounded MT Bold" pitchFamily="34" charset="0"/>
              </a:rPr>
              <a:t>Intro</a:t>
            </a:r>
          </a:p>
        </p:txBody>
      </p:sp>
      <p:sp>
        <p:nvSpPr>
          <p:cNvPr id="43" name="Rectangle 26" descr="5%"/>
          <p:cNvSpPr>
            <a:spLocks noChangeArrowheads="1"/>
          </p:cNvSpPr>
          <p:nvPr/>
        </p:nvSpPr>
        <p:spPr bwMode="auto">
          <a:xfrm>
            <a:off x="7511334" y="4688410"/>
            <a:ext cx="1368151" cy="719137"/>
          </a:xfrm>
          <a:prstGeom prst="rect">
            <a:avLst/>
          </a:prstGeom>
          <a:pattFill prst="pct5">
            <a:fgClr>
              <a:srgbClr val="CC9900"/>
            </a:fgClr>
            <a:bgClr>
              <a:schemeClr val="bg1"/>
            </a:bgClr>
          </a:patt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CC9900"/>
                </a:solidFill>
                <a:latin typeface="Arial Rounded MT Bold" pitchFamily="34" charset="0"/>
              </a:rPr>
              <a:t>Urologi</a:t>
            </a:r>
          </a:p>
        </p:txBody>
      </p:sp>
      <p:sp>
        <p:nvSpPr>
          <p:cNvPr id="45" name="Titel 1"/>
          <p:cNvSpPr txBox="1">
            <a:spLocks/>
          </p:cNvSpPr>
          <p:nvPr/>
        </p:nvSpPr>
        <p:spPr>
          <a:xfrm>
            <a:off x="0" y="0"/>
            <a:ext cx="9168741" cy="11521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Undervisning af underviser</a:t>
            </a:r>
            <a:endParaRPr lang="da-DK" sz="4000" dirty="0"/>
          </a:p>
        </p:txBody>
      </p:sp>
      <p:sp>
        <p:nvSpPr>
          <p:cNvPr id="46" name="Rectangle 22" descr="5%"/>
          <p:cNvSpPr>
            <a:spLocks noChangeArrowheads="1"/>
          </p:cNvSpPr>
          <p:nvPr/>
        </p:nvSpPr>
        <p:spPr bwMode="auto">
          <a:xfrm>
            <a:off x="755651" y="2708920"/>
            <a:ext cx="719930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 smtClean="0">
                <a:latin typeface="Arial Rounded MT Bold" pitchFamily="34" charset="0"/>
              </a:rPr>
              <a:t>2 dg </a:t>
            </a:r>
          </a:p>
        </p:txBody>
      </p:sp>
      <p:sp>
        <p:nvSpPr>
          <p:cNvPr id="47" name="Rectangle 22" descr="5%"/>
          <p:cNvSpPr>
            <a:spLocks noChangeArrowheads="1"/>
          </p:cNvSpPr>
          <p:nvPr/>
        </p:nvSpPr>
        <p:spPr bwMode="auto">
          <a:xfrm>
            <a:off x="1476375" y="2706436"/>
            <a:ext cx="719930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>
                <a:latin typeface="Arial Rounded MT Bold" pitchFamily="34" charset="0"/>
              </a:rPr>
              <a:t>3</a:t>
            </a:r>
            <a:r>
              <a:rPr lang="da-DK" dirty="0" smtClean="0">
                <a:latin typeface="Arial Rounded MT Bold" pitchFamily="34" charset="0"/>
              </a:rPr>
              <a:t> dg </a:t>
            </a:r>
          </a:p>
        </p:txBody>
      </p:sp>
      <p:sp>
        <p:nvSpPr>
          <p:cNvPr id="48" name="Rectangle 22" descr="5%"/>
          <p:cNvSpPr>
            <a:spLocks noChangeArrowheads="1"/>
          </p:cNvSpPr>
          <p:nvPr/>
        </p:nvSpPr>
        <p:spPr bwMode="auto">
          <a:xfrm>
            <a:off x="2198118" y="2709311"/>
            <a:ext cx="787969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>
                <a:latin typeface="Arial Rounded MT Bold" pitchFamily="34" charset="0"/>
              </a:rPr>
              <a:t>1</a:t>
            </a:r>
            <a:r>
              <a:rPr lang="da-DK" dirty="0" smtClean="0">
                <a:latin typeface="Arial Rounded MT Bold" pitchFamily="34" charset="0"/>
              </a:rPr>
              <a:t> dg </a:t>
            </a:r>
          </a:p>
        </p:txBody>
      </p:sp>
      <p:sp>
        <p:nvSpPr>
          <p:cNvPr id="49" name="Rectangle 22" descr="5%"/>
          <p:cNvSpPr>
            <a:spLocks noChangeArrowheads="1"/>
          </p:cNvSpPr>
          <p:nvPr/>
        </p:nvSpPr>
        <p:spPr bwMode="auto">
          <a:xfrm>
            <a:off x="3347864" y="2706436"/>
            <a:ext cx="787969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>
                <a:latin typeface="Arial Rounded MT Bold" pitchFamily="34" charset="0"/>
              </a:rPr>
              <a:t>1</a:t>
            </a:r>
            <a:r>
              <a:rPr lang="da-DK" dirty="0" smtClean="0">
                <a:latin typeface="Arial Rounded MT Bold" pitchFamily="34" charset="0"/>
              </a:rPr>
              <a:t> dg </a:t>
            </a:r>
          </a:p>
        </p:txBody>
      </p:sp>
      <p:sp>
        <p:nvSpPr>
          <p:cNvPr id="50" name="Rectangle 22" descr="5%"/>
          <p:cNvSpPr>
            <a:spLocks noChangeArrowheads="1"/>
          </p:cNvSpPr>
          <p:nvPr/>
        </p:nvSpPr>
        <p:spPr bwMode="auto">
          <a:xfrm>
            <a:off x="4355976" y="2704177"/>
            <a:ext cx="787969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>
                <a:latin typeface="Arial Rounded MT Bold" pitchFamily="34" charset="0"/>
              </a:rPr>
              <a:t>1</a:t>
            </a:r>
            <a:r>
              <a:rPr lang="da-DK" dirty="0" smtClean="0">
                <a:latin typeface="Arial Rounded MT Bold" pitchFamily="34" charset="0"/>
              </a:rPr>
              <a:t> dg </a:t>
            </a:r>
          </a:p>
        </p:txBody>
      </p:sp>
      <p:sp>
        <p:nvSpPr>
          <p:cNvPr id="51" name="Rectangle 22" descr="5%"/>
          <p:cNvSpPr>
            <a:spLocks noChangeArrowheads="1"/>
          </p:cNvSpPr>
          <p:nvPr/>
        </p:nvSpPr>
        <p:spPr bwMode="auto">
          <a:xfrm>
            <a:off x="6118112" y="2744370"/>
            <a:ext cx="787969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 smtClean="0">
                <a:latin typeface="Arial Rounded MT Bold" pitchFamily="34" charset="0"/>
              </a:rPr>
              <a:t>2 dg </a:t>
            </a:r>
          </a:p>
        </p:txBody>
      </p:sp>
      <p:sp>
        <p:nvSpPr>
          <p:cNvPr id="2" name="Ellipse 1"/>
          <p:cNvSpPr/>
          <p:nvPr/>
        </p:nvSpPr>
        <p:spPr>
          <a:xfrm>
            <a:off x="392721" y="5191125"/>
            <a:ext cx="7439759" cy="100965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5796136" y="6069675"/>
            <a:ext cx="33478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3600" b="1" dirty="0" smtClean="0">
                <a:solidFill>
                  <a:srgbClr val="FF0000"/>
                </a:solidFill>
                <a:latin typeface="+mn-lt"/>
              </a:rPr>
              <a:t>+ mobil strategi</a:t>
            </a:r>
            <a:endParaRPr lang="da-DK" sz="3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5704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68741" cy="11521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Certificering af færdighedstræning</a:t>
            </a:r>
            <a:endParaRPr lang="da-DK" sz="4000" dirty="0"/>
          </a:p>
        </p:txBody>
      </p:sp>
      <p:sp>
        <p:nvSpPr>
          <p:cNvPr id="3" name="Tekstboks 2"/>
          <p:cNvSpPr txBox="1"/>
          <p:nvPr/>
        </p:nvSpPr>
        <p:spPr>
          <a:xfrm>
            <a:off x="539552" y="1700808"/>
            <a:ext cx="79208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</a:rPr>
              <a:t>MIUC:</a:t>
            </a:r>
          </a:p>
          <a:p>
            <a:r>
              <a:rPr lang="da-DK" sz="2400" dirty="0" smtClean="0">
                <a:latin typeface="+mn-lt"/>
              </a:rPr>
              <a:t>OSCE, </a:t>
            </a:r>
            <a:r>
              <a:rPr lang="da-DK" sz="2400" dirty="0" err="1" smtClean="0">
                <a:latin typeface="+mn-lt"/>
              </a:rPr>
              <a:t>LapSim</a:t>
            </a:r>
            <a:r>
              <a:rPr lang="da-DK" sz="2400" dirty="0" smtClean="0">
                <a:latin typeface="+mn-lt"/>
              </a:rPr>
              <a:t> og OSATS: 148 certifikater til 154 kursusdeltagere</a:t>
            </a:r>
          </a:p>
          <a:p>
            <a:r>
              <a:rPr lang="da-DK" sz="3200" dirty="0" smtClean="0">
                <a:latin typeface="+mj-lt"/>
              </a:rPr>
              <a:t>Anæstesi:</a:t>
            </a:r>
          </a:p>
          <a:p>
            <a:r>
              <a:rPr lang="da-DK" sz="2400" dirty="0" smtClean="0">
                <a:latin typeface="+mn-lt"/>
              </a:rPr>
              <a:t>Introstilling: 7 kompetencekort</a:t>
            </a:r>
          </a:p>
          <a:p>
            <a:r>
              <a:rPr lang="da-DK" sz="2400" dirty="0" err="1" smtClean="0">
                <a:latin typeface="+mn-lt"/>
              </a:rPr>
              <a:t>Hovedudd</a:t>
            </a:r>
            <a:r>
              <a:rPr lang="da-DK" sz="2400" dirty="0" smtClean="0">
                <a:latin typeface="+mn-lt"/>
              </a:rPr>
              <a:t>.: 12 kompetencekort</a:t>
            </a:r>
          </a:p>
          <a:p>
            <a:r>
              <a:rPr lang="da-DK" sz="3200" dirty="0" err="1" smtClean="0">
                <a:latin typeface="+mj-lt"/>
              </a:rPr>
              <a:t>Gyn</a:t>
            </a:r>
            <a:endParaRPr lang="da-DK" sz="3200" dirty="0" smtClean="0">
              <a:latin typeface="+mj-lt"/>
            </a:endParaRPr>
          </a:p>
          <a:p>
            <a:r>
              <a:rPr lang="da-DK" sz="2400" dirty="0" smtClean="0">
                <a:latin typeface="+mn-lt"/>
              </a:rPr>
              <a:t>OSATS for </a:t>
            </a:r>
            <a:r>
              <a:rPr lang="da-DK" sz="2400" dirty="0" err="1" smtClean="0">
                <a:latin typeface="+mn-lt"/>
              </a:rPr>
              <a:t>transvaginal</a:t>
            </a:r>
            <a:r>
              <a:rPr lang="da-DK" sz="2400" dirty="0" smtClean="0">
                <a:latin typeface="+mn-lt"/>
              </a:rPr>
              <a:t> UL</a:t>
            </a:r>
          </a:p>
          <a:p>
            <a:r>
              <a:rPr lang="da-DK" sz="3200" dirty="0" smtClean="0">
                <a:latin typeface="+mj-lt"/>
              </a:rPr>
              <a:t>Obstetrik: </a:t>
            </a:r>
          </a:p>
          <a:p>
            <a:r>
              <a:rPr lang="da-DK" sz="2400" dirty="0" smtClean="0">
                <a:latin typeface="+mn-lt"/>
              </a:rPr>
              <a:t>OSATS for </a:t>
            </a:r>
            <a:r>
              <a:rPr lang="da-DK" sz="2400" dirty="0" err="1" smtClean="0">
                <a:latin typeface="+mn-lt"/>
              </a:rPr>
              <a:t>suturering</a:t>
            </a:r>
            <a:r>
              <a:rPr lang="da-DK" sz="2400" dirty="0" smtClean="0">
                <a:latin typeface="+mn-lt"/>
              </a:rPr>
              <a:t> af </a:t>
            </a:r>
            <a:r>
              <a:rPr lang="da-DK" sz="2400" dirty="0" err="1" smtClean="0">
                <a:latin typeface="+mn-lt"/>
              </a:rPr>
              <a:t>episiotomi</a:t>
            </a:r>
            <a:endParaRPr lang="da-DK" sz="2400" dirty="0" smtClean="0">
              <a:latin typeface="+mn-lt"/>
            </a:endParaRPr>
          </a:p>
          <a:p>
            <a:endParaRPr lang="da-DK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4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68741" cy="11521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Forskning i færdighedstræning</a:t>
            </a:r>
            <a:endParaRPr lang="da-DK" sz="4000" dirty="0"/>
          </a:p>
        </p:txBody>
      </p:sp>
      <p:sp>
        <p:nvSpPr>
          <p:cNvPr id="3" name="Tekstboks 2"/>
          <p:cNvSpPr txBox="1"/>
          <p:nvPr/>
        </p:nvSpPr>
        <p:spPr>
          <a:xfrm>
            <a:off x="191882" y="1152153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latin typeface="+mn-lt"/>
              </a:rPr>
              <a:t>Anne Sofie Bjerrum:</a:t>
            </a:r>
          </a:p>
          <a:p>
            <a:r>
              <a:rPr lang="da-DK" sz="2000" dirty="0" smtClean="0">
                <a:latin typeface="+mn-lt"/>
              </a:rPr>
              <a:t>Bronkoskopi simulator træning, </a:t>
            </a:r>
            <a:r>
              <a:rPr lang="da-DK" sz="2000" dirty="0" err="1" smtClean="0">
                <a:latin typeface="+mn-lt"/>
              </a:rPr>
              <a:t>Ph.D.</a:t>
            </a:r>
            <a:endParaRPr lang="da-DK" sz="2000" dirty="0" smtClean="0">
              <a:latin typeface="+mn-lt"/>
            </a:endParaRPr>
          </a:p>
          <a:p>
            <a:r>
              <a:rPr lang="da-DK" sz="2400" b="1" dirty="0" smtClean="0">
                <a:latin typeface="+mn-lt"/>
              </a:rPr>
              <a:t>Charlotte Green:</a:t>
            </a:r>
          </a:p>
          <a:p>
            <a:r>
              <a:rPr lang="da-DK" sz="2000" dirty="0" smtClean="0">
                <a:latin typeface="+mn-lt"/>
              </a:rPr>
              <a:t>Accelereret kirurgisk uddannelse, </a:t>
            </a:r>
            <a:r>
              <a:rPr lang="da-DK" sz="2000" dirty="0" err="1" smtClean="0">
                <a:latin typeface="+mn-lt"/>
              </a:rPr>
              <a:t>Ph.D.</a:t>
            </a:r>
            <a:endParaRPr lang="da-DK" sz="2000" dirty="0" smtClean="0">
              <a:latin typeface="+mn-lt"/>
            </a:endParaRPr>
          </a:p>
          <a:p>
            <a:r>
              <a:rPr lang="da-DK" sz="2400" b="1" dirty="0" smtClean="0">
                <a:latin typeface="+mn-lt"/>
              </a:rPr>
              <a:t>Irina </a:t>
            </a:r>
            <a:r>
              <a:rPr lang="da-DK" sz="2400" b="1" dirty="0" err="1" smtClean="0">
                <a:latin typeface="+mn-lt"/>
              </a:rPr>
              <a:t>Kruglikova</a:t>
            </a:r>
            <a:r>
              <a:rPr lang="da-DK" sz="2400" b="1" dirty="0" smtClean="0">
                <a:latin typeface="+mn-lt"/>
              </a:rPr>
              <a:t>:</a:t>
            </a:r>
          </a:p>
          <a:p>
            <a:r>
              <a:rPr lang="da-DK" sz="2000" dirty="0" err="1" smtClean="0">
                <a:latin typeface="+mn-lt"/>
              </a:rPr>
              <a:t>Gastrointestinal</a:t>
            </a:r>
            <a:r>
              <a:rPr lang="da-DK" sz="2000" dirty="0" smtClean="0">
                <a:latin typeface="+mn-lt"/>
              </a:rPr>
              <a:t> </a:t>
            </a:r>
            <a:r>
              <a:rPr lang="da-DK" sz="2000" dirty="0" err="1" smtClean="0">
                <a:latin typeface="+mn-lt"/>
              </a:rPr>
              <a:t>endocopy</a:t>
            </a:r>
            <a:r>
              <a:rPr lang="da-DK" sz="2000" dirty="0" smtClean="0">
                <a:latin typeface="+mn-lt"/>
              </a:rPr>
              <a:t> VR simulation, </a:t>
            </a:r>
            <a:r>
              <a:rPr lang="da-DK" sz="2000" dirty="0" err="1" smtClean="0">
                <a:latin typeface="+mn-lt"/>
              </a:rPr>
              <a:t>Ph.D.</a:t>
            </a:r>
            <a:endParaRPr lang="da-DK" sz="2000" dirty="0" smtClean="0">
              <a:latin typeface="+mn-lt"/>
            </a:endParaRPr>
          </a:p>
          <a:p>
            <a:r>
              <a:rPr lang="da-DK" sz="2400" b="1" dirty="0" smtClean="0">
                <a:latin typeface="+mn-lt"/>
              </a:rPr>
              <a:t>Marwan Al-Gailani: </a:t>
            </a:r>
          </a:p>
          <a:p>
            <a:r>
              <a:rPr lang="da-DK" sz="2000" dirty="0" err="1" smtClean="0">
                <a:latin typeface="+mn-lt"/>
              </a:rPr>
              <a:t>Laparoskopisk</a:t>
            </a:r>
            <a:r>
              <a:rPr lang="da-DK" sz="2000" dirty="0" smtClean="0">
                <a:latin typeface="+mn-lt"/>
              </a:rPr>
              <a:t> færdighedstræning: </a:t>
            </a:r>
            <a:r>
              <a:rPr lang="da-DK" sz="2000" dirty="0" err="1" smtClean="0">
                <a:latin typeface="+mn-lt"/>
              </a:rPr>
              <a:t>Sammenl</a:t>
            </a:r>
            <a:r>
              <a:rPr lang="da-DK" sz="2000" dirty="0" smtClean="0">
                <a:latin typeface="+mn-lt"/>
              </a:rPr>
              <a:t>. af OSATS og </a:t>
            </a:r>
            <a:r>
              <a:rPr lang="da-DK" sz="2000" dirty="0" err="1" smtClean="0">
                <a:latin typeface="+mn-lt"/>
              </a:rPr>
              <a:t>LapSimscore</a:t>
            </a:r>
            <a:r>
              <a:rPr lang="da-DK" sz="2000" dirty="0" smtClean="0">
                <a:latin typeface="+mn-lt"/>
              </a:rPr>
              <a:t>. </a:t>
            </a:r>
            <a:r>
              <a:rPr lang="da-DK" sz="2000" dirty="0" err="1" smtClean="0">
                <a:latin typeface="+mn-lt"/>
              </a:rPr>
              <a:t>Ph.D.</a:t>
            </a:r>
            <a:r>
              <a:rPr lang="da-DK" sz="2000" dirty="0" smtClean="0">
                <a:latin typeface="+mn-lt"/>
              </a:rPr>
              <a:t>?</a:t>
            </a:r>
          </a:p>
          <a:p>
            <a:r>
              <a:rPr lang="da-DK" sz="2400" b="1" dirty="0" smtClean="0">
                <a:latin typeface="+mn-lt"/>
              </a:rPr>
              <a:t>Kristian Krogh:</a:t>
            </a:r>
          </a:p>
          <a:p>
            <a:r>
              <a:rPr lang="da-DK" sz="2000" dirty="0" smtClean="0">
                <a:latin typeface="+mn-lt"/>
              </a:rPr>
              <a:t>Læringsmetoder i HLR, </a:t>
            </a:r>
            <a:r>
              <a:rPr lang="da-DK" sz="2000" dirty="0" err="1" smtClean="0">
                <a:latin typeface="+mn-lt"/>
              </a:rPr>
              <a:t>Ph.D.</a:t>
            </a:r>
            <a:r>
              <a:rPr lang="da-DK" sz="2000" dirty="0" smtClean="0">
                <a:latin typeface="+mn-lt"/>
              </a:rPr>
              <a:t>?</a:t>
            </a:r>
          </a:p>
          <a:p>
            <a:r>
              <a:rPr lang="da-DK" sz="2400" b="1" dirty="0" smtClean="0">
                <a:latin typeface="+mn-lt"/>
              </a:rPr>
              <a:t>Klaus Thygesen: </a:t>
            </a:r>
          </a:p>
          <a:p>
            <a:r>
              <a:rPr lang="da-DK" sz="2000" dirty="0" smtClean="0">
                <a:latin typeface="+mn-lt"/>
              </a:rPr>
              <a:t>Accelereret anæstesiologisk uddannelse. </a:t>
            </a:r>
            <a:r>
              <a:rPr lang="da-DK" sz="2000" dirty="0" err="1" smtClean="0">
                <a:latin typeface="+mn-lt"/>
              </a:rPr>
              <a:t>Ph.D.</a:t>
            </a:r>
            <a:r>
              <a:rPr lang="da-DK" sz="2000" dirty="0" smtClean="0">
                <a:latin typeface="+mn-lt"/>
              </a:rPr>
              <a:t>?</a:t>
            </a:r>
          </a:p>
          <a:p>
            <a:r>
              <a:rPr lang="da-DK" sz="2400" b="1" dirty="0">
                <a:latin typeface="+mn-lt"/>
              </a:rPr>
              <a:t>Stine Leenskjold: </a:t>
            </a:r>
          </a:p>
          <a:p>
            <a:r>
              <a:rPr lang="da-DK" sz="2000" dirty="0">
                <a:latin typeface="+mn-lt"/>
              </a:rPr>
              <a:t>OSATS for </a:t>
            </a:r>
            <a:r>
              <a:rPr lang="da-DK" sz="2000" dirty="0" err="1">
                <a:latin typeface="+mn-lt"/>
              </a:rPr>
              <a:t>transvaginal</a:t>
            </a:r>
            <a:r>
              <a:rPr lang="da-DK" sz="2000" dirty="0">
                <a:latin typeface="+mn-lt"/>
              </a:rPr>
              <a:t> ultralydsskanning, Forskningstræning</a:t>
            </a:r>
          </a:p>
          <a:p>
            <a:r>
              <a:rPr lang="da-DK" sz="2400" b="1" dirty="0">
                <a:latin typeface="+mn-lt"/>
              </a:rPr>
              <a:t>Mette Bliddal: </a:t>
            </a:r>
          </a:p>
          <a:p>
            <a:r>
              <a:rPr lang="da-DK" sz="2000" dirty="0">
                <a:latin typeface="+mn-lt"/>
              </a:rPr>
              <a:t>OSATS for </a:t>
            </a:r>
            <a:r>
              <a:rPr lang="da-DK" sz="2000" dirty="0" err="1">
                <a:latin typeface="+mn-lt"/>
              </a:rPr>
              <a:t>suturering</a:t>
            </a:r>
            <a:r>
              <a:rPr lang="da-DK" sz="2000" dirty="0">
                <a:latin typeface="+mn-lt"/>
              </a:rPr>
              <a:t> af </a:t>
            </a:r>
            <a:r>
              <a:rPr lang="da-DK" sz="2000" dirty="0" err="1">
                <a:latin typeface="+mn-lt"/>
              </a:rPr>
              <a:t>episiotomi</a:t>
            </a:r>
            <a:r>
              <a:rPr lang="da-DK" sz="2000" dirty="0">
                <a:latin typeface="+mn-lt"/>
              </a:rPr>
              <a:t>, Speciale, </a:t>
            </a:r>
            <a:r>
              <a:rPr lang="da-DK" sz="2000" dirty="0" err="1" smtClean="0">
                <a:latin typeface="+mn-lt"/>
              </a:rPr>
              <a:t>Jdm</a:t>
            </a:r>
            <a:r>
              <a:rPr lang="da-DK" sz="2000" dirty="0" smtClean="0">
                <a:latin typeface="+mn-lt"/>
              </a:rPr>
              <a:t>-uddannelse</a:t>
            </a:r>
            <a:endParaRPr lang="da-DK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90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Jordmødre bar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0"/>
            <a:ext cx="7704138" cy="681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3059113" y="4724400"/>
            <a:ext cx="5400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sz="8000">
                <a:latin typeface="Palace Script MT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9800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Perineumsutur z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131447"/>
            <a:ext cx="2051050" cy="302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30" name="Picture 10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70727"/>
            <a:ext cx="230505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8" name="Picture 8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84" y="3483882"/>
            <a:ext cx="1524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7" name="Picture 7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130769"/>
            <a:ext cx="1511299" cy="10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252040" y="1482725"/>
            <a:ext cx="3671888" cy="15859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a-DK" sz="2000" dirty="0">
                <a:solidFill>
                  <a:schemeClr val="tx1"/>
                </a:solidFill>
              </a:rPr>
              <a:t>Simple fantomer, attrapper</a:t>
            </a:r>
          </a:p>
          <a:p>
            <a:r>
              <a:rPr lang="da-DK" sz="2000" dirty="0">
                <a:solidFill>
                  <a:schemeClr val="tx1"/>
                </a:solidFill>
              </a:rPr>
              <a:t>Instruktøren behersker færdigheden</a:t>
            </a:r>
          </a:p>
          <a:p>
            <a:r>
              <a:rPr lang="da-DK" sz="2000" dirty="0">
                <a:solidFill>
                  <a:schemeClr val="tx1"/>
                </a:solidFill>
              </a:rPr>
              <a:t>Lokalt budget</a:t>
            </a:r>
          </a:p>
        </p:txBody>
      </p:sp>
      <p:sp>
        <p:nvSpPr>
          <p:cNvPr id="440324" name="Rectangle 4"/>
          <p:cNvSpPr>
            <a:spLocks noRot="1" noChangeArrowheads="1"/>
          </p:cNvSpPr>
          <p:nvPr/>
        </p:nvSpPr>
        <p:spPr bwMode="auto">
          <a:xfrm>
            <a:off x="395288" y="692150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da-DK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40326" name="Picture 6" descr="Ud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341438"/>
            <a:ext cx="3849687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35" name="Oval 15"/>
          <p:cNvSpPr>
            <a:spLocks noChangeArrowheads="1"/>
          </p:cNvSpPr>
          <p:nvPr/>
        </p:nvSpPr>
        <p:spPr bwMode="auto">
          <a:xfrm>
            <a:off x="7812088" y="4508500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40336" name="Oval 16"/>
          <p:cNvSpPr>
            <a:spLocks noChangeArrowheads="1"/>
          </p:cNvSpPr>
          <p:nvPr/>
        </p:nvSpPr>
        <p:spPr bwMode="auto">
          <a:xfrm>
            <a:off x="7956550" y="5157788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40337" name="Oval 17"/>
          <p:cNvSpPr>
            <a:spLocks noChangeArrowheads="1"/>
          </p:cNvSpPr>
          <p:nvPr/>
        </p:nvSpPr>
        <p:spPr bwMode="auto">
          <a:xfrm>
            <a:off x="7885113" y="1989138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40338" name="Oval 18"/>
          <p:cNvSpPr>
            <a:spLocks noChangeArrowheads="1"/>
          </p:cNvSpPr>
          <p:nvPr/>
        </p:nvSpPr>
        <p:spPr bwMode="auto">
          <a:xfrm>
            <a:off x="6804025" y="4437063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40339" name="Oval 19"/>
          <p:cNvSpPr>
            <a:spLocks noChangeArrowheads="1"/>
          </p:cNvSpPr>
          <p:nvPr/>
        </p:nvSpPr>
        <p:spPr bwMode="auto">
          <a:xfrm>
            <a:off x="6227763" y="5229225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40340" name="Oval 20"/>
          <p:cNvSpPr>
            <a:spLocks noChangeArrowheads="1"/>
          </p:cNvSpPr>
          <p:nvPr/>
        </p:nvSpPr>
        <p:spPr bwMode="auto">
          <a:xfrm>
            <a:off x="7740650" y="3068638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40341" name="Oval 21"/>
          <p:cNvSpPr>
            <a:spLocks noChangeArrowheads="1"/>
          </p:cNvSpPr>
          <p:nvPr/>
        </p:nvSpPr>
        <p:spPr bwMode="auto">
          <a:xfrm>
            <a:off x="7596188" y="5805488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40342" name="Oval 22"/>
          <p:cNvSpPr>
            <a:spLocks noChangeArrowheads="1"/>
          </p:cNvSpPr>
          <p:nvPr/>
        </p:nvSpPr>
        <p:spPr bwMode="auto">
          <a:xfrm>
            <a:off x="5867400" y="3284538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40343" name="Oval 23"/>
          <p:cNvSpPr>
            <a:spLocks noChangeArrowheads="1"/>
          </p:cNvSpPr>
          <p:nvPr/>
        </p:nvSpPr>
        <p:spPr bwMode="auto">
          <a:xfrm>
            <a:off x="7092950" y="5157788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40344" name="Oval 24"/>
          <p:cNvSpPr>
            <a:spLocks noChangeArrowheads="1"/>
          </p:cNvSpPr>
          <p:nvPr/>
        </p:nvSpPr>
        <p:spPr bwMode="auto">
          <a:xfrm>
            <a:off x="7812088" y="5013325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4742" y="0"/>
            <a:ext cx="9168741" cy="115215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Niveau 1, </a:t>
            </a:r>
            <a:r>
              <a:rPr lang="da-DK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individuel </a:t>
            </a:r>
            <a:r>
              <a:rPr lang="da-D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træning</a:t>
            </a:r>
            <a:endParaRPr lang="da-DK" sz="2800" dirty="0"/>
          </a:p>
        </p:txBody>
      </p:sp>
      <p:pic>
        <p:nvPicPr>
          <p:cNvPr id="20" name="Picture 14" descr="OUH færdighedslab 0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55306"/>
            <a:ext cx="3719117" cy="280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52" y="4138779"/>
            <a:ext cx="2956823" cy="2469817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910799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5" grpId="0" animBg="1"/>
      <p:bldP spid="440336" grpId="0" animBg="1"/>
      <p:bldP spid="440337" grpId="0" animBg="1"/>
      <p:bldP spid="440338" grpId="0" animBg="1"/>
      <p:bldP spid="440339" grpId="0" animBg="1"/>
      <p:bldP spid="440340" grpId="0" animBg="1"/>
      <p:bldP spid="440341" grpId="0" animBg="1"/>
      <p:bldP spid="440342" grpId="0" animBg="1"/>
      <p:bldP spid="440343" grpId="0" animBg="1"/>
      <p:bldP spid="4403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Gastrosko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33858"/>
            <a:ext cx="3639490" cy="31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5" descr="MIUC2_Skejby_maj07 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8401"/>
            <a:ext cx="4205929" cy="315497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89768"/>
            <a:ext cx="4392613" cy="18732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Komplekse læringsredskaber</a:t>
            </a:r>
          </a:p>
          <a:p>
            <a:r>
              <a:rPr lang="da-DK" sz="2000" dirty="0">
                <a:solidFill>
                  <a:schemeClr val="tx1"/>
                </a:solidFill>
              </a:rPr>
              <a:t>Superbrugere</a:t>
            </a:r>
          </a:p>
          <a:p>
            <a:r>
              <a:rPr lang="da-DK" sz="2000" dirty="0">
                <a:solidFill>
                  <a:schemeClr val="tx1"/>
                </a:solidFill>
              </a:rPr>
              <a:t>Tilgængelighed/Adgangskontrol</a:t>
            </a:r>
          </a:p>
          <a:p>
            <a:r>
              <a:rPr lang="da-DK" sz="2000" dirty="0">
                <a:solidFill>
                  <a:schemeClr val="tx1"/>
                </a:solidFill>
              </a:rPr>
              <a:t>Centralt budget</a:t>
            </a:r>
          </a:p>
          <a:p>
            <a:r>
              <a:rPr lang="da-DK" sz="2000" dirty="0">
                <a:solidFill>
                  <a:schemeClr val="tx1"/>
                </a:solidFill>
              </a:rPr>
              <a:t>Gentagne sessioner / Certificering</a:t>
            </a:r>
          </a:p>
        </p:txBody>
      </p:sp>
      <p:pic>
        <p:nvPicPr>
          <p:cNvPr id="444422" name="Picture 6" descr="Ud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54" y="1111365"/>
            <a:ext cx="4309284" cy="58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7" name="Picture 11" descr="Web gr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49" y="4359275"/>
            <a:ext cx="5048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28" name="Picture 12" descr="j02054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43" y="2901564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9" name="Picture 13" descr="j02054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31" y="5157788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30" name="Picture 14" descr="Web gr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766240"/>
            <a:ext cx="5048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31" name="Picture 15" descr="Web gr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54" y="4881563"/>
            <a:ext cx="504825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-24742" y="0"/>
            <a:ext cx="9168741" cy="115215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da-DK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Niveau </a:t>
            </a:r>
            <a:r>
              <a:rPr lang="da-DK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da-DK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da-DK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kompleks individuel træning</a:t>
            </a:r>
            <a:endParaRPr lang="da-DK" sz="31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1099"/>
            <a:ext cx="4583197" cy="1263976"/>
          </a:xfrm>
          <a:prstGeom prst="rect">
            <a:avLst/>
          </a:prstGeom>
        </p:spPr>
      </p:pic>
      <p:pic>
        <p:nvPicPr>
          <p:cNvPr id="21" name="Picture 2" descr="Forskerpar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6563"/>
            <a:ext cx="4583197" cy="11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251520" y="46534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+mn-lt"/>
              </a:rPr>
              <a:t>Forskningens hus, Ålborg</a:t>
            </a:r>
            <a:endParaRPr lang="da-DK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256674" y="6262452"/>
            <a:ext cx="337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  <a:latin typeface="+mn-lt"/>
              </a:rPr>
              <a:t>Incuba</a:t>
            </a:r>
            <a:r>
              <a:rPr lang="da-DK" b="1" dirty="0" smtClean="0">
                <a:solidFill>
                  <a:schemeClr val="bg1"/>
                </a:solidFill>
                <a:latin typeface="+mn-lt"/>
              </a:rPr>
              <a:t> forskerpark, Skejby</a:t>
            </a:r>
            <a:endParaRPr lang="da-DK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50210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80" name="Picture 16" descr="Hjertestop Avancer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2232025" cy="2243138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_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50" y="3141699"/>
            <a:ext cx="2481600" cy="186120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41" y="4640475"/>
            <a:ext cx="2489817" cy="1752176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xfrm>
            <a:off x="193009" y="1448594"/>
            <a:ext cx="4392613" cy="18732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da-DK" sz="1800" dirty="0">
                <a:solidFill>
                  <a:schemeClr val="tx1"/>
                </a:solidFill>
              </a:rPr>
              <a:t>Specialindrettet miljø</a:t>
            </a:r>
          </a:p>
          <a:p>
            <a:pPr lvl="1">
              <a:lnSpc>
                <a:spcPct val="80000"/>
              </a:lnSpc>
            </a:pPr>
            <a:r>
              <a:rPr lang="da-DK" sz="1400" dirty="0"/>
              <a:t>Intensiv stue</a:t>
            </a:r>
          </a:p>
          <a:p>
            <a:pPr lvl="1">
              <a:lnSpc>
                <a:spcPct val="80000"/>
              </a:lnSpc>
            </a:pPr>
            <a:r>
              <a:rPr lang="da-DK" sz="1400" dirty="0"/>
              <a:t>OP-stue</a:t>
            </a:r>
          </a:p>
          <a:p>
            <a:pPr lvl="1">
              <a:lnSpc>
                <a:spcPct val="80000"/>
              </a:lnSpc>
            </a:pPr>
            <a:r>
              <a:rPr lang="da-DK" sz="1400" dirty="0"/>
              <a:t>Operatørrum</a:t>
            </a:r>
          </a:p>
          <a:p>
            <a:pPr lvl="1">
              <a:lnSpc>
                <a:spcPct val="80000"/>
              </a:lnSpc>
            </a:pPr>
            <a:r>
              <a:rPr lang="da-DK" sz="1400" dirty="0" err="1"/>
              <a:t>Debriefingslokale</a:t>
            </a:r>
            <a:endParaRPr lang="da-DK" sz="1400" dirty="0"/>
          </a:p>
          <a:p>
            <a:pPr>
              <a:lnSpc>
                <a:spcPct val="80000"/>
              </a:lnSpc>
            </a:pPr>
            <a:r>
              <a:rPr lang="da-DK" sz="1800" dirty="0">
                <a:solidFill>
                  <a:schemeClr val="tx1"/>
                </a:solidFill>
              </a:rPr>
              <a:t>Specialuddannede instruktører</a:t>
            </a:r>
          </a:p>
          <a:p>
            <a:pPr>
              <a:lnSpc>
                <a:spcPct val="80000"/>
              </a:lnSpc>
            </a:pPr>
            <a:r>
              <a:rPr lang="da-DK" sz="1800" dirty="0">
                <a:solidFill>
                  <a:schemeClr val="tx1"/>
                </a:solidFill>
              </a:rPr>
              <a:t>Centralt budget</a:t>
            </a:r>
          </a:p>
        </p:txBody>
      </p:sp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>
            <a:normAutofit fontScale="90000"/>
          </a:bodyPr>
          <a:lstStyle/>
          <a:p>
            <a:r>
              <a:rPr lang="da-DK"/>
              <a:t>Hvor?</a:t>
            </a:r>
          </a:p>
        </p:txBody>
      </p:sp>
      <p:pic>
        <p:nvPicPr>
          <p:cNvPr id="446470" name="Picture 6" descr="Ud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94" y="1152153"/>
            <a:ext cx="4176464" cy="56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6476" name="Picture 12" descr="j02054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15" y="2948454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77" name="Picture 13" descr="j02054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31" y="5129587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0" y="0"/>
            <a:ext cx="9168741" cy="11521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Niveau 3</a:t>
            </a:r>
            <a:r>
              <a:rPr lang="da-DK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da-DK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fuld skala simulation/teamtræning</a:t>
            </a:r>
            <a:endParaRPr lang="da-DK" sz="3100" dirty="0"/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1099"/>
            <a:ext cx="4583197" cy="1263976"/>
          </a:xfrm>
          <a:prstGeom prst="rect">
            <a:avLst/>
          </a:prstGeom>
        </p:spPr>
      </p:pic>
      <p:sp>
        <p:nvSpPr>
          <p:cNvPr id="21" name="Tekstboks 20"/>
          <p:cNvSpPr txBox="1"/>
          <p:nvPr/>
        </p:nvSpPr>
        <p:spPr>
          <a:xfrm>
            <a:off x="251520" y="46534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+mn-lt"/>
              </a:rPr>
              <a:t>Forskningens hus, Ålborg</a:t>
            </a:r>
            <a:endParaRPr lang="da-DK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Picture 2" descr="Forskerpar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6563"/>
            <a:ext cx="4583197" cy="11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boks 22"/>
          <p:cNvSpPr txBox="1"/>
          <p:nvPr/>
        </p:nvSpPr>
        <p:spPr>
          <a:xfrm>
            <a:off x="256674" y="6262452"/>
            <a:ext cx="337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  <a:latin typeface="+mn-lt"/>
              </a:rPr>
              <a:t>Incuba</a:t>
            </a:r>
            <a:r>
              <a:rPr lang="da-DK" b="1" dirty="0" smtClean="0">
                <a:solidFill>
                  <a:schemeClr val="bg1"/>
                </a:solidFill>
                <a:latin typeface="+mn-lt"/>
              </a:rPr>
              <a:t> forskerpark, Skejby</a:t>
            </a:r>
            <a:endParaRPr lang="da-DK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23340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8" descr="Photo of Arterial Puncture W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17" y="4453732"/>
            <a:ext cx="2341562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ABMXQYZ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94956"/>
            <a:ext cx="2922587" cy="226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Laparotrainer 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44" y="1418762"/>
            <a:ext cx="1154607" cy="2081676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Mobil LapS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83" y="1484783"/>
            <a:ext cx="1718859" cy="2880321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ETI transport 0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9534" y="3822056"/>
            <a:ext cx="2385207" cy="2814338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" descr="Billede 007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743" y="3789040"/>
            <a:ext cx="4404356" cy="3006254"/>
          </a:xfr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a-DK"/>
              <a:t>Hvor?</a:t>
            </a:r>
          </a:p>
        </p:txBody>
      </p:sp>
      <p:pic>
        <p:nvPicPr>
          <p:cNvPr id="19462" name="Picture 6" descr="Ud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20" y="1166441"/>
            <a:ext cx="4232043" cy="570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76" name="Picture 12" descr="j020546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41663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77" name="Picture 13" descr="j020546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157788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82" name="Line 18"/>
          <p:cNvSpPr>
            <a:spLocks noChangeShapeType="1"/>
          </p:cNvSpPr>
          <p:nvPr/>
        </p:nvSpPr>
        <p:spPr bwMode="auto">
          <a:xfrm flipV="1">
            <a:off x="7740650" y="2205038"/>
            <a:ext cx="107950" cy="863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83" name="Line 19"/>
          <p:cNvSpPr>
            <a:spLocks noChangeShapeType="1"/>
          </p:cNvSpPr>
          <p:nvPr/>
        </p:nvSpPr>
        <p:spPr bwMode="auto">
          <a:xfrm flipH="1">
            <a:off x="5724004" y="3286125"/>
            <a:ext cx="1800746" cy="3571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84" name="Line 20"/>
          <p:cNvSpPr>
            <a:spLocks noChangeShapeType="1"/>
          </p:cNvSpPr>
          <p:nvPr/>
        </p:nvSpPr>
        <p:spPr bwMode="auto">
          <a:xfrm flipH="1" flipV="1">
            <a:off x="7812088" y="4869655"/>
            <a:ext cx="73025" cy="28813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85" name="Line 21"/>
          <p:cNvSpPr>
            <a:spLocks noChangeShapeType="1"/>
          </p:cNvSpPr>
          <p:nvPr/>
        </p:nvSpPr>
        <p:spPr bwMode="auto">
          <a:xfrm flipH="1" flipV="1">
            <a:off x="6812623" y="4797425"/>
            <a:ext cx="1001052" cy="5048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46486" name="Line 22"/>
          <p:cNvSpPr>
            <a:spLocks noChangeShapeType="1"/>
          </p:cNvSpPr>
          <p:nvPr/>
        </p:nvSpPr>
        <p:spPr bwMode="auto">
          <a:xfrm flipH="1">
            <a:off x="6140812" y="5373687"/>
            <a:ext cx="1599838" cy="1428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699376" y="1962151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0" y="0"/>
            <a:ext cx="9168741" cy="11521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Mobil strategi</a:t>
            </a:r>
            <a:endParaRPr lang="da-DK" sz="3100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79512" y="1389767"/>
            <a:ext cx="4392613" cy="235794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2000" dirty="0" smtClean="0">
                <a:solidFill>
                  <a:schemeClr val="tx1"/>
                </a:solidFill>
              </a:rPr>
              <a:t>Sammenkædning af regionale færdighedslaboratorier og klinik:</a:t>
            </a:r>
          </a:p>
          <a:p>
            <a:pPr marL="0" indent="0">
              <a:buNone/>
            </a:pPr>
            <a:endParaRPr lang="da-DK" sz="2000" dirty="0" smtClean="0">
              <a:solidFill>
                <a:schemeClr val="tx1"/>
              </a:solidFill>
            </a:endParaRPr>
          </a:p>
          <a:p>
            <a:r>
              <a:rPr lang="da-DK" sz="2000" dirty="0" smtClean="0">
                <a:solidFill>
                  <a:schemeClr val="tx1"/>
                </a:solidFill>
              </a:rPr>
              <a:t>Superbrugere</a:t>
            </a:r>
          </a:p>
          <a:p>
            <a:r>
              <a:rPr lang="da-DK" sz="2000" dirty="0" smtClean="0">
                <a:solidFill>
                  <a:schemeClr val="tx1"/>
                </a:solidFill>
              </a:rPr>
              <a:t>Korrekt vedligeholdelse</a:t>
            </a:r>
          </a:p>
          <a:p>
            <a:r>
              <a:rPr lang="da-DK" sz="2000" dirty="0" smtClean="0">
                <a:solidFill>
                  <a:schemeClr val="tx1"/>
                </a:solidFill>
              </a:rPr>
              <a:t>Pædagogiske principper</a:t>
            </a:r>
          </a:p>
          <a:p>
            <a:r>
              <a:rPr lang="da-DK" sz="2000" dirty="0" smtClean="0">
                <a:solidFill>
                  <a:schemeClr val="tx1"/>
                </a:solidFill>
              </a:rPr>
              <a:t>Simulationsinstruktører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7669213" y="4581525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5508104" y="3249613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7405688" y="6034088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5924912" y="5408613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6596723" y="4648201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6637077" y="5229225"/>
            <a:ext cx="215900" cy="2159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>
            <a:off x="7524749" y="5445125"/>
            <a:ext cx="360363" cy="5889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792855"/>
            <a:ext cx="4392614" cy="3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553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82" grpId="0" animBg="1"/>
      <p:bldP spid="446483" grpId="0" animBg="1"/>
      <p:bldP spid="446484" grpId="0" animBg="1"/>
      <p:bldP spid="446485" grpId="0" animBg="1"/>
      <p:bldP spid="446486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68741" cy="11521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Center for operativ færdighedstræning</a:t>
            </a:r>
            <a:endParaRPr lang="da-DK" sz="4000" dirty="0"/>
          </a:p>
        </p:txBody>
      </p:sp>
      <p:pic>
        <p:nvPicPr>
          <p:cNvPr id="5" name="Picture 5" descr="logo miuc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884" y="1916832"/>
            <a:ext cx="7630972" cy="27363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1612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5393597" y="1557338"/>
            <a:ext cx="2130731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mtClean="0">
              <a:solidFill>
                <a:srgbClr val="FFFFFF"/>
              </a:solidFill>
            </a:endParaRPr>
          </a:p>
        </p:txBody>
      </p:sp>
      <p:sp>
        <p:nvSpPr>
          <p:cNvPr id="820227" name="Rectangle 3"/>
          <p:cNvSpPr>
            <a:spLocks noChangeArrowheads="1"/>
          </p:cNvSpPr>
          <p:nvPr/>
        </p:nvSpPr>
        <p:spPr bwMode="auto">
          <a:xfrm>
            <a:off x="3203575" y="1557338"/>
            <a:ext cx="2016497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mtClean="0">
              <a:solidFill>
                <a:srgbClr val="FFFFFF"/>
              </a:solidFill>
            </a:endParaRPr>
          </a:p>
        </p:txBody>
      </p:sp>
      <p:sp>
        <p:nvSpPr>
          <p:cNvPr id="820228" name="Rectangle 4"/>
          <p:cNvSpPr>
            <a:spLocks noChangeArrowheads="1"/>
          </p:cNvSpPr>
          <p:nvPr/>
        </p:nvSpPr>
        <p:spPr bwMode="auto">
          <a:xfrm>
            <a:off x="395288" y="1557338"/>
            <a:ext cx="2590800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mtClean="0">
              <a:solidFill>
                <a:srgbClr val="FFFFFF"/>
              </a:solidFill>
            </a:endParaRPr>
          </a:p>
        </p:txBody>
      </p:sp>
      <p:pic>
        <p:nvPicPr>
          <p:cNvPr id="820229" name="Picture 5" descr="logo miuc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2592387" cy="287337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395288" y="1557338"/>
            <a:ext cx="7129041" cy="28733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b="1" smtClean="0">
                <a:solidFill>
                  <a:srgbClr val="FFFFFF"/>
                </a:solidFill>
                <a:latin typeface="Verdana" pitchFamily="34" charset="0"/>
              </a:rPr>
              <a:t>Styregruppe</a:t>
            </a:r>
          </a:p>
        </p:txBody>
      </p:sp>
      <p:sp>
        <p:nvSpPr>
          <p:cNvPr id="820231" name="Rectangle 7"/>
          <p:cNvSpPr>
            <a:spLocks noChangeArrowheads="1"/>
          </p:cNvSpPr>
          <p:nvPr/>
        </p:nvSpPr>
        <p:spPr bwMode="auto">
          <a:xfrm>
            <a:off x="395288" y="1844675"/>
            <a:ext cx="2590800" cy="287338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600" b="1" smtClean="0">
                <a:solidFill>
                  <a:srgbClr val="FFFFFF"/>
                </a:solidFill>
                <a:latin typeface="Verdana" pitchFamily="34" charset="0"/>
              </a:rPr>
              <a:t>Daglig leder</a:t>
            </a:r>
          </a:p>
        </p:txBody>
      </p:sp>
      <p:sp>
        <p:nvSpPr>
          <p:cNvPr id="820232" name="Rectangle 8"/>
          <p:cNvSpPr>
            <a:spLocks noChangeArrowheads="1"/>
          </p:cNvSpPr>
          <p:nvPr/>
        </p:nvSpPr>
        <p:spPr bwMode="auto">
          <a:xfrm>
            <a:off x="395288" y="2133600"/>
            <a:ext cx="7129041" cy="28733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600" b="1" smtClean="0">
                <a:solidFill>
                  <a:srgbClr val="FFFFFF"/>
                </a:solidFill>
                <a:latin typeface="Verdana" pitchFamily="34" charset="0"/>
              </a:rPr>
              <a:t>Sekretariat</a:t>
            </a:r>
          </a:p>
        </p:txBody>
      </p:sp>
      <p:sp>
        <p:nvSpPr>
          <p:cNvPr id="820233" name="Rectangle 9"/>
          <p:cNvSpPr>
            <a:spLocks noChangeArrowheads="1"/>
          </p:cNvSpPr>
          <p:nvPr/>
        </p:nvSpPr>
        <p:spPr bwMode="auto">
          <a:xfrm>
            <a:off x="395288" y="2420939"/>
            <a:ext cx="360362" cy="3598861"/>
          </a:xfrm>
          <a:prstGeom prst="rect">
            <a:avLst/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b"/>
          <a:lstStyle/>
          <a:p>
            <a:pPr algn="ctr"/>
            <a:r>
              <a:rPr lang="da-DK" sz="900" b="1" smtClean="0">
                <a:solidFill>
                  <a:srgbClr val="000514"/>
                </a:solidFill>
                <a:latin typeface="Verdana" pitchFamily="34" charset="0"/>
              </a:rPr>
              <a:t>Udvikling, forskning, International samarbejde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755650" y="2420938"/>
            <a:ext cx="720725" cy="3024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da-DK" sz="1400" b="1" dirty="0" smtClean="0">
                <a:solidFill>
                  <a:srgbClr val="000514"/>
                </a:solidFill>
                <a:latin typeface="Verdana" pitchFamily="34" charset="0"/>
              </a:rPr>
              <a:t>MIUC1</a:t>
            </a:r>
          </a:p>
        </p:txBody>
      </p:sp>
      <p:sp>
        <p:nvSpPr>
          <p:cNvPr id="820235" name="Rectangle 11"/>
          <p:cNvSpPr>
            <a:spLocks noChangeArrowheads="1"/>
          </p:cNvSpPr>
          <p:nvPr/>
        </p:nvSpPr>
        <p:spPr bwMode="auto">
          <a:xfrm>
            <a:off x="1476375" y="2420938"/>
            <a:ext cx="719138" cy="3024187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a-DK" sz="1400" b="1" smtClean="0">
                <a:solidFill>
                  <a:srgbClr val="000514"/>
                </a:solidFill>
                <a:latin typeface="Verdana" pitchFamily="34" charset="0"/>
              </a:rPr>
              <a:t>MIUC2</a:t>
            </a:r>
          </a:p>
        </p:txBody>
      </p:sp>
      <p:sp>
        <p:nvSpPr>
          <p:cNvPr id="820236" name="Rectangle 12"/>
          <p:cNvSpPr>
            <a:spLocks noChangeArrowheads="1"/>
          </p:cNvSpPr>
          <p:nvPr/>
        </p:nvSpPr>
        <p:spPr bwMode="auto">
          <a:xfrm>
            <a:off x="2195513" y="2420938"/>
            <a:ext cx="792162" cy="302418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da-DK" sz="1400" b="1" smtClean="0">
                <a:solidFill>
                  <a:srgbClr val="000514"/>
                </a:solidFill>
                <a:latin typeface="Verdana" pitchFamily="34" charset="0"/>
              </a:rPr>
              <a:t>MIUC3</a:t>
            </a:r>
          </a:p>
        </p:txBody>
      </p:sp>
      <p:sp>
        <p:nvSpPr>
          <p:cNvPr id="820237" name="Rectangle 13"/>
          <p:cNvSpPr>
            <a:spLocks noChangeArrowheads="1"/>
          </p:cNvSpPr>
          <p:nvPr/>
        </p:nvSpPr>
        <p:spPr bwMode="auto">
          <a:xfrm>
            <a:off x="755650" y="5372100"/>
            <a:ext cx="2230438" cy="6477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rgbClr val="FFFFFF"/>
                </a:solidFill>
                <a:latin typeface="Verdana" pitchFamily="34" charset="0"/>
              </a:rPr>
              <a:t>Undervisergruppe</a:t>
            </a:r>
          </a:p>
        </p:txBody>
      </p:sp>
      <p:sp>
        <p:nvSpPr>
          <p:cNvPr id="820239" name="Rectangle 15"/>
          <p:cNvSpPr>
            <a:spLocks noChangeArrowheads="1"/>
          </p:cNvSpPr>
          <p:nvPr/>
        </p:nvSpPr>
        <p:spPr bwMode="auto">
          <a:xfrm>
            <a:off x="3203575" y="1268413"/>
            <a:ext cx="201649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000" b="1" smtClean="0">
                <a:solidFill>
                  <a:srgbClr val="006600"/>
                </a:solidFill>
                <a:latin typeface="Verdana" pitchFamily="34" charset="0"/>
              </a:rPr>
              <a:t>Endoskopi</a:t>
            </a:r>
          </a:p>
        </p:txBody>
      </p:sp>
      <p:sp>
        <p:nvSpPr>
          <p:cNvPr id="820240" name="Rectangle 16"/>
          <p:cNvSpPr>
            <a:spLocks noChangeArrowheads="1"/>
          </p:cNvSpPr>
          <p:nvPr/>
        </p:nvSpPr>
        <p:spPr bwMode="auto">
          <a:xfrm>
            <a:off x="5364089" y="1268413"/>
            <a:ext cx="216024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000" b="1" dirty="0" smtClean="0">
                <a:solidFill>
                  <a:srgbClr val="CC0000"/>
                </a:solidFill>
                <a:latin typeface="Verdana" pitchFamily="34" charset="0"/>
              </a:rPr>
              <a:t>Åben kirurgi</a:t>
            </a:r>
          </a:p>
        </p:txBody>
      </p:sp>
      <p:sp>
        <p:nvSpPr>
          <p:cNvPr id="820244" name="Rectangle 20"/>
          <p:cNvSpPr>
            <a:spLocks noChangeArrowheads="1"/>
          </p:cNvSpPr>
          <p:nvPr/>
        </p:nvSpPr>
        <p:spPr bwMode="auto">
          <a:xfrm>
            <a:off x="3205163" y="1844675"/>
            <a:ext cx="4319166" cy="288924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600" b="1" smtClean="0">
                <a:solidFill>
                  <a:srgbClr val="FFFFFF"/>
                </a:solidFill>
                <a:latin typeface="Verdana" pitchFamily="34" charset="0"/>
              </a:rPr>
              <a:t>Daglig leder</a:t>
            </a:r>
          </a:p>
        </p:txBody>
      </p:sp>
      <p:sp>
        <p:nvSpPr>
          <p:cNvPr id="820246" name="Rectangle 22" descr="5%"/>
          <p:cNvSpPr>
            <a:spLocks noChangeArrowheads="1"/>
          </p:cNvSpPr>
          <p:nvPr/>
        </p:nvSpPr>
        <p:spPr bwMode="auto">
          <a:xfrm>
            <a:off x="755650" y="3140075"/>
            <a:ext cx="1422929" cy="720725"/>
          </a:xfrm>
          <a:prstGeom prst="rect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CC00"/>
                </a:solidFill>
                <a:latin typeface="Arial Rounded MT Bold" pitchFamily="34" charset="0"/>
              </a:rPr>
              <a:t>Intro </a:t>
            </a:r>
          </a:p>
        </p:txBody>
      </p:sp>
      <p:sp>
        <p:nvSpPr>
          <p:cNvPr id="820247" name="Rectangle 23" descr="5%"/>
          <p:cNvSpPr>
            <a:spLocks noChangeArrowheads="1"/>
          </p:cNvSpPr>
          <p:nvPr/>
        </p:nvSpPr>
        <p:spPr bwMode="auto">
          <a:xfrm>
            <a:off x="3205163" y="3140073"/>
            <a:ext cx="2002750" cy="720725"/>
          </a:xfrm>
          <a:prstGeom prst="rect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CC00"/>
                </a:solidFill>
                <a:latin typeface="Arial Rounded MT Bold" pitchFamily="34" charset="0"/>
              </a:rPr>
              <a:t>Intro + HU </a:t>
            </a:r>
          </a:p>
        </p:txBody>
      </p:sp>
      <p:sp>
        <p:nvSpPr>
          <p:cNvPr id="820248" name="Rectangle 24" descr="5%"/>
          <p:cNvSpPr>
            <a:spLocks noChangeArrowheads="1"/>
          </p:cNvSpPr>
          <p:nvPr/>
        </p:nvSpPr>
        <p:spPr bwMode="auto">
          <a:xfrm>
            <a:off x="755650" y="3860800"/>
            <a:ext cx="1439863" cy="792162"/>
          </a:xfrm>
          <a:prstGeom prst="rect">
            <a:avLst/>
          </a:prstGeom>
          <a:pattFill prst="pct5">
            <a:fgClr>
              <a:srgbClr val="FF3300"/>
            </a:fgClr>
            <a:bgClr>
              <a:schemeClr val="bg1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3300"/>
                </a:solidFill>
                <a:latin typeface="Arial Rounded MT Bold" pitchFamily="34" charset="0"/>
              </a:rPr>
              <a:t>Intro</a:t>
            </a:r>
          </a:p>
        </p:txBody>
      </p:sp>
      <p:sp>
        <p:nvSpPr>
          <p:cNvPr id="820250" name="Rectangle 26" descr="5%"/>
          <p:cNvSpPr>
            <a:spLocks noChangeArrowheads="1"/>
          </p:cNvSpPr>
          <p:nvPr/>
        </p:nvSpPr>
        <p:spPr bwMode="auto">
          <a:xfrm>
            <a:off x="755650" y="4652963"/>
            <a:ext cx="1439863" cy="719137"/>
          </a:xfrm>
          <a:prstGeom prst="rect">
            <a:avLst/>
          </a:prstGeom>
          <a:pattFill prst="pct5">
            <a:fgClr>
              <a:srgbClr val="CC9900"/>
            </a:fgClr>
            <a:bgClr>
              <a:schemeClr val="bg1"/>
            </a:bgClr>
          </a:patt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CC9900"/>
                </a:solidFill>
                <a:latin typeface="Arial Rounded MT Bold" pitchFamily="34" charset="0"/>
              </a:rPr>
              <a:t>Intro</a:t>
            </a:r>
          </a:p>
        </p:txBody>
      </p:sp>
      <p:sp>
        <p:nvSpPr>
          <p:cNvPr id="820256" name="Rectangle 32"/>
          <p:cNvSpPr>
            <a:spLocks noChangeArrowheads="1"/>
          </p:cNvSpPr>
          <p:nvPr/>
        </p:nvSpPr>
        <p:spPr bwMode="auto">
          <a:xfrm>
            <a:off x="3203575" y="5407548"/>
            <a:ext cx="2016497" cy="6477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600" b="1" smtClean="0">
                <a:solidFill>
                  <a:srgbClr val="FFFFFF"/>
                </a:solidFill>
                <a:latin typeface="Verdana" pitchFamily="34" charset="0"/>
              </a:rPr>
              <a:t>Undervisergruppe</a:t>
            </a:r>
          </a:p>
        </p:txBody>
      </p:sp>
      <p:sp>
        <p:nvSpPr>
          <p:cNvPr id="820257" name="Rectangle 33"/>
          <p:cNvSpPr>
            <a:spLocks noChangeArrowheads="1"/>
          </p:cNvSpPr>
          <p:nvPr/>
        </p:nvSpPr>
        <p:spPr bwMode="auto">
          <a:xfrm>
            <a:off x="5396592" y="5407548"/>
            <a:ext cx="2127738" cy="6477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1600" b="1" dirty="0" smtClean="0">
                <a:solidFill>
                  <a:srgbClr val="FFFFFF"/>
                </a:solidFill>
                <a:latin typeface="Verdana" pitchFamily="34" charset="0"/>
              </a:rPr>
              <a:t>Undervisergruppe</a:t>
            </a:r>
          </a:p>
        </p:txBody>
      </p:sp>
      <p:sp>
        <p:nvSpPr>
          <p:cNvPr id="35" name="Rectangle 22" descr="5%"/>
          <p:cNvSpPr>
            <a:spLocks noChangeArrowheads="1"/>
          </p:cNvSpPr>
          <p:nvPr/>
        </p:nvSpPr>
        <p:spPr bwMode="auto">
          <a:xfrm>
            <a:off x="2178579" y="3140074"/>
            <a:ext cx="807509" cy="720725"/>
          </a:xfrm>
          <a:prstGeom prst="rect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CC00"/>
                </a:solidFill>
                <a:latin typeface="Arial Rounded MT Bold" pitchFamily="34" charset="0"/>
              </a:rPr>
              <a:t>HU </a:t>
            </a:r>
          </a:p>
        </p:txBody>
      </p:sp>
      <p:sp>
        <p:nvSpPr>
          <p:cNvPr id="36" name="Rectangle 22" descr="5%"/>
          <p:cNvSpPr>
            <a:spLocks noChangeArrowheads="1"/>
          </p:cNvSpPr>
          <p:nvPr/>
        </p:nvSpPr>
        <p:spPr bwMode="auto">
          <a:xfrm>
            <a:off x="5396592" y="3175524"/>
            <a:ext cx="2130732" cy="720725"/>
          </a:xfrm>
          <a:prstGeom prst="rect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CC00"/>
                </a:solidFill>
                <a:latin typeface="Arial Rounded MT Bold" pitchFamily="34" charset="0"/>
              </a:rPr>
              <a:t>Intro </a:t>
            </a:r>
          </a:p>
        </p:txBody>
      </p:sp>
      <p:sp>
        <p:nvSpPr>
          <p:cNvPr id="37" name="Rectangle 22" descr="5%"/>
          <p:cNvSpPr>
            <a:spLocks noChangeArrowheads="1"/>
          </p:cNvSpPr>
          <p:nvPr/>
        </p:nvSpPr>
        <p:spPr bwMode="auto">
          <a:xfrm>
            <a:off x="7527324" y="3175524"/>
            <a:ext cx="1352162" cy="702923"/>
          </a:xfrm>
          <a:prstGeom prst="rect">
            <a:avLst/>
          </a:prstGeom>
          <a:pattFill prst="pct5">
            <a:fgClr>
              <a:schemeClr val="hlink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CC00"/>
                </a:solidFill>
                <a:latin typeface="Arial Rounded MT Bold" pitchFamily="34" charset="0"/>
              </a:rPr>
              <a:t>Kirurgi </a:t>
            </a:r>
          </a:p>
        </p:txBody>
      </p:sp>
      <p:sp>
        <p:nvSpPr>
          <p:cNvPr id="38" name="Rectangle 24" descr="5%"/>
          <p:cNvSpPr>
            <a:spLocks noChangeArrowheads="1"/>
          </p:cNvSpPr>
          <p:nvPr/>
        </p:nvSpPr>
        <p:spPr bwMode="auto">
          <a:xfrm>
            <a:off x="2174188" y="3860800"/>
            <a:ext cx="813488" cy="792162"/>
          </a:xfrm>
          <a:prstGeom prst="rect">
            <a:avLst/>
          </a:prstGeom>
          <a:pattFill prst="pct5">
            <a:fgClr>
              <a:srgbClr val="FF3300"/>
            </a:fgClr>
            <a:bgClr>
              <a:schemeClr val="bg1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3300"/>
                </a:solidFill>
                <a:latin typeface="Arial Rounded MT Bold" pitchFamily="34" charset="0"/>
              </a:rPr>
              <a:t>HU</a:t>
            </a:r>
          </a:p>
        </p:txBody>
      </p:sp>
      <p:sp>
        <p:nvSpPr>
          <p:cNvPr id="39" name="Rectangle 24" descr="5%"/>
          <p:cNvSpPr>
            <a:spLocks noChangeArrowheads="1"/>
          </p:cNvSpPr>
          <p:nvPr/>
        </p:nvSpPr>
        <p:spPr bwMode="auto">
          <a:xfrm>
            <a:off x="5396591" y="3896249"/>
            <a:ext cx="2127738" cy="792162"/>
          </a:xfrm>
          <a:prstGeom prst="rect">
            <a:avLst/>
          </a:prstGeom>
          <a:pattFill prst="pct5">
            <a:fgClr>
              <a:srgbClr val="FF3300"/>
            </a:fgClr>
            <a:bgClr>
              <a:schemeClr val="bg1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FF3300"/>
                </a:solidFill>
                <a:latin typeface="Arial Rounded MT Bold" pitchFamily="34" charset="0"/>
              </a:rPr>
              <a:t>Intro</a:t>
            </a:r>
          </a:p>
        </p:txBody>
      </p:sp>
      <p:sp>
        <p:nvSpPr>
          <p:cNvPr id="40" name="Rectangle 24" descr="5%"/>
          <p:cNvSpPr>
            <a:spLocks noChangeArrowheads="1"/>
          </p:cNvSpPr>
          <p:nvPr/>
        </p:nvSpPr>
        <p:spPr bwMode="auto">
          <a:xfrm>
            <a:off x="7524328" y="3890188"/>
            <a:ext cx="1368151" cy="792162"/>
          </a:xfrm>
          <a:prstGeom prst="rect">
            <a:avLst/>
          </a:prstGeom>
          <a:pattFill prst="pct5">
            <a:fgClr>
              <a:srgbClr val="FF3300"/>
            </a:fgClr>
            <a:bgClr>
              <a:schemeClr val="bg1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 smtClean="0">
                <a:solidFill>
                  <a:srgbClr val="FF3300"/>
                </a:solidFill>
                <a:latin typeface="Arial Rounded MT Bold" pitchFamily="34" charset="0"/>
              </a:rPr>
              <a:t>Gynækologi</a:t>
            </a:r>
          </a:p>
        </p:txBody>
      </p:sp>
      <p:sp>
        <p:nvSpPr>
          <p:cNvPr id="41" name="Rectangle 26" descr="5%"/>
          <p:cNvSpPr>
            <a:spLocks noChangeArrowheads="1"/>
          </p:cNvSpPr>
          <p:nvPr/>
        </p:nvSpPr>
        <p:spPr bwMode="auto">
          <a:xfrm>
            <a:off x="2174189" y="4652963"/>
            <a:ext cx="813488" cy="719137"/>
          </a:xfrm>
          <a:prstGeom prst="rect">
            <a:avLst/>
          </a:prstGeom>
          <a:pattFill prst="pct5">
            <a:fgClr>
              <a:srgbClr val="CC9900"/>
            </a:fgClr>
            <a:bgClr>
              <a:schemeClr val="bg1"/>
            </a:bgClr>
          </a:patt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CC9900"/>
                </a:solidFill>
                <a:latin typeface="Arial Rounded MT Bold" pitchFamily="34" charset="0"/>
              </a:rPr>
              <a:t>HU</a:t>
            </a:r>
          </a:p>
        </p:txBody>
      </p:sp>
      <p:sp>
        <p:nvSpPr>
          <p:cNvPr id="42" name="Rectangle 26" descr="5%"/>
          <p:cNvSpPr>
            <a:spLocks noChangeArrowheads="1"/>
          </p:cNvSpPr>
          <p:nvPr/>
        </p:nvSpPr>
        <p:spPr bwMode="auto">
          <a:xfrm>
            <a:off x="5396591" y="4688411"/>
            <a:ext cx="2127737" cy="719137"/>
          </a:xfrm>
          <a:prstGeom prst="rect">
            <a:avLst/>
          </a:prstGeom>
          <a:pattFill prst="pct5">
            <a:fgClr>
              <a:srgbClr val="CC9900"/>
            </a:fgClr>
            <a:bgClr>
              <a:schemeClr val="bg1"/>
            </a:bgClr>
          </a:patt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CC9900"/>
                </a:solidFill>
                <a:latin typeface="Arial Rounded MT Bold" pitchFamily="34" charset="0"/>
              </a:rPr>
              <a:t>Intro</a:t>
            </a:r>
          </a:p>
        </p:txBody>
      </p:sp>
      <p:sp>
        <p:nvSpPr>
          <p:cNvPr id="43" name="Rectangle 26" descr="5%"/>
          <p:cNvSpPr>
            <a:spLocks noChangeArrowheads="1"/>
          </p:cNvSpPr>
          <p:nvPr/>
        </p:nvSpPr>
        <p:spPr bwMode="auto">
          <a:xfrm>
            <a:off x="7511334" y="4688410"/>
            <a:ext cx="1368151" cy="719137"/>
          </a:xfrm>
          <a:prstGeom prst="rect">
            <a:avLst/>
          </a:prstGeom>
          <a:pattFill prst="pct5">
            <a:fgClr>
              <a:srgbClr val="CC9900"/>
            </a:fgClr>
            <a:bgClr>
              <a:schemeClr val="bg1"/>
            </a:bgClr>
          </a:patt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sz="2400" dirty="0" smtClean="0">
                <a:solidFill>
                  <a:srgbClr val="CC9900"/>
                </a:solidFill>
                <a:latin typeface="Arial Rounded MT Bold" pitchFamily="34" charset="0"/>
              </a:rPr>
              <a:t>Urologi</a:t>
            </a:r>
          </a:p>
        </p:txBody>
      </p:sp>
      <p:sp>
        <p:nvSpPr>
          <p:cNvPr id="45" name="Titel 1"/>
          <p:cNvSpPr txBox="1">
            <a:spLocks/>
          </p:cNvSpPr>
          <p:nvPr/>
        </p:nvSpPr>
        <p:spPr>
          <a:xfrm>
            <a:off x="0" y="0"/>
            <a:ext cx="9168741" cy="11521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Center for operativ færdighedstræning</a:t>
            </a:r>
            <a:endParaRPr lang="da-DK" sz="4000" dirty="0"/>
          </a:p>
        </p:txBody>
      </p:sp>
      <p:sp>
        <p:nvSpPr>
          <p:cNvPr id="46" name="Rectangle 22" descr="5%"/>
          <p:cNvSpPr>
            <a:spLocks noChangeArrowheads="1"/>
          </p:cNvSpPr>
          <p:nvPr/>
        </p:nvSpPr>
        <p:spPr bwMode="auto">
          <a:xfrm>
            <a:off x="755651" y="2708920"/>
            <a:ext cx="719930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 smtClean="0">
                <a:latin typeface="Arial Rounded MT Bold" pitchFamily="34" charset="0"/>
              </a:rPr>
              <a:t>2 dg </a:t>
            </a:r>
          </a:p>
        </p:txBody>
      </p:sp>
      <p:sp>
        <p:nvSpPr>
          <p:cNvPr id="47" name="Rectangle 22" descr="5%"/>
          <p:cNvSpPr>
            <a:spLocks noChangeArrowheads="1"/>
          </p:cNvSpPr>
          <p:nvPr/>
        </p:nvSpPr>
        <p:spPr bwMode="auto">
          <a:xfrm>
            <a:off x="1476375" y="2706436"/>
            <a:ext cx="719930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>
                <a:latin typeface="Arial Rounded MT Bold" pitchFamily="34" charset="0"/>
              </a:rPr>
              <a:t>3</a:t>
            </a:r>
            <a:r>
              <a:rPr lang="da-DK" dirty="0" smtClean="0">
                <a:latin typeface="Arial Rounded MT Bold" pitchFamily="34" charset="0"/>
              </a:rPr>
              <a:t> dg </a:t>
            </a:r>
          </a:p>
        </p:txBody>
      </p:sp>
      <p:sp>
        <p:nvSpPr>
          <p:cNvPr id="48" name="Rectangle 22" descr="5%"/>
          <p:cNvSpPr>
            <a:spLocks noChangeArrowheads="1"/>
          </p:cNvSpPr>
          <p:nvPr/>
        </p:nvSpPr>
        <p:spPr bwMode="auto">
          <a:xfrm>
            <a:off x="2198118" y="2709311"/>
            <a:ext cx="787969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>
                <a:latin typeface="Arial Rounded MT Bold" pitchFamily="34" charset="0"/>
              </a:rPr>
              <a:t>1</a:t>
            </a:r>
            <a:r>
              <a:rPr lang="da-DK" dirty="0" smtClean="0">
                <a:latin typeface="Arial Rounded MT Bold" pitchFamily="34" charset="0"/>
              </a:rPr>
              <a:t> dg </a:t>
            </a:r>
          </a:p>
        </p:txBody>
      </p:sp>
      <p:sp>
        <p:nvSpPr>
          <p:cNvPr id="49" name="Rectangle 22" descr="5%"/>
          <p:cNvSpPr>
            <a:spLocks noChangeArrowheads="1"/>
          </p:cNvSpPr>
          <p:nvPr/>
        </p:nvSpPr>
        <p:spPr bwMode="auto">
          <a:xfrm>
            <a:off x="3347864" y="2706436"/>
            <a:ext cx="787969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>
                <a:latin typeface="Arial Rounded MT Bold" pitchFamily="34" charset="0"/>
              </a:rPr>
              <a:t>1</a:t>
            </a:r>
            <a:r>
              <a:rPr lang="da-DK" dirty="0" smtClean="0">
                <a:latin typeface="Arial Rounded MT Bold" pitchFamily="34" charset="0"/>
              </a:rPr>
              <a:t> dg </a:t>
            </a:r>
          </a:p>
        </p:txBody>
      </p:sp>
      <p:sp>
        <p:nvSpPr>
          <p:cNvPr id="50" name="Rectangle 22" descr="5%"/>
          <p:cNvSpPr>
            <a:spLocks noChangeArrowheads="1"/>
          </p:cNvSpPr>
          <p:nvPr/>
        </p:nvSpPr>
        <p:spPr bwMode="auto">
          <a:xfrm>
            <a:off x="4355976" y="2704177"/>
            <a:ext cx="787969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>
                <a:latin typeface="Arial Rounded MT Bold" pitchFamily="34" charset="0"/>
              </a:rPr>
              <a:t>1</a:t>
            </a:r>
            <a:r>
              <a:rPr lang="da-DK" dirty="0" smtClean="0">
                <a:latin typeface="Arial Rounded MT Bold" pitchFamily="34" charset="0"/>
              </a:rPr>
              <a:t> dg </a:t>
            </a:r>
          </a:p>
        </p:txBody>
      </p:sp>
      <p:sp>
        <p:nvSpPr>
          <p:cNvPr id="51" name="Rectangle 22" descr="5%"/>
          <p:cNvSpPr>
            <a:spLocks noChangeArrowheads="1"/>
          </p:cNvSpPr>
          <p:nvPr/>
        </p:nvSpPr>
        <p:spPr bwMode="auto">
          <a:xfrm>
            <a:off x="6118112" y="2744370"/>
            <a:ext cx="787969" cy="4311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a-DK" dirty="0" smtClean="0">
                <a:latin typeface="Arial Rounded MT Bold" pitchFamily="34" charset="0"/>
              </a:rPr>
              <a:t>2 dg </a:t>
            </a:r>
          </a:p>
        </p:txBody>
      </p:sp>
    </p:spTree>
    <p:extLst>
      <p:ext uri="{BB962C8B-B14F-4D97-AF65-F5344CB8AC3E}">
        <p14:creationId xmlns:p14="http://schemas.microsoft.com/office/powerpoint/2010/main" val="1283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68741" cy="11521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Center for operativ færdighedstræning</a:t>
            </a:r>
            <a:endParaRPr lang="da-DK" sz="4000" dirty="0"/>
          </a:p>
        </p:txBody>
      </p:sp>
      <p:pic>
        <p:nvPicPr>
          <p:cNvPr id="5" name="Picture 5" descr="logo miuc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836712"/>
            <a:ext cx="2867012" cy="10280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70921"/>
              </p:ext>
            </p:extLst>
          </p:nvPr>
        </p:nvGraphicFramePr>
        <p:xfrm>
          <a:off x="395536" y="2924943"/>
          <a:ext cx="8496944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3528392"/>
                <a:gridCol w="1296144"/>
                <a:gridCol w="1440160"/>
                <a:gridCol w="1152128"/>
              </a:tblGrid>
              <a:tr h="291088">
                <a:tc>
                  <a:txBody>
                    <a:bodyPr/>
                    <a:lstStyle/>
                    <a:p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Akkumuleret:</a:t>
                      </a:r>
                      <a:endParaRPr lang="da-D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Kirurgi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Gynækologi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Urologi</a:t>
                      </a:r>
                      <a:endParaRPr lang="da-DK" dirty="0"/>
                    </a:p>
                  </a:txBody>
                  <a:tcPr/>
                </a:tc>
              </a:tr>
              <a:tr h="350089">
                <a:tc rowSpan="4">
                  <a:txBody>
                    <a:bodyPr/>
                    <a:lstStyle/>
                    <a:p>
                      <a:r>
                        <a:rPr lang="da-DK" sz="3200" dirty="0" smtClean="0"/>
                        <a:t>Intro</a:t>
                      </a:r>
                      <a:endParaRPr lang="da-D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err="1" smtClean="0"/>
                        <a:t>Laparoskopi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dirty="0" smtClean="0"/>
                        <a:t>(opstart 2006)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66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69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19</a:t>
                      </a:r>
                      <a:endParaRPr lang="da-DK" sz="2400" dirty="0"/>
                    </a:p>
                  </a:txBody>
                  <a:tcPr/>
                </a:tc>
              </a:tr>
              <a:tr h="350089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Åben kirurgi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dirty="0" smtClean="0"/>
                        <a:t>(opstart 2009)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42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36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9</a:t>
                      </a:r>
                      <a:endParaRPr lang="da-DK" sz="2400" dirty="0"/>
                    </a:p>
                  </a:txBody>
                  <a:tcPr/>
                </a:tc>
              </a:tr>
              <a:tr h="250063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a-DK" sz="2400" dirty="0" err="1" smtClean="0"/>
                        <a:t>Endoskopi</a:t>
                      </a:r>
                      <a:r>
                        <a:rPr lang="da-DK" baseline="0" dirty="0" smtClean="0"/>
                        <a:t> </a:t>
                      </a:r>
                      <a:r>
                        <a:rPr lang="da-DK" dirty="0" smtClean="0"/>
                        <a:t>(opstart 2009)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Gastro</a:t>
                      </a:r>
                      <a:r>
                        <a:rPr lang="da-DK" sz="2400" dirty="0" smtClean="0"/>
                        <a:t>:35</a:t>
                      </a:r>
                      <a:endParaRPr lang="da-DK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da-DK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da-DK" sz="2400" dirty="0"/>
                    </a:p>
                  </a:txBody>
                  <a:tcPr/>
                </a:tc>
              </a:tr>
              <a:tr h="25006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 smtClean="0"/>
                        <a:t>Kolo</a:t>
                      </a:r>
                      <a:r>
                        <a:rPr lang="da-DK" sz="2400" dirty="0" smtClean="0"/>
                        <a:t>: 18</a:t>
                      </a:r>
                      <a:endParaRPr lang="da-DK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50089">
                <a:tc>
                  <a:txBody>
                    <a:bodyPr/>
                    <a:lstStyle/>
                    <a:p>
                      <a:r>
                        <a:rPr lang="da-DK" sz="3200" dirty="0" smtClean="0"/>
                        <a:t>HU</a:t>
                      </a:r>
                      <a:endParaRPr lang="da-DK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Avanceret</a:t>
                      </a:r>
                      <a:r>
                        <a:rPr lang="da-DK" sz="2400" baseline="0" dirty="0" smtClean="0"/>
                        <a:t> </a:t>
                      </a:r>
                      <a:r>
                        <a:rPr lang="da-DK" sz="2400" baseline="0" dirty="0" err="1" smtClean="0"/>
                        <a:t>laparoskopi</a:t>
                      </a:r>
                      <a:endParaRPr lang="da-DK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24</a:t>
                      </a:r>
                      <a:endParaRPr lang="da-DK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6</a:t>
                      </a:r>
                      <a:r>
                        <a:rPr lang="da-DK" sz="1800" dirty="0" smtClean="0"/>
                        <a:t>(2011)</a:t>
                      </a:r>
                      <a:endParaRPr lang="da-DK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22</a:t>
                      </a:r>
                      <a:endParaRPr lang="da-DK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395536" y="141688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latin typeface="+mj-lt"/>
              </a:rPr>
              <a:t>2010:</a:t>
            </a:r>
          </a:p>
          <a:p>
            <a:r>
              <a:rPr lang="da-DK" sz="3600" dirty="0" smtClean="0">
                <a:latin typeface="+mj-lt"/>
              </a:rPr>
              <a:t>Nu årligt 43 kurser ; &gt; 200 kursister</a:t>
            </a:r>
            <a:endParaRPr lang="da-DK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52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68741" cy="11521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Status 2008</a:t>
            </a:r>
            <a:endParaRPr lang="da-DK" sz="4000" dirty="0"/>
          </a:p>
        </p:txBody>
      </p:sp>
      <p:sp>
        <p:nvSpPr>
          <p:cNvPr id="3" name="Tekstboks 2"/>
          <p:cNvSpPr txBox="1"/>
          <p:nvPr/>
        </p:nvSpPr>
        <p:spPr>
          <a:xfrm>
            <a:off x="539552" y="1700808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>
                <a:latin typeface="+mj-lt"/>
              </a:rPr>
              <a:t>Spørgeskema </a:t>
            </a:r>
            <a:r>
              <a:rPr lang="da-DK" sz="3600" dirty="0" err="1" smtClean="0">
                <a:latin typeface="+mj-lt"/>
              </a:rPr>
              <a:t>vedr</a:t>
            </a:r>
            <a:r>
              <a:rPr lang="da-DK" sz="3600" dirty="0" smtClean="0">
                <a:latin typeface="+mj-lt"/>
              </a:rPr>
              <a:t> igangværende, nært forestående og ‘på sigt’ færdigheds- og simulationstræning:</a:t>
            </a:r>
          </a:p>
          <a:p>
            <a:endParaRPr lang="da-DK" sz="3600" dirty="0" smtClean="0">
              <a:latin typeface="+mj-lt"/>
            </a:endParaRPr>
          </a:p>
          <a:p>
            <a:r>
              <a:rPr lang="da-DK" sz="3600" dirty="0" smtClean="0">
                <a:latin typeface="+mj-lt"/>
              </a:rPr>
              <a:t>36 specialespecifikke </a:t>
            </a:r>
            <a:r>
              <a:rPr lang="da-DK" sz="3600" dirty="0" err="1" smtClean="0">
                <a:latin typeface="+mj-lt"/>
              </a:rPr>
              <a:t>PKL’ere</a:t>
            </a:r>
            <a:endParaRPr lang="da-DK" sz="3600" dirty="0" smtClean="0">
              <a:latin typeface="+mj-lt"/>
            </a:endParaRPr>
          </a:p>
          <a:p>
            <a:r>
              <a:rPr lang="da-DK" sz="3600" dirty="0" smtClean="0">
                <a:latin typeface="+mj-lt"/>
              </a:rPr>
              <a:t>25 besvarelser</a:t>
            </a:r>
          </a:p>
          <a:p>
            <a:r>
              <a:rPr lang="da-DK" sz="3600" dirty="0" smtClean="0">
                <a:latin typeface="+mj-lt"/>
              </a:rPr>
              <a:t>16 udfyldte skemaer</a:t>
            </a:r>
          </a:p>
        </p:txBody>
      </p:sp>
    </p:spTree>
    <p:extLst>
      <p:ext uri="{BB962C8B-B14F-4D97-AF65-F5344CB8AC3E}">
        <p14:creationId xmlns:p14="http://schemas.microsoft.com/office/powerpoint/2010/main" val="1221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7915</TotalTime>
  <Words>617</Words>
  <Application>Microsoft Office PowerPoint</Application>
  <PresentationFormat>Skærmshow (4:3)</PresentationFormat>
  <Paragraphs>243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Bølgeform</vt:lpstr>
      <vt:lpstr>1_Bølgeform</vt:lpstr>
      <vt:lpstr>PowerPoint-præsentation</vt:lpstr>
      <vt:lpstr>Niveau 1, individuel træning</vt:lpstr>
      <vt:lpstr>Niveau 2, kompleks individuel træning</vt:lpstr>
      <vt:lpstr>Hvor?</vt:lpstr>
      <vt:lpstr>Hvor?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Færdigheds- og simulationstræning RN</dc:title>
  <dc:creator>Lars Høj</dc:creator>
  <cp:lastModifiedBy>Lars Høj</cp:lastModifiedBy>
  <cp:revision>279</cp:revision>
  <dcterms:created xsi:type="dcterms:W3CDTF">2002-10-08T19:06:58Z</dcterms:created>
  <dcterms:modified xsi:type="dcterms:W3CDTF">2011-05-10T11:43:14Z</dcterms:modified>
</cp:coreProperties>
</file>