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6C07F4-18AA-44E2-80FB-78BBBC01FCAB}" type="datetimeFigureOut">
              <a:rPr lang="da-DK" smtClean="0"/>
              <a:pPr/>
              <a:t>10-05-2011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3D8DA9-468B-4045-B76E-83EE054CF15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Randi </a:t>
            </a:r>
            <a:r>
              <a:rPr lang="da-DK" dirty="0" err="1" smtClean="0"/>
              <a:t>Beier-Holgersen</a:t>
            </a:r>
            <a:endParaRPr lang="da-DK" dirty="0" smtClean="0"/>
          </a:p>
          <a:p>
            <a:r>
              <a:rPr lang="da-DK" dirty="0" smtClean="0"/>
              <a:t>PKL Kirurgi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Kirurgisk færdighedstræning/simulation</a:t>
            </a:r>
            <a:br>
              <a:rPr lang="da-DK" dirty="0" smtClean="0"/>
            </a:br>
            <a:r>
              <a:rPr lang="da-DK" dirty="0" smtClean="0"/>
              <a:t>Region Øst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Hvad foregår der af </a:t>
            </a:r>
            <a:r>
              <a:rPr lang="da-DK" dirty="0" err="1" smtClean="0"/>
              <a:t>færdigheds-og</a:t>
            </a:r>
            <a:r>
              <a:rPr lang="da-DK" dirty="0" smtClean="0"/>
              <a:t> simulationstræning i region øst?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Introduktionsstilling:</a:t>
            </a:r>
          </a:p>
          <a:p>
            <a:pPr lvl="1"/>
            <a:r>
              <a:rPr lang="da-DK" dirty="0" err="1" smtClean="0"/>
              <a:t>Laparoskopisk</a:t>
            </a:r>
            <a:r>
              <a:rPr lang="da-DK" dirty="0" smtClean="0"/>
              <a:t> ”</a:t>
            </a:r>
            <a:r>
              <a:rPr lang="da-DK" dirty="0" err="1" smtClean="0"/>
              <a:t>black</a:t>
            </a:r>
            <a:r>
              <a:rPr lang="da-DK" dirty="0" smtClean="0"/>
              <a:t> </a:t>
            </a:r>
            <a:r>
              <a:rPr lang="da-DK" dirty="0" err="1" smtClean="0"/>
              <a:t>box</a:t>
            </a:r>
            <a:r>
              <a:rPr lang="da-DK" dirty="0" smtClean="0"/>
              <a:t>” træning.</a:t>
            </a:r>
          </a:p>
          <a:p>
            <a:pPr lvl="1">
              <a:buNone/>
            </a:pPr>
            <a:r>
              <a:rPr lang="da-DK" dirty="0" smtClean="0"/>
              <a:t>Samarbejde mellem PKL kirurgi og DIMS.</a:t>
            </a:r>
          </a:p>
          <a:p>
            <a:pPr lvl="1">
              <a:buNone/>
            </a:pPr>
            <a:r>
              <a:rPr lang="da-DK" dirty="0" smtClean="0"/>
              <a:t>Arrangeres af  YL med særlig interesse for lap.</a:t>
            </a:r>
          </a:p>
          <a:p>
            <a:pPr lvl="1">
              <a:buNone/>
            </a:pPr>
            <a:r>
              <a:rPr lang="da-DK" dirty="0" smtClean="0"/>
              <a:t>Tidligere delvist </a:t>
            </a:r>
            <a:r>
              <a:rPr lang="da-DK" dirty="0" err="1" smtClean="0"/>
              <a:t>finaceret</a:t>
            </a:r>
            <a:r>
              <a:rPr lang="da-DK" dirty="0" smtClean="0"/>
              <a:t> af DIMS</a:t>
            </a:r>
          </a:p>
          <a:p>
            <a:pPr lvl="1">
              <a:buNone/>
            </a:pPr>
            <a:endParaRPr lang="da-DK" dirty="0" smtClean="0"/>
          </a:p>
          <a:p>
            <a:pPr lvl="1"/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err="1" smtClean="0"/>
              <a:t>Programmmet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a-DK" b="1" dirty="0" err="1" smtClean="0"/>
              <a:t>Kursusprogam</a:t>
            </a:r>
            <a:r>
              <a:rPr lang="da-DK" b="1" dirty="0" smtClean="0"/>
              <a:t> :</a:t>
            </a:r>
            <a:r>
              <a:rPr lang="da-DK" dirty="0" smtClean="0"/>
              <a:t> </a:t>
            </a:r>
            <a:r>
              <a:rPr lang="da-DK" b="1" dirty="0" smtClean="0"/>
              <a:t>Basal </a:t>
            </a:r>
            <a:r>
              <a:rPr lang="da-DK" b="1" dirty="0" err="1" smtClean="0"/>
              <a:t>laparoskopisk</a:t>
            </a:r>
            <a:r>
              <a:rPr lang="da-DK" b="1" dirty="0" smtClean="0"/>
              <a:t> teknik for læger i introduktionsstilling.</a:t>
            </a:r>
            <a:endParaRPr lang="da-DK" dirty="0" smtClean="0"/>
          </a:p>
          <a:p>
            <a:r>
              <a:rPr lang="da-DK" b="1" dirty="0" smtClean="0"/>
              <a:t>Formål:</a:t>
            </a:r>
            <a:endParaRPr lang="da-DK" dirty="0" smtClean="0"/>
          </a:p>
          <a:p>
            <a:r>
              <a:rPr lang="da-DK" dirty="0" smtClean="0"/>
              <a:t>Kurset har til formål at give introduktionslæger indenfor de kirurgiske specialer en teoretisk viden om </a:t>
            </a:r>
            <a:r>
              <a:rPr lang="da-DK" dirty="0" err="1" smtClean="0"/>
              <a:t>laparoskopisk</a:t>
            </a:r>
            <a:r>
              <a:rPr lang="da-DK" dirty="0" smtClean="0"/>
              <a:t> kirurgi, samt mulighed for at træne basale praktiske færdigheder. Den teoretiske del består af korte (20-25 min oplæg) som er praktisk/klinisk orienteret. Den praktiske del består af 3 sessioner indeholdende hhv. basale færdighedsøvelser, avancerede færdigheder og ”procedure”- lignende øvelser. Kurset skal desuden ”afdramatiserer” den </a:t>
            </a:r>
            <a:r>
              <a:rPr lang="da-DK" dirty="0" err="1" smtClean="0"/>
              <a:t>laparoskopiske</a:t>
            </a:r>
            <a:r>
              <a:rPr lang="da-DK" dirty="0" smtClean="0"/>
              <a:t> kirurgi samt stimulerer til selvlæring.</a:t>
            </a:r>
          </a:p>
          <a:p>
            <a:pPr>
              <a:buNone/>
            </a:pPr>
            <a:r>
              <a:rPr lang="da-DK" dirty="0" smtClean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b="1" dirty="0" smtClean="0"/>
              <a:t>Kursets teoretiske </a:t>
            </a:r>
            <a:r>
              <a:rPr lang="da-DK" b="1" dirty="0" err="1" smtClean="0"/>
              <a:t>læringsmål</a:t>
            </a:r>
            <a:r>
              <a:rPr lang="da-DK" b="1" dirty="0" smtClean="0"/>
              <a:t>:</a:t>
            </a:r>
            <a:endParaRPr lang="da-DK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a-DK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b="1" dirty="0" smtClean="0"/>
              <a:t>Kursets praktiske </a:t>
            </a:r>
            <a:r>
              <a:rPr lang="da-DK" b="1" dirty="0" err="1" smtClean="0"/>
              <a:t>læringsmål</a:t>
            </a:r>
            <a:r>
              <a:rPr lang="da-DK" b="1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a-DK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K</a:t>
            </a:r>
            <a:r>
              <a:rPr lang="da-DK" b="1" dirty="0" smtClean="0"/>
              <a:t>urset understøtter følgende kompetencer fra målbeskrivelsen for læger i kirurgisk introduktionsstilling:</a:t>
            </a:r>
            <a:endParaRPr lang="da-DK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- Redegøre for principper og sikkerhedsregler ved </a:t>
            </a:r>
            <a:r>
              <a:rPr lang="da-DK" dirty="0" err="1" smtClean="0"/>
              <a:t>el-incision</a:t>
            </a:r>
            <a:r>
              <a:rPr lang="da-DK" dirty="0" smtClean="0"/>
              <a:t> og el-koagulation samt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  anvende metoderne hensigtsmæssigt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- Selvstændigt etablere </a:t>
            </a:r>
            <a:r>
              <a:rPr lang="da-DK" dirty="0" err="1" smtClean="0"/>
              <a:t>pneumoperitoneum</a:t>
            </a:r>
            <a:r>
              <a:rPr lang="da-DK" dirty="0" smtClean="0"/>
              <a:t> og orientere sig i abdomen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- Under supervision foretage </a:t>
            </a:r>
            <a:r>
              <a:rPr lang="da-DK" dirty="0" err="1" smtClean="0"/>
              <a:t>appendektomi</a:t>
            </a:r>
            <a:endParaRPr lang="da-DK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dirty="0" smtClean="0"/>
              <a:t>- Under supervision foretage </a:t>
            </a:r>
            <a:r>
              <a:rPr lang="da-DK" dirty="0" err="1" smtClean="0"/>
              <a:t>laparoskopisk</a:t>
            </a:r>
            <a:r>
              <a:rPr lang="da-DK" dirty="0" smtClean="0"/>
              <a:t> </a:t>
            </a:r>
            <a:r>
              <a:rPr lang="da-DK" dirty="0" err="1" smtClean="0"/>
              <a:t>cholecystectomi</a:t>
            </a:r>
            <a:endParaRPr lang="da-DK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LapSim</a:t>
            </a:r>
            <a:r>
              <a:rPr lang="da-DK" dirty="0" smtClean="0"/>
              <a:t> modul systemet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Samarbejde</a:t>
            </a:r>
            <a:r>
              <a:rPr lang="da-DK" dirty="0" smtClean="0"/>
              <a:t> mellem gynækologer og kirurger: </a:t>
            </a:r>
          </a:p>
          <a:p>
            <a:endParaRPr lang="da-DK" dirty="0" smtClean="0"/>
          </a:p>
          <a:p>
            <a:endParaRPr lang="da-DK" dirty="0" smtClean="0"/>
          </a:p>
          <a:p>
            <a:pPr marL="514350" indent="-514350">
              <a:buFont typeface="+mj-lt"/>
              <a:buAutoNum type="arabicPeriod"/>
            </a:pPr>
            <a:r>
              <a:rPr lang="da-DK" dirty="0" err="1" smtClean="0"/>
              <a:t>Basic</a:t>
            </a:r>
            <a:r>
              <a:rPr lang="da-DK" dirty="0" smtClean="0"/>
              <a:t> </a:t>
            </a:r>
            <a:r>
              <a:rPr lang="da-DK" dirty="0" err="1" smtClean="0"/>
              <a:t>Intermediate</a:t>
            </a:r>
            <a:r>
              <a:rPr lang="da-DK" dirty="0" smtClean="0"/>
              <a:t> startkursus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Gynækologisk modul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Kirurgisk modul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Fælles kirurgisk slutmodul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Udfordringen i Region Øst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da-DK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da-DK" sz="3200" dirty="0" smtClean="0">
                <a:solidFill>
                  <a:srgbClr val="FF0000"/>
                </a:solidFill>
              </a:rPr>
              <a:t>PENGE</a:t>
            </a:r>
          </a:p>
          <a:p>
            <a:pPr algn="ctr">
              <a:buNone/>
            </a:pPr>
            <a:endParaRPr lang="da-DK" sz="3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da-DK" sz="3200" dirty="0" smtClean="0"/>
              <a:t>Heldigvis findes…..</a:t>
            </a:r>
          </a:p>
          <a:p>
            <a:pPr>
              <a:buNone/>
            </a:pPr>
            <a:endParaRPr lang="da-DK" sz="3200" dirty="0" smtClean="0"/>
          </a:p>
          <a:p>
            <a:pPr>
              <a:buNone/>
            </a:pPr>
            <a:r>
              <a:rPr lang="da-DK" sz="3200" dirty="0" smtClean="0"/>
              <a:t>Doris og DIMS</a:t>
            </a:r>
          </a:p>
          <a:p>
            <a:pPr>
              <a:buNone/>
            </a:pPr>
            <a:r>
              <a:rPr lang="da-DK" sz="3200" dirty="0" smtClean="0"/>
              <a:t>Susanne og </a:t>
            </a:r>
            <a:r>
              <a:rPr lang="da-DK" sz="3200" dirty="0" err="1" smtClean="0"/>
              <a:t>SimNord</a:t>
            </a:r>
            <a:endParaRPr lang="da-DK" sz="3200" dirty="0" smtClean="0"/>
          </a:p>
          <a:p>
            <a:pPr>
              <a:buNone/>
            </a:pPr>
            <a:r>
              <a:rPr lang="da-DK" sz="3500" dirty="0" smtClean="0"/>
              <a:t>Modtaget trepartsmidler til </a:t>
            </a:r>
            <a:r>
              <a:rPr lang="da-DK" sz="3500" dirty="0" smtClean="0"/>
              <a:t>5 kurser </a:t>
            </a:r>
            <a:r>
              <a:rPr lang="da-DK" sz="3500" dirty="0" smtClean="0"/>
              <a:t>af 1dag</a:t>
            </a:r>
          </a:p>
          <a:p>
            <a:pPr>
              <a:buNone/>
            </a:pPr>
            <a:endParaRPr lang="da-DK" sz="3200" dirty="0" smtClean="0"/>
          </a:p>
          <a:p>
            <a:pPr>
              <a:buNone/>
            </a:pPr>
            <a:r>
              <a:rPr lang="da-DK" sz="3200" dirty="0" smtClean="0"/>
              <a:t> </a:t>
            </a:r>
            <a:endParaRPr lang="da-DK" sz="3200" dirty="0" smtClean="0"/>
          </a:p>
          <a:p>
            <a:pPr>
              <a:buNone/>
            </a:pPr>
            <a:endParaRPr lang="da-DK" sz="3200" dirty="0" smtClean="0"/>
          </a:p>
          <a:p>
            <a:pPr>
              <a:buNone/>
            </a:pPr>
            <a:endParaRPr lang="da-DK" sz="3200" dirty="0" smtClean="0"/>
          </a:p>
          <a:p>
            <a:pPr>
              <a:buNone/>
            </a:pPr>
            <a:endParaRPr lang="da-DK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kapital">
  <a:themeElements>
    <a:clrScheme name="Egen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</TotalTime>
  <Words>169</Words>
  <Application>Microsoft Office PowerPoint</Application>
  <PresentationFormat>Skærmshow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Egenkapital</vt:lpstr>
      <vt:lpstr>Kirurgisk færdighedstræning/simulation Region Øst</vt:lpstr>
      <vt:lpstr>Hvad foregår der af færdigheds-og simulationstræning i region øst?</vt:lpstr>
      <vt:lpstr>Programmmet</vt:lpstr>
      <vt:lpstr>LapSim modul systemet </vt:lpstr>
      <vt:lpstr>Udfordringen i Region Øst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Kirurgisk færdighedstræning/simulation Region Øst</dc:title>
  <dc:creator>Randi</dc:creator>
  <cp:lastModifiedBy>Randi</cp:lastModifiedBy>
  <cp:revision>5</cp:revision>
  <dcterms:created xsi:type="dcterms:W3CDTF">2011-05-09T21:11:14Z</dcterms:created>
  <dcterms:modified xsi:type="dcterms:W3CDTF">2011-05-10T08:32:33Z</dcterms:modified>
</cp:coreProperties>
</file>