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9"/>
  </p:notesMasterIdLst>
  <p:sldIdLst>
    <p:sldId id="261" r:id="rId2"/>
    <p:sldId id="519" r:id="rId3"/>
    <p:sldId id="458" r:id="rId4"/>
    <p:sldId id="443" r:id="rId5"/>
    <p:sldId id="520" r:id="rId6"/>
    <p:sldId id="523" r:id="rId7"/>
    <p:sldId id="472" r:id="rId8"/>
    <p:sldId id="473" r:id="rId9"/>
    <p:sldId id="474" r:id="rId10"/>
    <p:sldId id="475" r:id="rId11"/>
    <p:sldId id="362" r:id="rId12"/>
    <p:sldId id="347" r:id="rId13"/>
    <p:sldId id="349" r:id="rId14"/>
    <p:sldId id="348" r:id="rId15"/>
    <p:sldId id="351" r:id="rId16"/>
    <p:sldId id="363" r:id="rId17"/>
    <p:sldId id="356" r:id="rId18"/>
    <p:sldId id="459" r:id="rId19"/>
    <p:sldId id="350" r:id="rId20"/>
    <p:sldId id="364" r:id="rId21"/>
    <p:sldId id="447" r:id="rId22"/>
    <p:sldId id="445" r:id="rId23"/>
    <p:sldId id="391" r:id="rId24"/>
    <p:sldId id="366" r:id="rId25"/>
    <p:sldId id="444" r:id="rId26"/>
    <p:sldId id="367" r:id="rId27"/>
    <p:sldId id="461" r:id="rId28"/>
    <p:sldId id="430" r:id="rId29"/>
    <p:sldId id="401" r:id="rId30"/>
    <p:sldId id="402" r:id="rId31"/>
    <p:sldId id="403" r:id="rId32"/>
    <p:sldId id="379" r:id="rId33"/>
    <p:sldId id="380" r:id="rId34"/>
    <p:sldId id="400" r:id="rId35"/>
    <p:sldId id="381" r:id="rId36"/>
    <p:sldId id="382" r:id="rId37"/>
    <p:sldId id="383" r:id="rId38"/>
    <p:sldId id="326" r:id="rId39"/>
    <p:sldId id="431" r:id="rId40"/>
    <p:sldId id="302" r:id="rId41"/>
    <p:sldId id="398" r:id="rId42"/>
    <p:sldId id="399" r:id="rId43"/>
    <p:sldId id="414" r:id="rId44"/>
    <p:sldId id="417" r:id="rId45"/>
    <p:sldId id="418" r:id="rId46"/>
    <p:sldId id="419" r:id="rId47"/>
    <p:sldId id="439" r:id="rId48"/>
    <p:sldId id="420" r:id="rId49"/>
    <p:sldId id="440" r:id="rId50"/>
    <p:sldId id="393" r:id="rId51"/>
    <p:sldId id="394" r:id="rId52"/>
    <p:sldId id="395" r:id="rId53"/>
    <p:sldId id="396" r:id="rId54"/>
    <p:sldId id="266" r:id="rId55"/>
    <p:sldId id="521" r:id="rId56"/>
    <p:sldId id="522" r:id="rId57"/>
    <p:sldId id="453" r:id="rId58"/>
    <p:sldId id="485" r:id="rId59"/>
    <p:sldId id="486" r:id="rId60"/>
    <p:sldId id="487" r:id="rId61"/>
    <p:sldId id="488" r:id="rId62"/>
    <p:sldId id="489" r:id="rId63"/>
    <p:sldId id="490" r:id="rId64"/>
    <p:sldId id="491" r:id="rId65"/>
    <p:sldId id="492" r:id="rId66"/>
    <p:sldId id="493" r:id="rId67"/>
    <p:sldId id="524" r:id="rId68"/>
    <p:sldId id="341" r:id="rId69"/>
    <p:sldId id="344" r:id="rId70"/>
    <p:sldId id="437" r:id="rId71"/>
    <p:sldId id="291" r:id="rId72"/>
    <p:sldId id="293" r:id="rId73"/>
    <p:sldId id="290" r:id="rId74"/>
    <p:sldId id="478" r:id="rId75"/>
    <p:sldId id="479" r:id="rId76"/>
    <p:sldId id="481" r:id="rId77"/>
    <p:sldId id="480" r:id="rId78"/>
    <p:sldId id="482" r:id="rId79"/>
    <p:sldId id="483" r:id="rId80"/>
    <p:sldId id="530" r:id="rId81"/>
    <p:sldId id="484" r:id="rId82"/>
    <p:sldId id="494" r:id="rId83"/>
    <p:sldId id="503" r:id="rId84"/>
    <p:sldId id="498" r:id="rId85"/>
    <p:sldId id="460" r:id="rId86"/>
    <p:sldId id="500" r:id="rId87"/>
    <p:sldId id="496" r:id="rId88"/>
    <p:sldId id="499" r:id="rId89"/>
    <p:sldId id="448" r:id="rId90"/>
    <p:sldId id="463" r:id="rId91"/>
    <p:sldId id="464" r:id="rId92"/>
    <p:sldId id="465" r:id="rId93"/>
    <p:sldId id="476" r:id="rId94"/>
    <p:sldId id="477" r:id="rId95"/>
    <p:sldId id="497" r:id="rId96"/>
    <p:sldId id="495" r:id="rId97"/>
    <p:sldId id="529" r:id="rId98"/>
    <p:sldId id="513" r:id="rId99"/>
    <p:sldId id="527" r:id="rId100"/>
    <p:sldId id="415" r:id="rId101"/>
    <p:sldId id="416" r:id="rId102"/>
    <p:sldId id="532" r:id="rId103"/>
    <p:sldId id="515" r:id="rId104"/>
    <p:sldId id="533" r:id="rId105"/>
    <p:sldId id="330" r:id="rId106"/>
    <p:sldId id="506" r:id="rId107"/>
    <p:sldId id="505" r:id="rId108"/>
    <p:sldId id="507" r:id="rId109"/>
    <p:sldId id="508" r:id="rId110"/>
    <p:sldId id="509" r:id="rId111"/>
    <p:sldId id="510" r:id="rId112"/>
    <p:sldId id="511" r:id="rId113"/>
    <p:sldId id="512" r:id="rId114"/>
    <p:sldId id="528" r:id="rId115"/>
    <p:sldId id="514" r:id="rId116"/>
    <p:sldId id="534" r:id="rId117"/>
    <p:sldId id="535" r:id="rId118"/>
    <p:sldId id="387" r:id="rId119"/>
    <p:sldId id="531" r:id="rId120"/>
    <p:sldId id="526" r:id="rId121"/>
    <p:sldId id="518" r:id="rId122"/>
    <p:sldId id="525" r:id="rId123"/>
    <p:sldId id="516" r:id="rId124"/>
    <p:sldId id="303" r:id="rId125"/>
    <p:sldId id="462" r:id="rId126"/>
    <p:sldId id="392" r:id="rId127"/>
    <p:sldId id="451" r:id="rId128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4FF"/>
    <a:srgbClr val="FFFFCC"/>
    <a:srgbClr val="FFFFFF"/>
    <a:srgbClr val="00CCFF"/>
    <a:srgbClr val="FF3300"/>
    <a:srgbClr val="ED51CF"/>
    <a:srgbClr val="61207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2" autoAdjust="0"/>
    <p:restoredTop sz="94660"/>
  </p:normalViewPr>
  <p:slideViewPr>
    <p:cSldViewPr>
      <p:cViewPr varScale="1">
        <p:scale>
          <a:sx n="66" d="100"/>
          <a:sy n="66" d="100"/>
        </p:scale>
        <p:origin x="-3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i="0"/>
            </a:lvl1pPr>
          </a:lstStyle>
          <a:p>
            <a:endParaRPr lang="en-GB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/>
            </a:lvl1pPr>
          </a:lstStyle>
          <a:p>
            <a:endParaRPr lang="en-GB"/>
          </a:p>
        </p:txBody>
      </p:sp>
      <p:sp>
        <p:nvSpPr>
          <p:cNvPr id="2253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i="0"/>
            </a:lvl1pPr>
          </a:lstStyle>
          <a:p>
            <a:endParaRPr lang="en-GB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/>
            </a:lvl1pPr>
          </a:lstStyle>
          <a:p>
            <a:fld id="{9C9541FC-133F-4D55-9C18-5127DDB456C8}" type="slidenum">
              <a:rPr lang="en-GB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6AA87-7CFB-42DD-9A2A-F5B79E7FD658}" type="slidenum">
              <a:rPr lang="en-GB"/>
              <a:pPr/>
              <a:t>1</a:t>
            </a:fld>
            <a:endParaRPr lang="en-GB"/>
          </a:p>
        </p:txBody>
      </p:sp>
      <p:sp>
        <p:nvSpPr>
          <p:cNvPr id="550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9876C-FD96-4874-86E8-2EAD0FB175CB}" type="slidenum">
              <a:rPr lang="en-GB"/>
              <a:pPr/>
              <a:t>10</a:t>
            </a:fld>
            <a:endParaRPr lang="en-GB"/>
          </a:p>
        </p:txBody>
      </p:sp>
      <p:sp>
        <p:nvSpPr>
          <p:cNvPr id="557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33253-2F82-431B-A994-767F08D36F7D}" type="slidenum">
              <a:rPr lang="en-GB"/>
              <a:pPr/>
              <a:t>101</a:t>
            </a:fld>
            <a:endParaRPr lang="en-GB"/>
          </a:p>
        </p:txBody>
      </p:sp>
      <p:sp>
        <p:nvSpPr>
          <p:cNvPr id="354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21AC8E-6E04-4C27-B6A4-72D6B338F292}" type="slidenum">
              <a:rPr lang="en-GB"/>
              <a:pPr/>
              <a:t>103</a:t>
            </a:fld>
            <a:endParaRPr lang="en-GB"/>
          </a:p>
        </p:txBody>
      </p:sp>
      <p:sp>
        <p:nvSpPr>
          <p:cNvPr id="615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6077C0-CB07-4E39-A12F-73B245B47B66}" type="slidenum">
              <a:rPr lang="en-GB"/>
              <a:pPr/>
              <a:t>105</a:t>
            </a:fld>
            <a:endParaRPr lang="en-GB"/>
          </a:p>
        </p:txBody>
      </p:sp>
      <p:sp>
        <p:nvSpPr>
          <p:cNvPr id="616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9A074-A3E8-4E4C-BBC8-5E11BD05C10F}" type="slidenum">
              <a:rPr lang="en-GB"/>
              <a:pPr/>
              <a:t>106</a:t>
            </a:fld>
            <a:endParaRPr lang="en-GB"/>
          </a:p>
        </p:txBody>
      </p:sp>
      <p:sp>
        <p:nvSpPr>
          <p:cNvPr id="617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A41A2-12F5-4612-B6DE-E56F0F6948A8}" type="slidenum">
              <a:rPr lang="en-GB"/>
              <a:pPr/>
              <a:t>107</a:t>
            </a:fld>
            <a:endParaRPr lang="en-GB"/>
          </a:p>
        </p:txBody>
      </p:sp>
      <p:sp>
        <p:nvSpPr>
          <p:cNvPr id="613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BB066A-BCDD-419B-98AD-206E5EB0442E}" type="slidenum">
              <a:rPr lang="en-GB"/>
              <a:pPr/>
              <a:t>108</a:t>
            </a:fld>
            <a:endParaRPr lang="en-GB"/>
          </a:p>
        </p:txBody>
      </p:sp>
      <p:sp>
        <p:nvSpPr>
          <p:cNvPr id="618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20B1CE-D684-460C-98EA-20867D4B5754}" type="slidenum">
              <a:rPr lang="en-GB"/>
              <a:pPr/>
              <a:t>109</a:t>
            </a:fld>
            <a:endParaRPr lang="en-GB"/>
          </a:p>
        </p:txBody>
      </p:sp>
      <p:sp>
        <p:nvSpPr>
          <p:cNvPr id="619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E32BBF-9149-4027-9BED-7601C08DB2B0}" type="slidenum">
              <a:rPr lang="en-GB"/>
              <a:pPr/>
              <a:t>110</a:t>
            </a:fld>
            <a:endParaRPr lang="en-GB"/>
          </a:p>
        </p:txBody>
      </p:sp>
      <p:sp>
        <p:nvSpPr>
          <p:cNvPr id="620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AC7061-A0A1-449F-842E-A3BDCF09E74F}" type="slidenum">
              <a:rPr lang="en-GB"/>
              <a:pPr/>
              <a:t>111</a:t>
            </a:fld>
            <a:endParaRPr lang="en-GB"/>
          </a:p>
        </p:txBody>
      </p:sp>
      <p:sp>
        <p:nvSpPr>
          <p:cNvPr id="621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463E6-44C8-4AD7-987D-A7A203AF3384}" type="slidenum">
              <a:rPr lang="en-GB"/>
              <a:pPr/>
              <a:t>112</a:t>
            </a:fld>
            <a:endParaRPr lang="en-GB"/>
          </a:p>
        </p:txBody>
      </p:sp>
      <p:sp>
        <p:nvSpPr>
          <p:cNvPr id="622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25B09-8AFF-43F6-B190-466A4D46F89D}" type="slidenum">
              <a:rPr lang="en-GB"/>
              <a:pPr/>
              <a:t>11</a:t>
            </a:fld>
            <a:endParaRPr lang="en-GB"/>
          </a:p>
        </p:txBody>
      </p:sp>
      <p:sp>
        <p:nvSpPr>
          <p:cNvPr id="245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7ECDAE-ADF2-4A9D-810A-E216C0E8E68D}" type="slidenum">
              <a:rPr lang="en-GB"/>
              <a:pPr/>
              <a:t>113</a:t>
            </a:fld>
            <a:endParaRPr lang="en-GB"/>
          </a:p>
        </p:txBody>
      </p:sp>
      <p:sp>
        <p:nvSpPr>
          <p:cNvPr id="623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3F1E57-4FEC-4D83-8927-42DD7B0A04BC}" type="slidenum">
              <a:rPr lang="en-GB"/>
              <a:pPr/>
              <a:t>114</a:t>
            </a:fld>
            <a:endParaRPr lang="en-GB"/>
          </a:p>
        </p:txBody>
      </p:sp>
      <p:sp>
        <p:nvSpPr>
          <p:cNvPr id="64921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92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DB7E2-5FAE-41EB-84CA-BD5324782C1C}" type="slidenum">
              <a:rPr lang="en-GB"/>
              <a:pPr/>
              <a:t>115</a:t>
            </a:fld>
            <a:endParaRPr lang="en-GB"/>
          </a:p>
        </p:txBody>
      </p:sp>
      <p:sp>
        <p:nvSpPr>
          <p:cNvPr id="625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E0FF16-9EC6-428F-8D49-8CA4D9AF4A8C}" type="slidenum">
              <a:rPr lang="en-GB"/>
              <a:pPr/>
              <a:t>116</a:t>
            </a:fld>
            <a:endParaRPr lang="en-GB"/>
          </a:p>
        </p:txBody>
      </p:sp>
      <p:sp>
        <p:nvSpPr>
          <p:cNvPr id="66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44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  <a:defRPr/>
            </a:pPr>
            <a:fld id="{69D6236E-6A60-486F-92C5-18FF0092A316}" type="slidenum">
              <a:rPr lang="en-GB" sz="1200" i="0">
                <a:latin typeface="+mn-lt"/>
              </a:rPr>
              <a:pPr algn="r">
                <a:spcBef>
                  <a:spcPct val="0"/>
                </a:spcBef>
                <a:defRPr/>
              </a:pPr>
              <a:t>116</a:t>
            </a:fld>
            <a:endParaRPr lang="en-GB" sz="1200" i="0">
              <a:latin typeface="+mn-lt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08564-6A4F-4A58-9982-3E25DD850F40}" type="slidenum">
              <a:rPr lang="en-GB"/>
              <a:pPr/>
              <a:t>117</a:t>
            </a:fld>
            <a:endParaRPr lang="en-GB"/>
          </a:p>
        </p:txBody>
      </p:sp>
      <p:sp>
        <p:nvSpPr>
          <p:cNvPr id="66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76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01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  <a:defRPr/>
            </a:pPr>
            <a:fld id="{C05C6A4F-3640-46B1-A7E8-FBAC904AFD13}" type="slidenum">
              <a:rPr lang="en-GB" sz="1200" i="0">
                <a:latin typeface="+mn-lt"/>
              </a:rPr>
              <a:pPr algn="r">
                <a:spcBef>
                  <a:spcPct val="0"/>
                </a:spcBef>
                <a:defRPr/>
              </a:pPr>
              <a:t>117</a:t>
            </a:fld>
            <a:endParaRPr lang="en-GB" sz="1200" i="0">
              <a:latin typeface="+mn-lt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85D8E-FCE1-4EAC-9426-B31D7C3BCF07}" type="slidenum">
              <a:rPr lang="en-GB"/>
              <a:pPr/>
              <a:t>118</a:t>
            </a:fld>
            <a:endParaRPr lang="en-GB"/>
          </a:p>
        </p:txBody>
      </p:sp>
      <p:sp>
        <p:nvSpPr>
          <p:cNvPr id="626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8A2519-A91B-4756-ACC9-E3393EDC627B}" type="slidenum">
              <a:rPr lang="en-GB"/>
              <a:pPr/>
              <a:t>120</a:t>
            </a:fld>
            <a:endParaRPr lang="en-GB"/>
          </a:p>
        </p:txBody>
      </p:sp>
      <p:sp>
        <p:nvSpPr>
          <p:cNvPr id="64512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94BB14-2820-4F00-A554-4923056667C4}" type="slidenum">
              <a:rPr lang="en-GB"/>
              <a:pPr/>
              <a:t>121</a:t>
            </a:fld>
            <a:endParaRPr lang="en-GB"/>
          </a:p>
        </p:txBody>
      </p:sp>
      <p:sp>
        <p:nvSpPr>
          <p:cNvPr id="547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33EBFB-2DFA-4ABC-82EE-6EE6E84105E2}" type="slidenum">
              <a:rPr lang="en-GB"/>
              <a:pPr/>
              <a:t>122</a:t>
            </a:fld>
            <a:endParaRPr lang="en-GB"/>
          </a:p>
        </p:txBody>
      </p:sp>
      <p:sp>
        <p:nvSpPr>
          <p:cNvPr id="6430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307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CF078-609A-4AEC-A913-890483F5CC98}" type="slidenum">
              <a:rPr lang="en-GB"/>
              <a:pPr/>
              <a:t>123</a:t>
            </a:fld>
            <a:endParaRPr lang="en-GB"/>
          </a:p>
        </p:txBody>
      </p:sp>
      <p:sp>
        <p:nvSpPr>
          <p:cNvPr id="614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EC5EAF-F962-4067-8B82-D28141F5130B}" type="slidenum">
              <a:rPr lang="en-GB"/>
              <a:pPr/>
              <a:t>12</a:t>
            </a:fld>
            <a:endParaRPr lang="en-GB"/>
          </a:p>
        </p:txBody>
      </p:sp>
      <p:sp>
        <p:nvSpPr>
          <p:cNvPr id="208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3222D2-3F5D-4C69-B691-1C4594834B03}" type="slidenum">
              <a:rPr lang="en-GB"/>
              <a:pPr/>
              <a:t>124</a:t>
            </a:fld>
            <a:endParaRPr lang="en-GB"/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C91656-0455-4630-ACDB-D865AB34EBAF}" type="slidenum">
              <a:rPr lang="en-GB"/>
              <a:pPr/>
              <a:t>125</a:t>
            </a:fld>
            <a:endParaRPr lang="en-GB"/>
          </a:p>
        </p:txBody>
      </p:sp>
      <p:sp>
        <p:nvSpPr>
          <p:cNvPr id="463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F270C-AB9F-4007-A9F4-74C1CE0E8A29}" type="slidenum">
              <a:rPr lang="en-GB"/>
              <a:pPr/>
              <a:t>126</a:t>
            </a:fld>
            <a:endParaRPr lang="en-GB"/>
          </a:p>
        </p:txBody>
      </p:sp>
      <p:sp>
        <p:nvSpPr>
          <p:cNvPr id="627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D6B3E-F778-4F29-8499-F8EC5A9CAA57}" type="slidenum">
              <a:rPr lang="en-GB"/>
              <a:pPr/>
              <a:t>127</a:t>
            </a:fld>
            <a:endParaRPr lang="en-GB"/>
          </a:p>
        </p:txBody>
      </p:sp>
      <p:sp>
        <p:nvSpPr>
          <p:cNvPr id="437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4A869-94C3-476D-89F7-76CAE47B5DF1}" type="slidenum">
              <a:rPr lang="en-GB"/>
              <a:pPr/>
              <a:t>13</a:t>
            </a:fld>
            <a:endParaRPr lang="en-GB"/>
          </a:p>
        </p:txBody>
      </p:sp>
      <p:sp>
        <p:nvSpPr>
          <p:cNvPr id="212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FFFEF-1B2B-4F12-BBE9-8702E76B2A67}" type="slidenum">
              <a:rPr lang="en-GB"/>
              <a:pPr/>
              <a:t>14</a:t>
            </a:fld>
            <a:endParaRPr lang="en-GB"/>
          </a:p>
        </p:txBody>
      </p:sp>
      <p:sp>
        <p:nvSpPr>
          <p:cNvPr id="2109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5C9135-CE87-4A15-A85D-649722D02DC2}" type="slidenum">
              <a:rPr lang="en-GB"/>
              <a:pPr/>
              <a:t>15</a:t>
            </a:fld>
            <a:endParaRPr lang="en-GB"/>
          </a:p>
        </p:txBody>
      </p:sp>
      <p:sp>
        <p:nvSpPr>
          <p:cNvPr id="217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F92B39-C43D-4586-BC52-BBD29F85AD50}" type="slidenum">
              <a:rPr lang="en-GB"/>
              <a:pPr/>
              <a:t>16</a:t>
            </a:fld>
            <a:endParaRPr lang="en-GB"/>
          </a:p>
        </p:txBody>
      </p:sp>
      <p:sp>
        <p:nvSpPr>
          <p:cNvPr id="558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CB1C1-5D03-4850-894C-E8F1A8D4685E}" type="slidenum">
              <a:rPr lang="en-GB"/>
              <a:pPr/>
              <a:t>17</a:t>
            </a:fld>
            <a:endParaRPr lang="en-GB"/>
          </a:p>
        </p:txBody>
      </p:sp>
      <p:sp>
        <p:nvSpPr>
          <p:cNvPr id="559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E0F6A-9C50-40C9-8899-69CD3E68E36C}" type="slidenum">
              <a:rPr lang="en-GB"/>
              <a:pPr/>
              <a:t>18</a:t>
            </a:fld>
            <a:endParaRPr lang="en-GB"/>
          </a:p>
        </p:txBody>
      </p:sp>
      <p:sp>
        <p:nvSpPr>
          <p:cNvPr id="560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6969E-D49C-4F14-801C-38ECE95C2E91}" type="slidenum">
              <a:rPr lang="en-GB"/>
              <a:pPr/>
              <a:t>19</a:t>
            </a:fld>
            <a:endParaRPr lang="en-GB"/>
          </a:p>
        </p:txBody>
      </p:sp>
      <p:sp>
        <p:nvSpPr>
          <p:cNvPr id="215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54789-B28A-40CD-BBF7-4935A242B461}" type="slidenum">
              <a:rPr lang="en-GB"/>
              <a:pPr/>
              <a:t>2</a:t>
            </a:fld>
            <a:endParaRPr lang="en-GB"/>
          </a:p>
        </p:txBody>
      </p:sp>
      <p:sp>
        <p:nvSpPr>
          <p:cNvPr id="551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A83F4D-EBB0-4E66-9CF7-6FD5F9D3B299}" type="slidenum">
              <a:rPr lang="en-GB"/>
              <a:pPr/>
              <a:t>20</a:t>
            </a:fld>
            <a:endParaRPr lang="en-GB"/>
          </a:p>
        </p:txBody>
      </p:sp>
      <p:sp>
        <p:nvSpPr>
          <p:cNvPr id="561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F5D33-6D1C-4C63-B7FA-C93DA24D3C23}" type="slidenum">
              <a:rPr lang="en-GB"/>
              <a:pPr/>
              <a:t>21</a:t>
            </a:fld>
            <a:endParaRPr lang="en-GB"/>
          </a:p>
        </p:txBody>
      </p:sp>
      <p:sp>
        <p:nvSpPr>
          <p:cNvPr id="562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040ADE-67C5-4422-8826-A307A1C7FE30}" type="slidenum">
              <a:rPr lang="en-GB"/>
              <a:pPr/>
              <a:t>22</a:t>
            </a:fld>
            <a:endParaRPr lang="en-GB"/>
          </a:p>
        </p:txBody>
      </p:sp>
      <p:sp>
        <p:nvSpPr>
          <p:cNvPr id="563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CC6B5-ED2F-4E34-B459-300F68E23BC1}" type="slidenum">
              <a:rPr lang="en-GB"/>
              <a:pPr/>
              <a:t>23</a:t>
            </a:fld>
            <a:endParaRPr lang="en-GB"/>
          </a:p>
        </p:txBody>
      </p:sp>
      <p:sp>
        <p:nvSpPr>
          <p:cNvPr id="564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57CDC-BF29-4176-ACB7-028C97368208}" type="slidenum">
              <a:rPr lang="en-GB"/>
              <a:pPr/>
              <a:t>24</a:t>
            </a:fld>
            <a:endParaRPr lang="en-GB"/>
          </a:p>
        </p:txBody>
      </p:sp>
      <p:sp>
        <p:nvSpPr>
          <p:cNvPr id="2529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65BF6D-3F4A-44B7-9FB1-D95B5B2D10EB}" type="slidenum">
              <a:rPr lang="en-GB"/>
              <a:pPr/>
              <a:t>25</a:t>
            </a:fld>
            <a:endParaRPr lang="en-GB"/>
          </a:p>
        </p:txBody>
      </p:sp>
      <p:sp>
        <p:nvSpPr>
          <p:cNvPr id="565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F781A4-844F-4BFE-9CBC-13BEACEDB5AC}" type="slidenum">
              <a:rPr lang="en-GB"/>
              <a:pPr/>
              <a:t>26</a:t>
            </a:fld>
            <a:endParaRPr lang="en-GB"/>
          </a:p>
        </p:txBody>
      </p:sp>
      <p:sp>
        <p:nvSpPr>
          <p:cNvPr id="258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64E3EF-C2E5-40A1-9880-4237A3C9D8AC}" type="slidenum">
              <a:rPr lang="en-GB"/>
              <a:pPr/>
              <a:t>27</a:t>
            </a:fld>
            <a:endParaRPr lang="en-GB"/>
          </a:p>
        </p:txBody>
      </p:sp>
      <p:sp>
        <p:nvSpPr>
          <p:cNvPr id="566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AD6581-AB50-4500-B1CC-23EE886E35BE}" type="slidenum">
              <a:rPr lang="en-GB"/>
              <a:pPr/>
              <a:t>28</a:t>
            </a:fld>
            <a:endParaRPr lang="en-GB"/>
          </a:p>
        </p:txBody>
      </p:sp>
      <p:sp>
        <p:nvSpPr>
          <p:cNvPr id="567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2240E6-0C2F-418E-9336-4D2151E95047}" type="slidenum">
              <a:rPr lang="en-GB"/>
              <a:pPr/>
              <a:t>29</a:t>
            </a:fld>
            <a:endParaRPr lang="en-GB"/>
          </a:p>
        </p:txBody>
      </p:sp>
      <p:sp>
        <p:nvSpPr>
          <p:cNvPr id="325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453D7-C410-4860-B526-B41450B6E2C5}" type="slidenum">
              <a:rPr lang="en-GB"/>
              <a:pPr/>
              <a:t>3</a:t>
            </a:fld>
            <a:endParaRPr lang="en-GB"/>
          </a:p>
        </p:txBody>
      </p:sp>
      <p:sp>
        <p:nvSpPr>
          <p:cNvPr id="555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B5BCF7-8C33-4349-BE7B-8208B5827D78}" type="slidenum">
              <a:rPr lang="en-GB"/>
              <a:pPr/>
              <a:t>30</a:t>
            </a:fld>
            <a:endParaRPr lang="en-GB"/>
          </a:p>
        </p:txBody>
      </p:sp>
      <p:sp>
        <p:nvSpPr>
          <p:cNvPr id="327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2E453F-A184-4801-86A5-201325911C9D}" type="slidenum">
              <a:rPr lang="en-GB"/>
              <a:pPr/>
              <a:t>31</a:t>
            </a:fld>
            <a:endParaRPr lang="en-GB"/>
          </a:p>
        </p:txBody>
      </p:sp>
      <p:sp>
        <p:nvSpPr>
          <p:cNvPr id="329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1C255-9B0C-4C7B-AB75-0B961D25C81D}" type="slidenum">
              <a:rPr lang="en-GB"/>
              <a:pPr/>
              <a:t>32</a:t>
            </a:fld>
            <a:endParaRPr lang="en-GB"/>
          </a:p>
        </p:txBody>
      </p:sp>
      <p:sp>
        <p:nvSpPr>
          <p:cNvPr id="271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AFAF70-7DFB-4CE8-927B-AE287DAFEEBE}" type="slidenum">
              <a:rPr lang="en-GB"/>
              <a:pPr/>
              <a:t>33</a:t>
            </a:fld>
            <a:endParaRPr lang="en-GB"/>
          </a:p>
        </p:txBody>
      </p:sp>
      <p:sp>
        <p:nvSpPr>
          <p:cNvPr id="568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EEBD75-4262-4343-A254-AEE9F3F561E7}" type="slidenum">
              <a:rPr lang="en-GB"/>
              <a:pPr/>
              <a:t>34</a:t>
            </a:fld>
            <a:endParaRPr lang="en-GB"/>
          </a:p>
        </p:txBody>
      </p:sp>
      <p:sp>
        <p:nvSpPr>
          <p:cNvPr id="569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B1C4F2-ECD2-4625-8946-95689236EC91}" type="slidenum">
              <a:rPr lang="en-GB"/>
              <a:pPr/>
              <a:t>35</a:t>
            </a:fld>
            <a:endParaRPr lang="en-GB"/>
          </a:p>
        </p:txBody>
      </p:sp>
      <p:sp>
        <p:nvSpPr>
          <p:cNvPr id="280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</a:pPr>
            <a:fld id="{906C06BF-9E9C-4F2F-9B6C-97DE61653DFC}" type="slidenum">
              <a:rPr lang="en-US" sz="1200" i="0"/>
              <a:pPr algn="r">
                <a:spcBef>
                  <a:spcPct val="0"/>
                </a:spcBef>
              </a:pPr>
              <a:t>35</a:t>
            </a:fld>
            <a:endParaRPr lang="en-US" sz="1200" i="0"/>
          </a:p>
        </p:txBody>
      </p:sp>
      <p:sp>
        <p:nvSpPr>
          <p:cNvPr id="280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4408" tIns="42204" rIns="84408" bIns="42204"/>
          <a:lstStyle/>
          <a:p>
            <a:pPr>
              <a:spcBef>
                <a:spcPct val="0"/>
              </a:spcBef>
            </a:pPr>
            <a:r>
              <a:rPr lang="en-GB" b="1"/>
              <a:t>Key message</a:t>
            </a:r>
          </a:p>
          <a:p>
            <a:pPr>
              <a:spcBef>
                <a:spcPct val="0"/>
              </a:spcBef>
            </a:pPr>
            <a:r>
              <a:rPr lang="en-GB"/>
              <a:t>Some overall context about the relative hazards of healthcare</a:t>
            </a:r>
          </a:p>
          <a:p>
            <a:pPr>
              <a:spcBef>
                <a:spcPct val="0"/>
              </a:spcBef>
            </a:pPr>
            <a:endParaRPr lang="en-GB" b="1"/>
          </a:p>
          <a:p>
            <a:pPr>
              <a:spcBef>
                <a:spcPct val="0"/>
              </a:spcBef>
            </a:pPr>
            <a:r>
              <a:rPr lang="en-GB" b="1"/>
              <a:t>Suggested script</a:t>
            </a:r>
          </a:p>
          <a:p>
            <a:pPr>
              <a:spcBef>
                <a:spcPct val="0"/>
              </a:spcBef>
            </a:pPr>
            <a:r>
              <a:rPr lang="en-GB"/>
              <a:t>This is a slide which you may have seen before.  It’s worth noting as a reminder of the fact that healthcare is more hazardous than a number of other activities with the image of being ‘dangerous’. 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971BD0-ADD2-46F4-B339-CB1529EF2D01}" type="slidenum">
              <a:rPr lang="en-GB"/>
              <a:pPr/>
              <a:t>36</a:t>
            </a:fld>
            <a:endParaRPr lang="en-GB"/>
          </a:p>
        </p:txBody>
      </p:sp>
      <p:sp>
        <p:nvSpPr>
          <p:cNvPr id="282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</a:pPr>
            <a:fld id="{26927871-F890-43E5-863C-B295D4A56046}" type="slidenum">
              <a:rPr lang="en-US" sz="1200" i="0"/>
              <a:pPr algn="r">
                <a:spcBef>
                  <a:spcPct val="0"/>
                </a:spcBef>
              </a:pPr>
              <a:t>36</a:t>
            </a:fld>
            <a:endParaRPr lang="en-US" sz="1200" i="0"/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/>
              <a:t>Incidents involving medical errors have been reported in the media in the past few years.</a:t>
            </a:r>
          </a:p>
          <a:p>
            <a:pPr>
              <a:spcBef>
                <a:spcPct val="0"/>
              </a:spcBef>
            </a:pPr>
            <a:r>
              <a:rPr lang="en-US"/>
              <a:t>Due to increased publicity and concern, the Institute of Medicine’s (IOM) Committee on Healthcare in America published the famous report “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To err is human: Building a Safer Health System”</a:t>
            </a:r>
          </a:p>
          <a:p>
            <a:pPr lvl="1">
              <a:spcBef>
                <a:spcPct val="0"/>
              </a:spcBef>
            </a:pPr>
            <a:r>
              <a:rPr lang="en-US"/>
              <a:t>Highlighted preventable medical errors in the US As many as 98,000 Americans die in hospitals each year as a result of medical errors (1999 IOM report)</a:t>
            </a:r>
          </a:p>
          <a:p>
            <a:pPr lvl="1">
              <a:spcBef>
                <a:spcPct val="0"/>
              </a:spcBef>
            </a:pPr>
            <a:r>
              <a:rPr lang="en-US"/>
              <a:t>Exceeds deaths due to MVA (43,458), breast cancer (42,297), AIDS (16.516).</a:t>
            </a:r>
          </a:p>
          <a:p>
            <a:pPr lvl="1">
              <a:spcBef>
                <a:spcPct val="0"/>
              </a:spcBef>
            </a:pPr>
            <a:r>
              <a:rPr lang="en-US"/>
              <a:t>Published measures to prevent them</a:t>
            </a:r>
          </a:p>
          <a:p>
            <a:pPr lvl="1">
              <a:spcBef>
                <a:spcPct val="0"/>
              </a:spcBef>
            </a:pPr>
            <a:r>
              <a:rPr lang="en-US"/>
              <a:t>Suggested use of simulation education- explosion in interest and scientific inquiry</a:t>
            </a:r>
          </a:p>
          <a:p>
            <a:pPr lvl="1">
              <a:spcBef>
                <a:spcPct val="0"/>
              </a:spcBef>
            </a:pPr>
            <a:endParaRPr lang="en-US"/>
          </a:p>
          <a:p>
            <a:pPr lvl="1">
              <a:spcBef>
                <a:spcPct val="0"/>
              </a:spcBef>
            </a:pPr>
            <a:r>
              <a:rPr lang="en-US"/>
              <a:t>Current estimates suggests that this number is a significant UNDER-estimate.  Current estimates are that about 250,000 Americans die each year as a result of medical error.</a:t>
            </a:r>
          </a:p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5157C1-D75F-44F6-9A4E-4516F1D6DAEA}" type="slidenum">
              <a:rPr lang="en-GB"/>
              <a:pPr/>
              <a:t>37</a:t>
            </a:fld>
            <a:endParaRPr lang="en-GB"/>
          </a:p>
        </p:txBody>
      </p:sp>
      <p:sp>
        <p:nvSpPr>
          <p:cNvPr id="570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35B157-FD28-4057-BDAC-A491372EED2B}" type="slidenum">
              <a:rPr lang="en-GB"/>
              <a:pPr/>
              <a:t>38</a:t>
            </a:fld>
            <a:endParaRPr lang="en-GB"/>
          </a:p>
        </p:txBody>
      </p:sp>
      <p:sp>
        <p:nvSpPr>
          <p:cNvPr id="571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45121-61DA-4708-A902-50614EB706B4}" type="slidenum">
              <a:rPr lang="en-GB"/>
              <a:pPr/>
              <a:t>39</a:t>
            </a:fld>
            <a:endParaRPr lang="en-GB"/>
          </a:p>
        </p:txBody>
      </p:sp>
      <p:sp>
        <p:nvSpPr>
          <p:cNvPr id="572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46517D-F0BE-4E97-B8F1-9C5EB7739B10}" type="slidenum">
              <a:rPr lang="en-GB"/>
              <a:pPr/>
              <a:t>4</a:t>
            </a:fld>
            <a:endParaRPr lang="en-GB"/>
          </a:p>
        </p:txBody>
      </p:sp>
      <p:sp>
        <p:nvSpPr>
          <p:cNvPr id="552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4520C-95B1-4799-BC7F-91393F22D3DC}" type="slidenum">
              <a:rPr lang="en-GB"/>
              <a:pPr/>
              <a:t>40</a:t>
            </a:fld>
            <a:endParaRPr lang="en-GB"/>
          </a:p>
        </p:txBody>
      </p:sp>
      <p:sp>
        <p:nvSpPr>
          <p:cNvPr id="115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DB3A6-C6DF-459D-AD1B-C06CE28FB09D}" type="slidenum">
              <a:rPr lang="en-GB"/>
              <a:pPr/>
              <a:t>41</a:t>
            </a:fld>
            <a:endParaRPr lang="en-GB"/>
          </a:p>
        </p:txBody>
      </p:sp>
      <p:sp>
        <p:nvSpPr>
          <p:cNvPr id="573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825626-45D9-4D87-9077-9C3DA7F7A58D}" type="slidenum">
              <a:rPr lang="en-GB"/>
              <a:pPr/>
              <a:t>42</a:t>
            </a:fld>
            <a:endParaRPr lang="en-GB"/>
          </a:p>
        </p:txBody>
      </p:sp>
      <p:sp>
        <p:nvSpPr>
          <p:cNvPr id="319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A218C-E953-43EF-9B8F-D0EE9B94614E}" type="slidenum">
              <a:rPr lang="en-GB"/>
              <a:pPr/>
              <a:t>43</a:t>
            </a:fld>
            <a:endParaRPr lang="en-GB"/>
          </a:p>
        </p:txBody>
      </p:sp>
      <p:sp>
        <p:nvSpPr>
          <p:cNvPr id="350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7F44-128B-4BF7-916E-7ED63EC15137}" type="slidenum">
              <a:rPr lang="en-GB"/>
              <a:pPr/>
              <a:t>44</a:t>
            </a:fld>
            <a:endParaRPr lang="en-GB"/>
          </a:p>
        </p:txBody>
      </p:sp>
      <p:sp>
        <p:nvSpPr>
          <p:cNvPr id="356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6B722-5C34-4611-B9A9-2945452FF367}" type="slidenum">
              <a:rPr lang="en-GB"/>
              <a:pPr/>
              <a:t>45</a:t>
            </a:fld>
            <a:endParaRPr lang="en-GB"/>
          </a:p>
        </p:txBody>
      </p:sp>
      <p:sp>
        <p:nvSpPr>
          <p:cNvPr id="358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0846E-4543-4BF1-8DAC-58CED9643E7D}" type="slidenum">
              <a:rPr lang="en-GB"/>
              <a:pPr/>
              <a:t>46</a:t>
            </a:fld>
            <a:endParaRPr lang="en-GB"/>
          </a:p>
        </p:txBody>
      </p:sp>
      <p:sp>
        <p:nvSpPr>
          <p:cNvPr id="360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1" name="Notes Placeholder 2"/>
          <p:cNvSpPr>
            <a:spLocks noGrp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</p:spPr>
        <p:txBody>
          <a:bodyPr lIns="86493" tIns="43247" rIns="86493" bIns="43247"/>
          <a:lstStyle/>
          <a:p>
            <a:endParaRPr lang="en-US"/>
          </a:p>
        </p:txBody>
      </p:sp>
      <p:sp>
        <p:nvSpPr>
          <p:cNvPr id="3604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93" tIns="43247" rIns="86493" bIns="43247" anchor="b"/>
          <a:lstStyle/>
          <a:p>
            <a:pPr algn="r" defTabSz="865188">
              <a:spcBef>
                <a:spcPct val="0"/>
              </a:spcBef>
            </a:pPr>
            <a:fld id="{3DCE8727-E0E3-47AA-A808-0EAB8A36E2CF}" type="slidenum">
              <a:rPr lang="en-US" sz="1100" i="0"/>
              <a:pPr algn="r" defTabSz="865188">
                <a:spcBef>
                  <a:spcPct val="0"/>
                </a:spcBef>
              </a:pPr>
              <a:t>46</a:t>
            </a:fld>
            <a:endParaRPr lang="en-US" sz="1100" i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3E906B-CDD3-46D8-A102-0264A7B460A5}" type="slidenum">
              <a:rPr lang="en-GB"/>
              <a:pPr/>
              <a:t>47</a:t>
            </a:fld>
            <a:endParaRPr lang="en-GB"/>
          </a:p>
        </p:txBody>
      </p:sp>
      <p:sp>
        <p:nvSpPr>
          <p:cNvPr id="404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4C61B-9426-4918-A663-E623F7F89D4A}" type="slidenum">
              <a:rPr lang="en-GB"/>
              <a:pPr/>
              <a:t>48</a:t>
            </a:fld>
            <a:endParaRPr lang="en-GB"/>
          </a:p>
        </p:txBody>
      </p:sp>
      <p:sp>
        <p:nvSpPr>
          <p:cNvPr id="574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98C05D-69BB-4AD9-9FAC-44E81A8D2BD2}" type="slidenum">
              <a:rPr lang="en-GB"/>
              <a:pPr/>
              <a:t>49</a:t>
            </a:fld>
            <a:endParaRPr lang="en-GB"/>
          </a:p>
        </p:txBody>
      </p:sp>
      <p:sp>
        <p:nvSpPr>
          <p:cNvPr id="406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ED1DF3-FE08-40D0-96A2-B81DF78F5019}" type="slidenum">
              <a:rPr lang="en-GB"/>
              <a:pPr/>
              <a:t>5</a:t>
            </a:fld>
            <a:endParaRPr lang="en-GB"/>
          </a:p>
        </p:txBody>
      </p:sp>
      <p:sp>
        <p:nvSpPr>
          <p:cNvPr id="553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E41F86-EE5E-4280-A535-A09BDEF40863}" type="slidenum">
              <a:rPr lang="en-GB"/>
              <a:pPr/>
              <a:t>50</a:t>
            </a:fld>
            <a:endParaRPr lang="en-GB"/>
          </a:p>
        </p:txBody>
      </p:sp>
      <p:sp>
        <p:nvSpPr>
          <p:cNvPr id="575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9FA41-BF5D-47A7-A09B-7DEF22DF5E7C}" type="slidenum">
              <a:rPr lang="en-GB"/>
              <a:pPr/>
              <a:t>51</a:t>
            </a:fld>
            <a:endParaRPr lang="en-GB"/>
          </a:p>
        </p:txBody>
      </p:sp>
      <p:sp>
        <p:nvSpPr>
          <p:cNvPr id="576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2CC99-9E88-4C43-9699-21966767C021}" type="slidenum">
              <a:rPr lang="en-GB"/>
              <a:pPr/>
              <a:t>52</a:t>
            </a:fld>
            <a:endParaRPr lang="en-GB"/>
          </a:p>
        </p:txBody>
      </p:sp>
      <p:sp>
        <p:nvSpPr>
          <p:cNvPr id="577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20105-A6C5-433F-AFFF-13E04E27FE3F}" type="slidenum">
              <a:rPr lang="en-GB"/>
              <a:pPr/>
              <a:t>53</a:t>
            </a:fld>
            <a:endParaRPr lang="en-GB"/>
          </a:p>
        </p:txBody>
      </p:sp>
      <p:sp>
        <p:nvSpPr>
          <p:cNvPr id="578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2F8C9F-214C-490A-8B9B-94CAA15B3D74}" type="slidenum">
              <a:rPr lang="en-GB"/>
              <a:pPr/>
              <a:t>54</a:t>
            </a:fld>
            <a:endParaRPr lang="en-GB"/>
          </a:p>
        </p:txBody>
      </p:sp>
      <p:sp>
        <p:nvSpPr>
          <p:cNvPr id="25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9C6380-63A1-46D7-AECD-E120E129631E}" type="slidenum">
              <a:rPr lang="en-GB"/>
              <a:pPr/>
              <a:t>55</a:t>
            </a:fld>
            <a:endParaRPr lang="en-GB"/>
          </a:p>
        </p:txBody>
      </p:sp>
      <p:sp>
        <p:nvSpPr>
          <p:cNvPr id="631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7A47E-8429-4A4C-9B99-7E60FE4BFD85}" type="slidenum">
              <a:rPr lang="en-GB"/>
              <a:pPr/>
              <a:t>56</a:t>
            </a:fld>
            <a:endParaRPr lang="en-GB"/>
          </a:p>
        </p:txBody>
      </p:sp>
      <p:sp>
        <p:nvSpPr>
          <p:cNvPr id="638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6241D-D3CA-4ECF-B449-BFC254033829}" type="slidenum">
              <a:rPr lang="en-GB"/>
              <a:pPr/>
              <a:t>57</a:t>
            </a:fld>
            <a:endParaRPr lang="en-GB"/>
          </a:p>
        </p:txBody>
      </p:sp>
      <p:sp>
        <p:nvSpPr>
          <p:cNvPr id="579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45B9BA-52A9-4C75-A41E-E007AF90D6FB}" type="slidenum">
              <a:rPr lang="en-GB"/>
              <a:pPr/>
              <a:t>58</a:t>
            </a:fld>
            <a:endParaRPr lang="en-GB"/>
          </a:p>
        </p:txBody>
      </p:sp>
      <p:sp>
        <p:nvSpPr>
          <p:cNvPr id="580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4FBE2-67DE-4E3F-AF88-C5F4CA24CEEC}" type="slidenum">
              <a:rPr lang="en-GB"/>
              <a:pPr/>
              <a:t>59</a:t>
            </a:fld>
            <a:endParaRPr lang="en-GB"/>
          </a:p>
        </p:txBody>
      </p:sp>
      <p:sp>
        <p:nvSpPr>
          <p:cNvPr id="581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EBBAFD-EDB8-43B3-A9F8-CFB4DBE80F64}" type="slidenum">
              <a:rPr lang="en-GB"/>
              <a:pPr/>
              <a:t>6</a:t>
            </a:fld>
            <a:endParaRPr lang="en-GB"/>
          </a:p>
        </p:txBody>
      </p:sp>
      <p:sp>
        <p:nvSpPr>
          <p:cNvPr id="637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4A580E-7348-40CE-B887-5C7E132F3539}" type="slidenum">
              <a:rPr lang="en-GB"/>
              <a:pPr/>
              <a:t>60</a:t>
            </a:fld>
            <a:endParaRPr lang="en-GB"/>
          </a:p>
        </p:txBody>
      </p:sp>
      <p:sp>
        <p:nvSpPr>
          <p:cNvPr id="582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B96279-28EC-4B49-A32A-0112F6B30CEF}" type="slidenum">
              <a:rPr lang="en-GB"/>
              <a:pPr/>
              <a:t>61</a:t>
            </a:fld>
            <a:endParaRPr lang="en-GB"/>
          </a:p>
        </p:txBody>
      </p:sp>
      <p:sp>
        <p:nvSpPr>
          <p:cNvPr id="583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3C7D9F-E48A-4ECB-9146-32F22F5B9248}" type="slidenum">
              <a:rPr lang="en-GB"/>
              <a:pPr/>
              <a:t>62</a:t>
            </a:fld>
            <a:endParaRPr lang="en-GB"/>
          </a:p>
        </p:txBody>
      </p:sp>
      <p:sp>
        <p:nvSpPr>
          <p:cNvPr id="584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EEBBFB-B0F7-4E2E-A435-F5A14B1B6C25}" type="slidenum">
              <a:rPr lang="en-GB"/>
              <a:pPr/>
              <a:t>63</a:t>
            </a:fld>
            <a:endParaRPr lang="en-GB"/>
          </a:p>
        </p:txBody>
      </p:sp>
      <p:sp>
        <p:nvSpPr>
          <p:cNvPr id="585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0D6A2-681A-4C34-B357-28ADC976418E}" type="slidenum">
              <a:rPr lang="en-GB"/>
              <a:pPr/>
              <a:t>64</a:t>
            </a:fld>
            <a:endParaRPr lang="en-GB"/>
          </a:p>
        </p:txBody>
      </p:sp>
      <p:sp>
        <p:nvSpPr>
          <p:cNvPr id="586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705492-EBA2-4A2B-B9E6-66579501AA04}" type="slidenum">
              <a:rPr lang="en-GB"/>
              <a:pPr/>
              <a:t>65</a:t>
            </a:fld>
            <a:endParaRPr lang="en-GB"/>
          </a:p>
        </p:txBody>
      </p:sp>
      <p:sp>
        <p:nvSpPr>
          <p:cNvPr id="587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095C36-D2E3-440A-8C50-E9A2D6C1CB30}" type="slidenum">
              <a:rPr lang="en-GB"/>
              <a:pPr/>
              <a:t>66</a:t>
            </a:fld>
            <a:endParaRPr lang="en-GB"/>
          </a:p>
        </p:txBody>
      </p:sp>
      <p:sp>
        <p:nvSpPr>
          <p:cNvPr id="5888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638DA-B33D-4BE6-9CC5-A8853B3FF96F}" type="slidenum">
              <a:rPr lang="en-GB"/>
              <a:pPr/>
              <a:t>67</a:t>
            </a:fld>
            <a:endParaRPr lang="en-GB"/>
          </a:p>
        </p:txBody>
      </p:sp>
      <p:sp>
        <p:nvSpPr>
          <p:cNvPr id="64102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10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607164-1847-4A56-83F6-61306D902F6D}" type="slidenum">
              <a:rPr lang="en-GB"/>
              <a:pPr/>
              <a:t>68</a:t>
            </a:fld>
            <a:endParaRPr lang="en-GB"/>
          </a:p>
        </p:txBody>
      </p:sp>
      <p:sp>
        <p:nvSpPr>
          <p:cNvPr id="589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38500-EC62-484F-9AD7-416581AA571D}" type="slidenum">
              <a:rPr lang="en-GB"/>
              <a:pPr/>
              <a:t>69</a:t>
            </a:fld>
            <a:endParaRPr lang="en-GB"/>
          </a:p>
        </p:txBody>
      </p:sp>
      <p:sp>
        <p:nvSpPr>
          <p:cNvPr id="5908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F5B29D-FFDB-4242-BFFB-8D7EF0B2B049}" type="slidenum">
              <a:rPr lang="en-GB"/>
              <a:pPr/>
              <a:t>7</a:t>
            </a:fld>
            <a:endParaRPr lang="en-GB"/>
          </a:p>
        </p:txBody>
      </p:sp>
      <p:sp>
        <p:nvSpPr>
          <p:cNvPr id="477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E1099-D486-4CDB-B440-17BDC58E2793}" type="slidenum">
              <a:rPr lang="en-GB"/>
              <a:pPr/>
              <a:t>70</a:t>
            </a:fld>
            <a:endParaRPr lang="en-GB"/>
          </a:p>
        </p:txBody>
      </p:sp>
      <p:sp>
        <p:nvSpPr>
          <p:cNvPr id="591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17C02-BA7D-43E3-86B4-288732BADCE5}" type="slidenum">
              <a:rPr lang="en-GB"/>
              <a:pPr/>
              <a:t>71</a:t>
            </a:fld>
            <a:endParaRPr lang="en-GB"/>
          </a:p>
        </p:txBody>
      </p:sp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5FB3F-520A-4A6D-9545-5BFBF898B531}" type="slidenum">
              <a:rPr lang="en-GB"/>
              <a:pPr/>
              <a:t>72</a:t>
            </a:fld>
            <a:endParaRPr lang="en-GB"/>
          </a:p>
        </p:txBody>
      </p:sp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92D13-3AEA-4075-9889-A684F4B5AC2B}" type="slidenum">
              <a:rPr lang="en-GB"/>
              <a:pPr/>
              <a:t>73</a:t>
            </a:fld>
            <a:endParaRPr lang="en-GB"/>
          </a:p>
        </p:txBody>
      </p:sp>
      <p:sp>
        <p:nvSpPr>
          <p:cNvPr id="592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60F75C-79B1-466A-8CDC-177048550FE7}" type="slidenum">
              <a:rPr lang="en-GB"/>
              <a:pPr/>
              <a:t>74</a:t>
            </a:fld>
            <a:endParaRPr lang="en-GB"/>
          </a:p>
        </p:txBody>
      </p:sp>
      <p:sp>
        <p:nvSpPr>
          <p:cNvPr id="593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C190E-2657-4A30-97F5-15F77B40859D}" type="slidenum">
              <a:rPr lang="en-GB"/>
              <a:pPr/>
              <a:t>75</a:t>
            </a:fld>
            <a:endParaRPr lang="en-GB"/>
          </a:p>
        </p:txBody>
      </p:sp>
      <p:sp>
        <p:nvSpPr>
          <p:cNvPr id="490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098EA-E469-4859-9DC4-D39B30C61C93}" type="slidenum">
              <a:rPr lang="en-GB"/>
              <a:pPr/>
              <a:t>76</a:t>
            </a:fld>
            <a:endParaRPr lang="en-GB"/>
          </a:p>
        </p:txBody>
      </p:sp>
      <p:sp>
        <p:nvSpPr>
          <p:cNvPr id="5949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ADF9F-3568-458B-A122-0050417C5280}" type="slidenum">
              <a:rPr lang="en-GB"/>
              <a:pPr/>
              <a:t>77</a:t>
            </a:fld>
            <a:endParaRPr lang="en-GB"/>
          </a:p>
        </p:txBody>
      </p:sp>
      <p:sp>
        <p:nvSpPr>
          <p:cNvPr id="595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944B8-3DE7-4838-B99C-CA43581F6083}" type="slidenum">
              <a:rPr lang="en-GB"/>
              <a:pPr/>
              <a:t>78</a:t>
            </a:fld>
            <a:endParaRPr lang="en-GB"/>
          </a:p>
        </p:txBody>
      </p:sp>
      <p:sp>
        <p:nvSpPr>
          <p:cNvPr id="596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D0AEEB-4B58-480F-A837-60A4880F4810}" type="slidenum">
              <a:rPr lang="en-GB"/>
              <a:pPr/>
              <a:t>79</a:t>
            </a:fld>
            <a:endParaRPr lang="en-GB"/>
          </a:p>
        </p:txBody>
      </p:sp>
      <p:sp>
        <p:nvSpPr>
          <p:cNvPr id="495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6E4415-E3A0-454B-9918-FC443E5A1286}" type="slidenum">
              <a:rPr lang="en-GB"/>
              <a:pPr/>
              <a:t>8</a:t>
            </a:fld>
            <a:endParaRPr lang="en-GB"/>
          </a:p>
        </p:txBody>
      </p:sp>
      <p:sp>
        <p:nvSpPr>
          <p:cNvPr id="479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A0B1D-EFD2-4747-B51C-5648F8114A03}" type="slidenum">
              <a:rPr lang="en-GB"/>
              <a:pPr/>
              <a:t>80</a:t>
            </a:fld>
            <a:endParaRPr lang="en-GB"/>
          </a:p>
        </p:txBody>
      </p:sp>
      <p:sp>
        <p:nvSpPr>
          <p:cNvPr id="65331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33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C6720-CBA5-4B8A-AC0A-DC10996CE281}" type="slidenum">
              <a:rPr lang="en-GB"/>
              <a:pPr/>
              <a:t>81</a:t>
            </a:fld>
            <a:endParaRPr lang="en-GB"/>
          </a:p>
        </p:txBody>
      </p:sp>
      <p:sp>
        <p:nvSpPr>
          <p:cNvPr id="598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B6D6D-1CAE-421D-A781-D239208DAB9F}" type="slidenum">
              <a:rPr lang="en-GB"/>
              <a:pPr/>
              <a:t>82</a:t>
            </a:fld>
            <a:endParaRPr lang="en-GB"/>
          </a:p>
        </p:txBody>
      </p:sp>
      <p:sp>
        <p:nvSpPr>
          <p:cNvPr id="599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A219E-9AE3-4A02-99E0-7750BF49B243}" type="slidenum">
              <a:rPr lang="en-GB"/>
              <a:pPr/>
              <a:t>83</a:t>
            </a:fld>
            <a:endParaRPr lang="en-GB"/>
          </a:p>
        </p:txBody>
      </p:sp>
      <p:sp>
        <p:nvSpPr>
          <p:cNvPr id="601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F6907-9D61-4FDC-A891-2C65388C903E}" type="slidenum">
              <a:rPr lang="en-GB"/>
              <a:pPr/>
              <a:t>84</a:t>
            </a:fld>
            <a:endParaRPr lang="en-GB"/>
          </a:p>
        </p:txBody>
      </p:sp>
      <p:sp>
        <p:nvSpPr>
          <p:cNvPr id="602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2C1E78-E7BD-4D55-BB09-DA2D9891BE3D}" type="slidenum">
              <a:rPr lang="en-GB"/>
              <a:pPr/>
              <a:t>85</a:t>
            </a:fld>
            <a:endParaRPr lang="en-GB"/>
          </a:p>
        </p:txBody>
      </p:sp>
      <p:sp>
        <p:nvSpPr>
          <p:cNvPr id="604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295F83-07F9-4D21-ABA1-BC67940AC0F2}" type="slidenum">
              <a:rPr lang="en-GB"/>
              <a:pPr/>
              <a:t>86</a:t>
            </a:fld>
            <a:endParaRPr lang="en-GB"/>
          </a:p>
        </p:txBody>
      </p:sp>
      <p:sp>
        <p:nvSpPr>
          <p:cNvPr id="603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B5C15-A91A-46D4-8E40-7F44178BBB9D}" type="slidenum">
              <a:rPr lang="en-GB"/>
              <a:pPr/>
              <a:t>87</a:t>
            </a:fld>
            <a:endParaRPr lang="en-GB"/>
          </a:p>
        </p:txBody>
      </p:sp>
      <p:sp>
        <p:nvSpPr>
          <p:cNvPr id="605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0C355-8630-43AF-8E76-5A4C1795118B}" type="slidenum">
              <a:rPr lang="en-GB"/>
              <a:pPr/>
              <a:t>88</a:t>
            </a:fld>
            <a:endParaRPr lang="en-GB"/>
          </a:p>
        </p:txBody>
      </p:sp>
      <p:sp>
        <p:nvSpPr>
          <p:cNvPr id="606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69384-D1D5-4CEB-B931-F24B353DA636}" type="slidenum">
              <a:rPr lang="en-GB"/>
              <a:pPr/>
              <a:t>89</a:t>
            </a:fld>
            <a:endParaRPr lang="en-GB"/>
          </a:p>
        </p:txBody>
      </p:sp>
      <p:sp>
        <p:nvSpPr>
          <p:cNvPr id="432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E003C4-5E65-4974-A841-E8AC65E9CD38}" type="slidenum">
              <a:rPr lang="en-GB"/>
              <a:pPr/>
              <a:t>9</a:t>
            </a:fld>
            <a:endParaRPr lang="en-GB"/>
          </a:p>
        </p:txBody>
      </p:sp>
      <p:sp>
        <p:nvSpPr>
          <p:cNvPr id="556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90A90-6F48-4428-80EB-A4786067744D}" type="slidenum">
              <a:rPr lang="en-GB"/>
              <a:pPr/>
              <a:t>90</a:t>
            </a:fld>
            <a:endParaRPr lang="en-GB"/>
          </a:p>
        </p:txBody>
      </p:sp>
      <p:sp>
        <p:nvSpPr>
          <p:cNvPr id="607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D61D1-52A1-4FF5-954D-2B2348302232}" type="slidenum">
              <a:rPr lang="en-GB"/>
              <a:pPr/>
              <a:t>91</a:t>
            </a:fld>
            <a:endParaRPr lang="en-GB"/>
          </a:p>
        </p:txBody>
      </p:sp>
      <p:sp>
        <p:nvSpPr>
          <p:cNvPr id="608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42BD16-3B00-47AF-82BB-3BC606A2D7D6}" type="slidenum">
              <a:rPr lang="en-GB"/>
              <a:pPr/>
              <a:t>92</a:t>
            </a:fld>
            <a:endParaRPr lang="en-GB"/>
          </a:p>
        </p:txBody>
      </p:sp>
      <p:sp>
        <p:nvSpPr>
          <p:cNvPr id="609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F23F1-485F-4445-B460-0B6EFA8A6E25}" type="slidenum">
              <a:rPr lang="en-GB"/>
              <a:pPr/>
              <a:t>93</a:t>
            </a:fld>
            <a:endParaRPr lang="en-GB"/>
          </a:p>
        </p:txBody>
      </p:sp>
      <p:sp>
        <p:nvSpPr>
          <p:cNvPr id="610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4D5DA-2E45-47C6-8F73-8050D3AC71EF}" type="slidenum">
              <a:rPr lang="en-GB"/>
              <a:pPr/>
              <a:t>94</a:t>
            </a:fld>
            <a:endParaRPr lang="en-GB"/>
          </a:p>
        </p:txBody>
      </p:sp>
      <p:sp>
        <p:nvSpPr>
          <p:cNvPr id="611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738C3F-0B76-43C9-B6DF-ECEB3757B480}" type="slidenum">
              <a:rPr lang="en-GB"/>
              <a:pPr/>
              <a:t>95</a:t>
            </a:fld>
            <a:endParaRPr lang="en-GB"/>
          </a:p>
        </p:txBody>
      </p:sp>
      <p:sp>
        <p:nvSpPr>
          <p:cNvPr id="612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3B4BC-EDA8-4F21-ADCA-65FC4E46C52C}" type="slidenum">
              <a:rPr lang="en-GB"/>
              <a:pPr/>
              <a:t>96</a:t>
            </a:fld>
            <a:endParaRPr lang="en-GB"/>
          </a:p>
        </p:txBody>
      </p:sp>
      <p:sp>
        <p:nvSpPr>
          <p:cNvPr id="509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2CB28-791D-4A30-9847-280203FC94C9}" type="slidenum">
              <a:rPr lang="en-GB"/>
              <a:pPr/>
              <a:t>97</a:t>
            </a:fld>
            <a:endParaRPr lang="en-GB"/>
          </a:p>
        </p:txBody>
      </p:sp>
      <p:sp>
        <p:nvSpPr>
          <p:cNvPr id="65126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12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F1867-6F8D-4E23-A775-5C77243B1D80}" type="slidenum">
              <a:rPr lang="en-GB"/>
              <a:pPr/>
              <a:t>98</a:t>
            </a:fld>
            <a:endParaRPr lang="en-GB"/>
          </a:p>
        </p:txBody>
      </p:sp>
      <p:sp>
        <p:nvSpPr>
          <p:cNvPr id="6246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EE9CD5-CC16-486B-A18F-504EB1CAB71F}" type="slidenum">
              <a:rPr lang="en-GB"/>
              <a:pPr/>
              <a:t>100</a:t>
            </a:fld>
            <a:endParaRPr lang="en-GB"/>
          </a:p>
        </p:txBody>
      </p:sp>
      <p:sp>
        <p:nvSpPr>
          <p:cNvPr id="352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33388" y="431800"/>
            <a:ext cx="4102100" cy="1079500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33388" y="1622425"/>
            <a:ext cx="4102100" cy="32385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1733550"/>
            <a:ext cx="3898900" cy="302260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titeltypografi i masteren</a:t>
            </a:r>
            <a:endParaRPr lang="en-GB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908050"/>
            <a:ext cx="3887788" cy="504825"/>
          </a:xfrm>
        </p:spPr>
        <p:txBody>
          <a:bodyPr anchor="b"/>
          <a:lstStyle>
            <a:lvl1pPr>
              <a:lnSpc>
                <a:spcPct val="90000"/>
              </a:lnSpc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undertiteltypografien i masteren</a:t>
            </a:r>
            <a:endParaRPr lang="en-GB"/>
          </a:p>
        </p:txBody>
      </p:sp>
      <p:pic>
        <p:nvPicPr>
          <p:cNvPr id="12294" name="Picture 6" descr="LD_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19113"/>
            <a:ext cx="19605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2944813" y="4321175"/>
            <a:ext cx="1482725" cy="431800"/>
            <a:chOff x="1849" y="2465"/>
            <a:chExt cx="934" cy="272"/>
          </a:xfrm>
        </p:grpSpPr>
        <p:sp>
          <p:nvSpPr>
            <p:cNvPr id="12296" name="AutoShape 8"/>
            <p:cNvSpPr>
              <a:spLocks noChangeArrowheads="1"/>
            </p:cNvSpPr>
            <p:nvPr userDrawn="1"/>
          </p:nvSpPr>
          <p:spPr bwMode="auto">
            <a:xfrm>
              <a:off x="2397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297" name="AutoShape 9"/>
            <p:cNvSpPr>
              <a:spLocks noChangeArrowheads="1"/>
            </p:cNvSpPr>
            <p:nvPr userDrawn="1"/>
          </p:nvSpPr>
          <p:spPr bwMode="auto">
            <a:xfrm>
              <a:off x="2488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298" name="AutoShape 10"/>
            <p:cNvSpPr>
              <a:spLocks noChangeArrowheads="1"/>
            </p:cNvSpPr>
            <p:nvPr userDrawn="1"/>
          </p:nvSpPr>
          <p:spPr bwMode="auto">
            <a:xfrm>
              <a:off x="2579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8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299" name="AutoShape 11"/>
            <p:cNvSpPr>
              <a:spLocks noChangeArrowheads="1"/>
            </p:cNvSpPr>
            <p:nvPr userDrawn="1"/>
          </p:nvSpPr>
          <p:spPr bwMode="auto">
            <a:xfrm>
              <a:off x="2670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300" name="AutoShape 12"/>
            <p:cNvSpPr>
              <a:spLocks noChangeArrowheads="1"/>
            </p:cNvSpPr>
            <p:nvPr userDrawn="1"/>
          </p:nvSpPr>
          <p:spPr bwMode="auto">
            <a:xfrm>
              <a:off x="2306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60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301" name="AutoShape 13"/>
            <p:cNvSpPr>
              <a:spLocks noChangeArrowheads="1"/>
            </p:cNvSpPr>
            <p:nvPr userDrawn="1"/>
          </p:nvSpPr>
          <p:spPr bwMode="auto">
            <a:xfrm>
              <a:off x="2214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302" name="AutoShape 14"/>
            <p:cNvSpPr>
              <a:spLocks noChangeArrowheads="1"/>
            </p:cNvSpPr>
            <p:nvPr userDrawn="1"/>
          </p:nvSpPr>
          <p:spPr bwMode="auto">
            <a:xfrm>
              <a:off x="2123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303" name="AutoShape 15"/>
            <p:cNvSpPr>
              <a:spLocks noChangeArrowheads="1"/>
            </p:cNvSpPr>
            <p:nvPr userDrawn="1"/>
          </p:nvSpPr>
          <p:spPr bwMode="auto">
            <a:xfrm>
              <a:off x="2032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304" name="AutoShape 16"/>
            <p:cNvSpPr>
              <a:spLocks noChangeArrowheads="1"/>
            </p:cNvSpPr>
            <p:nvPr userDrawn="1"/>
          </p:nvSpPr>
          <p:spPr bwMode="auto">
            <a:xfrm>
              <a:off x="1941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305" name="AutoShape 17"/>
            <p:cNvSpPr>
              <a:spLocks noChangeArrowheads="1"/>
            </p:cNvSpPr>
            <p:nvPr userDrawn="1"/>
          </p:nvSpPr>
          <p:spPr bwMode="auto">
            <a:xfrm>
              <a:off x="1849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10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</p:grp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539750" y="4611688"/>
            <a:ext cx="2863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900" b="1" i="0">
                <a:solidFill>
                  <a:schemeClr val="bg1"/>
                </a:solidFill>
              </a:rPr>
              <a:t>www.londondeanery.ac.uk</a:t>
            </a:r>
          </a:p>
        </p:txBody>
      </p:sp>
      <p:pic>
        <p:nvPicPr>
          <p:cNvPr id="12307" name="Picture 19" descr="NHS_LDN_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8313" y="6029325"/>
            <a:ext cx="630237" cy="403225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46863" y="547688"/>
            <a:ext cx="2068512" cy="5257800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38150" y="547688"/>
            <a:ext cx="6056313" cy="5257800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547688"/>
            <a:ext cx="8277225" cy="842962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438150" y="1625600"/>
            <a:ext cx="4062413" cy="4179888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52963" y="1625600"/>
            <a:ext cx="4062412" cy="4179888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438150" y="547688"/>
            <a:ext cx="8277225" cy="525780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dholdsobjek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547688"/>
            <a:ext cx="8277225" cy="842962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38150" y="1625600"/>
            <a:ext cx="4062413" cy="4179888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652963" y="1625600"/>
            <a:ext cx="4062412" cy="4179888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og fire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38150" y="547688"/>
            <a:ext cx="8277225" cy="842962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"/>
          </p:nvPr>
        </p:nvSpPr>
        <p:spPr>
          <a:xfrm>
            <a:off x="438150" y="1625600"/>
            <a:ext cx="4062413" cy="201295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4652963" y="1625600"/>
            <a:ext cx="4062412" cy="201295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3"/>
          </p:nvPr>
        </p:nvSpPr>
        <p:spPr>
          <a:xfrm>
            <a:off x="438150" y="3790950"/>
            <a:ext cx="4062413" cy="2014538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52963" y="3790950"/>
            <a:ext cx="4062412" cy="2014538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/>
        </p:nvSpPr>
        <p:spPr bwMode="auto">
          <a:xfrm>
            <a:off x="438150" y="547688"/>
            <a:ext cx="8277225" cy="842962"/>
          </a:xfrm>
          <a:prstGeom prst="rect">
            <a:avLst/>
          </a:prstGeom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532483" name="Rectangle 3"/>
          <p:cNvSpPr>
            <a:spLocks noGrp="1" noChangeArrowheads="1"/>
          </p:cNvSpPr>
          <p:nvPr/>
        </p:nvSpPr>
        <p:spPr bwMode="auto">
          <a:xfrm>
            <a:off x="438150" y="1625600"/>
            <a:ext cx="8277225" cy="4179888"/>
          </a:xfrm>
          <a:prstGeom prst="rect">
            <a:avLst/>
          </a:prstGeom>
        </p:spPr>
        <p:txBody>
          <a:bodyPr lIns="0" tIns="0" rIns="0" bIns="0"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/>
        </p:nvSpPr>
        <p:spPr bwMode="auto">
          <a:xfrm>
            <a:off x="438150" y="547688"/>
            <a:ext cx="8277225" cy="842962"/>
          </a:xfrm>
          <a:prstGeom prst="rect">
            <a:avLst/>
          </a:prstGeom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531459" name="Rectangle 3"/>
          <p:cNvSpPr>
            <a:spLocks noGrp="1" noChangeArrowheads="1"/>
          </p:cNvSpPr>
          <p:nvPr/>
        </p:nvSpPr>
        <p:spPr bwMode="auto">
          <a:xfrm>
            <a:off x="438150" y="1625600"/>
            <a:ext cx="8277225" cy="4179888"/>
          </a:xfrm>
          <a:prstGeom prst="rect">
            <a:avLst/>
          </a:prstGeom>
        </p:spPr>
        <p:txBody>
          <a:bodyPr lIns="0" tIns="0" rIns="0" bIns="0"/>
          <a:lstStyle/>
          <a:p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33388" y="431800"/>
            <a:ext cx="4102100" cy="1079500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33388" y="1622425"/>
            <a:ext cx="4102100" cy="32385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1733550"/>
            <a:ext cx="3898900" cy="302260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titeltypografi i masteren</a:t>
            </a: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908050"/>
            <a:ext cx="3887788" cy="504825"/>
          </a:xfrm>
        </p:spPr>
        <p:txBody>
          <a:bodyPr anchor="b"/>
          <a:lstStyle>
            <a:lvl1pPr>
              <a:lnSpc>
                <a:spcPct val="90000"/>
              </a:lnSpc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undertiteltypografien i masteren</a:t>
            </a:r>
            <a:endParaRPr lang="en-GB"/>
          </a:p>
        </p:txBody>
      </p:sp>
      <p:pic>
        <p:nvPicPr>
          <p:cNvPr id="8198" name="Picture 6" descr="LD_logo_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519113"/>
            <a:ext cx="19605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NHS_LDN_logo_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8313" y="6027738"/>
            <a:ext cx="630237" cy="404812"/>
          </a:xfrm>
          <a:prstGeom prst="rect">
            <a:avLst/>
          </a:prstGeom>
          <a:noFill/>
        </p:spPr>
      </p:pic>
      <p:grpSp>
        <p:nvGrpSpPr>
          <p:cNvPr id="8200" name="Group 8"/>
          <p:cNvGrpSpPr>
            <a:grpSpLocks/>
          </p:cNvGrpSpPr>
          <p:nvPr/>
        </p:nvGrpSpPr>
        <p:grpSpPr bwMode="auto">
          <a:xfrm>
            <a:off x="2944813" y="4321175"/>
            <a:ext cx="1482725" cy="431800"/>
            <a:chOff x="1849" y="2465"/>
            <a:chExt cx="934" cy="272"/>
          </a:xfrm>
        </p:grpSpPr>
        <p:sp>
          <p:nvSpPr>
            <p:cNvPr id="8201" name="AutoShape 9"/>
            <p:cNvSpPr>
              <a:spLocks noChangeArrowheads="1"/>
            </p:cNvSpPr>
            <p:nvPr userDrawn="1"/>
          </p:nvSpPr>
          <p:spPr bwMode="auto">
            <a:xfrm>
              <a:off x="2397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202" name="AutoShape 10"/>
            <p:cNvSpPr>
              <a:spLocks noChangeArrowheads="1"/>
            </p:cNvSpPr>
            <p:nvPr userDrawn="1"/>
          </p:nvSpPr>
          <p:spPr bwMode="auto">
            <a:xfrm>
              <a:off x="2488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203" name="AutoShape 11"/>
            <p:cNvSpPr>
              <a:spLocks noChangeArrowheads="1"/>
            </p:cNvSpPr>
            <p:nvPr userDrawn="1"/>
          </p:nvSpPr>
          <p:spPr bwMode="auto">
            <a:xfrm>
              <a:off x="2579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8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204" name="AutoShape 12"/>
            <p:cNvSpPr>
              <a:spLocks noChangeArrowheads="1"/>
            </p:cNvSpPr>
            <p:nvPr userDrawn="1"/>
          </p:nvSpPr>
          <p:spPr bwMode="auto">
            <a:xfrm>
              <a:off x="2670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205" name="AutoShape 13"/>
            <p:cNvSpPr>
              <a:spLocks noChangeArrowheads="1"/>
            </p:cNvSpPr>
            <p:nvPr userDrawn="1"/>
          </p:nvSpPr>
          <p:spPr bwMode="auto">
            <a:xfrm>
              <a:off x="2306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60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206" name="AutoShape 14"/>
            <p:cNvSpPr>
              <a:spLocks noChangeArrowheads="1"/>
            </p:cNvSpPr>
            <p:nvPr userDrawn="1"/>
          </p:nvSpPr>
          <p:spPr bwMode="auto">
            <a:xfrm>
              <a:off x="2214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207" name="AutoShape 15"/>
            <p:cNvSpPr>
              <a:spLocks noChangeArrowheads="1"/>
            </p:cNvSpPr>
            <p:nvPr userDrawn="1"/>
          </p:nvSpPr>
          <p:spPr bwMode="auto">
            <a:xfrm>
              <a:off x="2123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208" name="AutoShape 16"/>
            <p:cNvSpPr>
              <a:spLocks noChangeArrowheads="1"/>
            </p:cNvSpPr>
            <p:nvPr userDrawn="1"/>
          </p:nvSpPr>
          <p:spPr bwMode="auto">
            <a:xfrm>
              <a:off x="2032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209" name="AutoShape 17"/>
            <p:cNvSpPr>
              <a:spLocks noChangeArrowheads="1"/>
            </p:cNvSpPr>
            <p:nvPr userDrawn="1"/>
          </p:nvSpPr>
          <p:spPr bwMode="auto">
            <a:xfrm>
              <a:off x="1941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210" name="AutoShape 18"/>
            <p:cNvSpPr>
              <a:spLocks noChangeArrowheads="1"/>
            </p:cNvSpPr>
            <p:nvPr userDrawn="1"/>
          </p:nvSpPr>
          <p:spPr bwMode="auto">
            <a:xfrm>
              <a:off x="1849" y="2465"/>
              <a:ext cx="113" cy="272"/>
            </a:xfrm>
            <a:prstGeom prst="chevron">
              <a:avLst>
                <a:gd name="adj" fmla="val 56639"/>
              </a:avLst>
            </a:prstGeom>
            <a:solidFill>
              <a:schemeClr val="bg1">
                <a:alpha val="10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</p:grp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39750" y="4611688"/>
            <a:ext cx="2863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900" b="1" i="0">
                <a:solidFill>
                  <a:schemeClr val="bg1"/>
                </a:solidFill>
              </a:rPr>
              <a:t>www.londondeanery.ac.uk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38150" y="1625600"/>
            <a:ext cx="4062413" cy="4179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52963" y="1625600"/>
            <a:ext cx="4062412" cy="4179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0" y="547688"/>
            <a:ext cx="827722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  <a:endParaRPr lang="en-GB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1625600"/>
            <a:ext cx="8277225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8599488" y="6324600"/>
            <a:ext cx="107950" cy="107950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438150" y="460375"/>
            <a:ext cx="82772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438150" y="1390650"/>
            <a:ext cx="8277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438150" y="5926138"/>
            <a:ext cx="8277225" cy="506412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7176" name="Picture 8" descr="LD_logo_white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4513" y="6013450"/>
            <a:ext cx="13668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 descr="NHS_LDN_logo_allwhite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148638" y="6034088"/>
            <a:ext cx="460375" cy="29368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1" r:id="rId3"/>
    <p:sldLayoutId id="2147483650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b="1">
          <a:solidFill>
            <a:srgbClr val="4D4D4D"/>
          </a:solidFill>
          <a:latin typeface="+mn-lt"/>
          <a:ea typeface="+mn-ea"/>
          <a:cs typeface="+mn-cs"/>
        </a:defRPr>
      </a:lvl1pPr>
      <a:lvl2pPr marL="1588" algn="l" rtl="0" eaLnBrk="1" fontAlgn="base" hangingPunct="1">
        <a:spcBef>
          <a:spcPct val="40000"/>
        </a:spcBef>
        <a:spcAft>
          <a:spcPct val="0"/>
        </a:spcAft>
        <a:defRPr sz="1600">
          <a:solidFill>
            <a:srgbClr val="4D4D4D"/>
          </a:solidFill>
          <a:latin typeface="+mn-lt"/>
        </a:defRPr>
      </a:lvl2pPr>
      <a:lvl3pPr marL="180975" indent="-177800" algn="l" rtl="0" eaLnBrk="1" fontAlgn="base" hangingPunct="1">
        <a:spcBef>
          <a:spcPct val="30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3pPr>
      <a:lvl4pPr marL="411163" indent="-228600" algn="l" rtl="0" eaLnBrk="1" fontAlgn="base" hangingPunct="1">
        <a:spcBef>
          <a:spcPct val="30000"/>
        </a:spcBef>
        <a:spcAft>
          <a:spcPct val="0"/>
        </a:spcAft>
        <a:buChar char="–"/>
        <a:defRPr sz="1600">
          <a:solidFill>
            <a:srgbClr val="4D4D4D"/>
          </a:solidFill>
          <a:latin typeface="+mn-lt"/>
        </a:defRPr>
      </a:lvl4pPr>
      <a:lvl5pPr marL="641350" indent="-228600" algn="l" rtl="0" eaLnBrk="1" fontAlgn="base" hangingPunct="1">
        <a:spcBef>
          <a:spcPct val="30000"/>
        </a:spcBef>
        <a:spcAft>
          <a:spcPct val="0"/>
        </a:spcAft>
        <a:buChar char="–"/>
        <a:defRPr sz="1600">
          <a:solidFill>
            <a:srgbClr val="4D4D4D"/>
          </a:solidFill>
          <a:latin typeface="+mn-lt"/>
        </a:defRPr>
      </a:lvl5pPr>
      <a:lvl6pPr marL="1098550" indent="-228600" algn="l" rtl="0" eaLnBrk="1" fontAlgn="base" hangingPunct="1">
        <a:spcBef>
          <a:spcPct val="30000"/>
        </a:spcBef>
        <a:spcAft>
          <a:spcPct val="0"/>
        </a:spcAft>
        <a:buChar char="–"/>
        <a:defRPr sz="1600">
          <a:solidFill>
            <a:srgbClr val="4D4D4D"/>
          </a:solidFill>
          <a:latin typeface="+mn-lt"/>
        </a:defRPr>
      </a:lvl6pPr>
      <a:lvl7pPr marL="1555750" indent="-228600" algn="l" rtl="0" eaLnBrk="1" fontAlgn="base" hangingPunct="1">
        <a:spcBef>
          <a:spcPct val="30000"/>
        </a:spcBef>
        <a:spcAft>
          <a:spcPct val="0"/>
        </a:spcAft>
        <a:buChar char="–"/>
        <a:defRPr sz="1600">
          <a:solidFill>
            <a:srgbClr val="4D4D4D"/>
          </a:solidFill>
          <a:latin typeface="+mn-lt"/>
        </a:defRPr>
      </a:lvl7pPr>
      <a:lvl8pPr marL="2012950" indent="-228600" algn="l" rtl="0" eaLnBrk="1" fontAlgn="base" hangingPunct="1">
        <a:spcBef>
          <a:spcPct val="30000"/>
        </a:spcBef>
        <a:spcAft>
          <a:spcPct val="0"/>
        </a:spcAft>
        <a:buChar char="–"/>
        <a:defRPr sz="1600">
          <a:solidFill>
            <a:srgbClr val="4D4D4D"/>
          </a:solidFill>
          <a:latin typeface="+mn-lt"/>
        </a:defRPr>
      </a:lvl8pPr>
      <a:lvl9pPr marL="2470150" indent="-228600" algn="l" rtl="0" eaLnBrk="1" fontAlgn="base" hangingPunct="1">
        <a:spcBef>
          <a:spcPct val="30000"/>
        </a:spcBef>
        <a:spcAft>
          <a:spcPct val="0"/>
        </a:spcAft>
        <a:buChar char="–"/>
        <a:defRPr sz="1600">
          <a:solidFill>
            <a:srgbClr val="4D4D4D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Documents%20and%20Settings\icurran2\My%20Documents\BAPIO\CrewResourceMangement_TheHighTheMighty.wmv" TargetMode="External"/><Relationship Id="rId4" Type="http://schemas.openxmlformats.org/officeDocument/2006/relationships/image" Target="../media/image89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Documents%20and%20Settings\icurran2\My%20Documents\My%20Videos\USNavyObstaclesRightofWayIssues.wmv" TargetMode="External"/><Relationship Id="rId4" Type="http://schemas.openxmlformats.org/officeDocument/2006/relationships/image" Target="../media/image9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mcinquiry.org.uk/Final_8_Jan_08_MMC_all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Documents%20and%20Settings\icurran2\My%20Documents\My%20Videos\Oops!\Boeing%20747%20Extreme%20Landing.mpg" TargetMode="Externa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Documents%20and%20Settings\icurran2\My%20Documents\My%20Videos\Oops!\Boeing%20747%20Extreme%20Landing.mpg" TargetMode="Externa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Documents%20and%20Settings\icurran2\My%20Documents\My%20Videos\berlitz_junior.mpg" TargetMode="External"/><Relationship Id="rId4" Type="http://schemas.openxmlformats.org/officeDocument/2006/relationships/image" Target="../media/image4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Documents%20and%20Settings\icurran2\My%20Documents\My%20Videos\Finale-No-Slide.mpg" TargetMode="External"/><Relationship Id="rId4" Type="http://schemas.openxmlformats.org/officeDocument/2006/relationships/image" Target="../media/image6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Documents%20and%20Settings\icurran2\My%20Documents\My%20Videos\E-learning_1.mpg" TargetMode="External"/><Relationship Id="rId4" Type="http://schemas.openxmlformats.org/officeDocument/2006/relationships/image" Target="../media/image7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b="0" dirty="0"/>
              <a:t>Innovation in Education – an engine for change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39750" y="4292600"/>
            <a:ext cx="18002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200" b="1" i="0">
                <a:solidFill>
                  <a:schemeClr val="bg1"/>
                </a:solidFill>
              </a:rPr>
              <a:t>10th May  2011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68313" y="2708275"/>
            <a:ext cx="3887787" cy="50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>
              <a:spcBef>
                <a:spcPct val="0"/>
              </a:spcBef>
            </a:pPr>
            <a:r>
              <a:rPr lang="en-GB" sz="1600" b="1" i="0">
                <a:solidFill>
                  <a:schemeClr val="bg1"/>
                </a:solidFill>
              </a:rPr>
              <a:t>Ian Curran</a:t>
            </a:r>
          </a:p>
          <a:p>
            <a:pPr algn="l">
              <a:spcBef>
                <a:spcPct val="0"/>
              </a:spcBef>
            </a:pPr>
            <a:endParaRPr lang="en-GB" sz="1600" i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</a:pPr>
            <a:r>
              <a:rPr lang="en-GB" sz="1600" i="0">
                <a:solidFill>
                  <a:schemeClr val="bg1"/>
                </a:solidFill>
              </a:rPr>
              <a:t>Postgraduate Dean</a:t>
            </a:r>
          </a:p>
          <a:p>
            <a:pPr algn="l">
              <a:spcBef>
                <a:spcPct val="0"/>
              </a:spcBef>
            </a:pPr>
            <a:r>
              <a:rPr lang="en-GB" sz="1600" i="0">
                <a:solidFill>
                  <a:schemeClr val="bg1"/>
                </a:solidFill>
              </a:rPr>
              <a:t>Dean of Educational Excellence</a:t>
            </a:r>
          </a:p>
          <a:p>
            <a:pPr algn="l">
              <a:spcBef>
                <a:spcPct val="0"/>
              </a:spcBef>
            </a:pPr>
            <a:r>
              <a:rPr lang="en-GB" sz="1600" i="0">
                <a:solidFill>
                  <a:schemeClr val="bg1"/>
                </a:solidFill>
              </a:rPr>
              <a:t>Head of Innovation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11188" y="3141663"/>
            <a:ext cx="79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Lean times are coming…</a:t>
            </a:r>
          </a:p>
        </p:txBody>
      </p:sp>
      <p:pic>
        <p:nvPicPr>
          <p:cNvPr id="481283" name="Picture 3" descr="lean-piggy-bank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68538" y="2205038"/>
            <a:ext cx="3671887" cy="28082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1235" name="Rectangle 3"/>
          <p:cNvSpPr>
            <a:spLocks noChangeArrowheads="1"/>
          </p:cNvSpPr>
          <p:nvPr/>
        </p:nvSpPr>
        <p:spPr bwMode="auto">
          <a:xfrm>
            <a:off x="1619250" y="549275"/>
            <a:ext cx="62642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chemeClr val="tx2"/>
                </a:solidFill>
              </a:rPr>
              <a:t>Stages of development </a:t>
            </a:r>
          </a:p>
        </p:txBody>
      </p:sp>
      <p:pic>
        <p:nvPicPr>
          <p:cNvPr id="351236" name="Picture 4" descr="gir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341438"/>
            <a:ext cx="201612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7" name="Picture 5" descr="gir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341438"/>
            <a:ext cx="2592388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8" name="Picture 6" descr="girl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3644900"/>
            <a:ext cx="230346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9" name="Picture 7" descr="girl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3644900"/>
            <a:ext cx="244792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240" name="AutoShape 8"/>
          <p:cNvSpPr>
            <a:spLocks noChangeArrowheads="1"/>
          </p:cNvSpPr>
          <p:nvPr/>
        </p:nvSpPr>
        <p:spPr bwMode="auto">
          <a:xfrm>
            <a:off x="684213" y="3068638"/>
            <a:ext cx="2952750" cy="647700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b="1" i="0"/>
              <a:t>Unconscious incompetence</a:t>
            </a:r>
          </a:p>
        </p:txBody>
      </p:sp>
      <p:sp>
        <p:nvSpPr>
          <p:cNvPr id="351241" name="AutoShape 9"/>
          <p:cNvSpPr>
            <a:spLocks noChangeArrowheads="1"/>
          </p:cNvSpPr>
          <p:nvPr/>
        </p:nvSpPr>
        <p:spPr bwMode="auto">
          <a:xfrm>
            <a:off x="5724525" y="5373688"/>
            <a:ext cx="2808288" cy="431800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b="1" i="0"/>
              <a:t>Unconscious competence</a:t>
            </a:r>
          </a:p>
        </p:txBody>
      </p:sp>
      <p:sp>
        <p:nvSpPr>
          <p:cNvPr id="351242" name="AutoShape 10"/>
          <p:cNvSpPr>
            <a:spLocks noChangeArrowheads="1"/>
          </p:cNvSpPr>
          <p:nvPr/>
        </p:nvSpPr>
        <p:spPr bwMode="auto">
          <a:xfrm>
            <a:off x="5435600" y="3141663"/>
            <a:ext cx="2952750" cy="647700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b="1" i="0"/>
              <a:t>Conscious incompetence</a:t>
            </a:r>
          </a:p>
        </p:txBody>
      </p:sp>
      <p:sp>
        <p:nvSpPr>
          <p:cNvPr id="351243" name="AutoShape 11"/>
          <p:cNvSpPr>
            <a:spLocks noChangeArrowheads="1"/>
          </p:cNvSpPr>
          <p:nvPr/>
        </p:nvSpPr>
        <p:spPr bwMode="auto">
          <a:xfrm>
            <a:off x="755650" y="5300663"/>
            <a:ext cx="2952750" cy="647700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b="1" i="0"/>
              <a:t>Conscious competence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40" grpId="0"/>
      <p:bldP spid="351241" grpId="0"/>
      <p:bldP spid="351242" grpId="0"/>
      <p:bldP spid="35124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8785225" cy="579437"/>
          </a:xfrm>
        </p:spPr>
        <p:txBody>
          <a:bodyPr/>
          <a:lstStyle/>
          <a:p>
            <a:pPr algn="ctr"/>
            <a:r>
              <a:rPr lang="en-US" sz="2400" b="0">
                <a:solidFill>
                  <a:srgbClr val="0000FF"/>
                </a:solidFill>
              </a:rPr>
              <a:t>Higher level insight</a:t>
            </a:r>
            <a:endParaRPr lang="en-US" sz="2400" b="0"/>
          </a:p>
        </p:txBody>
      </p:sp>
      <p:pic>
        <p:nvPicPr>
          <p:cNvPr id="353283" name="Picture 3" descr="manikin3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55875" y="1557338"/>
            <a:ext cx="4032250" cy="5040312"/>
          </a:xfrm>
          <a:noFill/>
          <a:ln/>
        </p:spPr>
      </p:pic>
      <p:sp>
        <p:nvSpPr>
          <p:cNvPr id="353284" name="Text Box 4"/>
          <p:cNvSpPr txBox="1">
            <a:spLocks noChangeArrowheads="1"/>
          </p:cNvSpPr>
          <p:nvPr/>
        </p:nvSpPr>
        <p:spPr bwMode="auto">
          <a:xfrm>
            <a:off x="1331913" y="908050"/>
            <a:ext cx="63246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0"/>
              <a:t>Clinical Wisdom!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82" grpId="0"/>
      <p:bldP spid="35328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13" name="Picture 5" descr="star-wars feedback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913" y="381000"/>
            <a:ext cx="8267700" cy="5424488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765175"/>
            <a:ext cx="8277225" cy="465138"/>
          </a:xfrm>
        </p:spPr>
        <p:txBody>
          <a:bodyPr/>
          <a:lstStyle/>
          <a:p>
            <a:pPr algn="ctr"/>
            <a:r>
              <a:rPr lang="en-GB" sz="2400">
                <a:solidFill>
                  <a:schemeClr val="tx2"/>
                </a:solidFill>
              </a:rPr>
              <a:t>The importance of effective feedback</a:t>
            </a:r>
          </a:p>
        </p:txBody>
      </p:sp>
      <p:pic>
        <p:nvPicPr>
          <p:cNvPr id="542723" name="CrewResourceMangement_TheHighTheMighty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95513" y="1412875"/>
            <a:ext cx="4392612" cy="4394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2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42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2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2723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/>
            </a:r>
            <a:br>
              <a:rPr lang="en-US"/>
            </a:br>
            <a:r>
              <a:rPr lang="en-US"/>
              <a:t>Feedback is a gift!</a:t>
            </a:r>
          </a:p>
        </p:txBody>
      </p:sp>
      <p:pic>
        <p:nvPicPr>
          <p:cNvPr id="659461" name="Picture 5" descr="pic_11914675065882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22513" y="1625600"/>
            <a:ext cx="4506912" cy="4179888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765175"/>
            <a:ext cx="8785225" cy="457200"/>
          </a:xfrm>
        </p:spPr>
        <p:txBody>
          <a:bodyPr/>
          <a:lstStyle/>
          <a:p>
            <a:r>
              <a:rPr lang="en-GB"/>
              <a:t>Johari’s Window</a:t>
            </a:r>
          </a:p>
        </p:txBody>
      </p: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1835150" y="1628775"/>
            <a:ext cx="2665413" cy="403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1547813" y="1125538"/>
            <a:ext cx="2952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i="0"/>
              <a:t>Things I know</a:t>
            </a:r>
          </a:p>
        </p:txBody>
      </p:sp>
      <p:sp>
        <p:nvSpPr>
          <p:cNvPr id="185349" name="Rectangle 5"/>
          <p:cNvSpPr>
            <a:spLocks noChangeArrowheads="1"/>
          </p:cNvSpPr>
          <p:nvPr/>
        </p:nvSpPr>
        <p:spPr bwMode="auto">
          <a:xfrm>
            <a:off x="4500563" y="1628775"/>
            <a:ext cx="3455987" cy="403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4787900" y="1125538"/>
            <a:ext cx="3887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2000" i="0"/>
              <a:t>Things I don’t know</a:t>
            </a: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323850" y="2060575"/>
            <a:ext cx="1441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2000" i="0"/>
              <a:t>Things you know</a:t>
            </a:r>
          </a:p>
        </p:txBody>
      </p:sp>
      <p:sp>
        <p:nvSpPr>
          <p:cNvPr id="185352" name="Text Box 8"/>
          <p:cNvSpPr txBox="1">
            <a:spLocks noChangeArrowheads="1"/>
          </p:cNvSpPr>
          <p:nvPr/>
        </p:nvSpPr>
        <p:spPr bwMode="auto">
          <a:xfrm>
            <a:off x="323850" y="3716338"/>
            <a:ext cx="1439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2000" i="0"/>
              <a:t>Things you don’t know</a:t>
            </a:r>
          </a:p>
        </p:txBody>
      </p:sp>
      <p:sp>
        <p:nvSpPr>
          <p:cNvPr id="185353" name="Line 9"/>
          <p:cNvSpPr>
            <a:spLocks noChangeShapeType="1"/>
          </p:cNvSpPr>
          <p:nvPr/>
        </p:nvSpPr>
        <p:spPr bwMode="auto">
          <a:xfrm>
            <a:off x="1835150" y="3789363"/>
            <a:ext cx="26654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>
            <a:off x="1835150" y="4581525"/>
            <a:ext cx="26654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85355" name="AutoShape 11"/>
          <p:cNvSpPr>
            <a:spLocks noChangeArrowheads="1"/>
          </p:cNvSpPr>
          <p:nvPr/>
        </p:nvSpPr>
        <p:spPr bwMode="auto">
          <a:xfrm>
            <a:off x="2555875" y="2708275"/>
            <a:ext cx="1079500" cy="2879725"/>
          </a:xfrm>
          <a:prstGeom prst="downArrow">
            <a:avLst>
              <a:gd name="adj1" fmla="val 50000"/>
              <a:gd name="adj2" fmla="val 66691"/>
            </a:avLst>
          </a:prstGeom>
          <a:solidFill>
            <a:srgbClr val="2A0CA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da-DK"/>
          </a:p>
        </p:txBody>
      </p:sp>
      <p:sp>
        <p:nvSpPr>
          <p:cNvPr id="185356" name="Text Box 12"/>
          <p:cNvSpPr txBox="1">
            <a:spLocks noChangeArrowheads="1"/>
          </p:cNvSpPr>
          <p:nvPr/>
        </p:nvSpPr>
        <p:spPr bwMode="auto">
          <a:xfrm>
            <a:off x="4500563" y="3789363"/>
            <a:ext cx="3455987" cy="1884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1700" i="0"/>
              <a:t>?</a:t>
            </a:r>
          </a:p>
        </p:txBody>
      </p:sp>
      <p:sp>
        <p:nvSpPr>
          <p:cNvPr id="185357" name="Oval 13"/>
          <p:cNvSpPr>
            <a:spLocks noChangeArrowheads="1"/>
          </p:cNvSpPr>
          <p:nvPr/>
        </p:nvSpPr>
        <p:spPr bwMode="auto">
          <a:xfrm>
            <a:off x="5219700" y="1916113"/>
            <a:ext cx="2016125" cy="15843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85358" name="Rectangle 14"/>
          <p:cNvSpPr>
            <a:spLocks noChangeArrowheads="1"/>
          </p:cNvSpPr>
          <p:nvPr/>
        </p:nvSpPr>
        <p:spPr bwMode="auto">
          <a:xfrm>
            <a:off x="4500563" y="1628775"/>
            <a:ext cx="3455987" cy="2160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i="0">
              <a:solidFill>
                <a:schemeClr val="bg2"/>
              </a:solidFill>
            </a:endParaRPr>
          </a:p>
        </p:txBody>
      </p:sp>
      <p:sp>
        <p:nvSpPr>
          <p:cNvPr id="185359" name="Oval 15"/>
          <p:cNvSpPr>
            <a:spLocks noChangeArrowheads="1"/>
          </p:cNvSpPr>
          <p:nvPr/>
        </p:nvSpPr>
        <p:spPr bwMode="auto">
          <a:xfrm>
            <a:off x="5867400" y="2420938"/>
            <a:ext cx="647700" cy="6477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i="0">
              <a:solidFill>
                <a:schemeClr val="bg2"/>
              </a:solidFill>
            </a:endParaRPr>
          </a:p>
        </p:txBody>
      </p:sp>
      <p:sp>
        <p:nvSpPr>
          <p:cNvPr id="185360" name="AutoShape 16"/>
          <p:cNvSpPr>
            <a:spLocks noChangeArrowheads="1"/>
          </p:cNvSpPr>
          <p:nvPr/>
        </p:nvSpPr>
        <p:spPr bwMode="auto">
          <a:xfrm>
            <a:off x="5076825" y="2565400"/>
            <a:ext cx="719138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85361" name="AutoShape 17"/>
          <p:cNvSpPr>
            <a:spLocks noChangeArrowheads="1"/>
          </p:cNvSpPr>
          <p:nvPr/>
        </p:nvSpPr>
        <p:spPr bwMode="auto">
          <a:xfrm>
            <a:off x="6011863" y="3141663"/>
            <a:ext cx="431800" cy="574675"/>
          </a:xfrm>
          <a:prstGeom prst="upArrow">
            <a:avLst>
              <a:gd name="adj1" fmla="val 50000"/>
              <a:gd name="adj2" fmla="val 33272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da-DK"/>
          </a:p>
        </p:txBody>
      </p:sp>
      <p:sp>
        <p:nvSpPr>
          <p:cNvPr id="185362" name="AutoShape 18"/>
          <p:cNvSpPr>
            <a:spLocks noChangeArrowheads="1"/>
          </p:cNvSpPr>
          <p:nvPr/>
        </p:nvSpPr>
        <p:spPr bwMode="auto">
          <a:xfrm>
            <a:off x="5940425" y="1773238"/>
            <a:ext cx="503238" cy="576262"/>
          </a:xfrm>
          <a:prstGeom prst="downArrow">
            <a:avLst>
              <a:gd name="adj1" fmla="val 50000"/>
              <a:gd name="adj2" fmla="val 2862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da-DK"/>
          </a:p>
        </p:txBody>
      </p:sp>
      <p:sp>
        <p:nvSpPr>
          <p:cNvPr id="185363" name="AutoShape 19"/>
          <p:cNvSpPr>
            <a:spLocks noChangeArrowheads="1"/>
          </p:cNvSpPr>
          <p:nvPr/>
        </p:nvSpPr>
        <p:spPr bwMode="auto">
          <a:xfrm>
            <a:off x="6588125" y="2565400"/>
            <a:ext cx="792163" cy="433388"/>
          </a:xfrm>
          <a:prstGeom prst="leftArrow">
            <a:avLst>
              <a:gd name="adj1" fmla="val 50000"/>
              <a:gd name="adj2" fmla="val 4569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85364" name="Oval 20"/>
          <p:cNvSpPr>
            <a:spLocks noChangeArrowheads="1"/>
          </p:cNvSpPr>
          <p:nvPr/>
        </p:nvSpPr>
        <p:spPr bwMode="auto">
          <a:xfrm>
            <a:off x="4932363" y="1700213"/>
            <a:ext cx="2519362" cy="208915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185365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789363"/>
            <a:ext cx="34559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8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8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animBg="1"/>
      <p:bldP spid="185348" grpId="0"/>
      <p:bldP spid="185349" grpId="0" animBg="1"/>
      <p:bldP spid="185350" grpId="0"/>
      <p:bldP spid="185351" grpId="0"/>
      <p:bldP spid="185352" grpId="0"/>
      <p:bldP spid="185353" grpId="0" animBg="1"/>
      <p:bldP spid="185354" grpId="0" animBg="1"/>
      <p:bldP spid="185355" grpId="0" animBg="1"/>
      <p:bldP spid="185356" grpId="0" animBg="1"/>
      <p:bldP spid="185357" grpId="0" animBg="1"/>
      <p:bldP spid="185358" grpId="0" animBg="1"/>
      <p:bldP spid="185359" grpId="0" animBg="1"/>
      <p:bldP spid="185360" grpId="0" animBg="1"/>
      <p:bldP spid="185361" grpId="0" animBg="1"/>
      <p:bldP spid="185362" grpId="0" animBg="1"/>
      <p:bldP spid="185363" grpId="0" animBg="1"/>
      <p:bldP spid="18536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133600"/>
            <a:ext cx="8277225" cy="842963"/>
          </a:xfrm>
        </p:spPr>
        <p:txBody>
          <a:bodyPr/>
          <a:lstStyle/>
          <a:p>
            <a:pPr algn="ctr"/>
            <a:r>
              <a:rPr lang="en-GB" sz="3600" b="0"/>
              <a:t>Beware the intent behind a remark!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/>
            </a:r>
            <a:br>
              <a:rPr lang="en-GB"/>
            </a:br>
            <a:r>
              <a:rPr lang="en-GB"/>
              <a:t>The importance of effective communication…</a:t>
            </a:r>
          </a:p>
        </p:txBody>
      </p:sp>
      <p:pic>
        <p:nvPicPr>
          <p:cNvPr id="529414" name="USNavyObstaclesRightofWayIssues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42988" y="1412875"/>
            <a:ext cx="7200900" cy="45370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9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29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4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9414"/>
                </p:tgtEl>
              </p:cMediaNode>
            </p:vide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 descr="Leopard T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989138"/>
            <a:ext cx="8277225" cy="842962"/>
          </a:xfrm>
        </p:spPr>
        <p:txBody>
          <a:bodyPr/>
          <a:lstStyle/>
          <a:p>
            <a:pPr algn="ctr"/>
            <a:r>
              <a:rPr lang="en-GB" sz="4000" b="0"/>
              <a:t>I’m ok, you’re not ok!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09613" y="1625600"/>
            <a:ext cx="4613275" cy="1336675"/>
          </a:xfrm>
        </p:spPr>
        <p:txBody>
          <a:bodyPr/>
          <a:lstStyle/>
          <a:p>
            <a:endParaRPr lang="en-US" sz="1600"/>
          </a:p>
        </p:txBody>
      </p:sp>
      <p:sp>
        <p:nvSpPr>
          <p:cNvPr id="24473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48200" y="1625600"/>
            <a:ext cx="4067175" cy="4179888"/>
          </a:xfrm>
        </p:spPr>
        <p:txBody>
          <a:bodyPr/>
          <a:lstStyle/>
          <a:p>
            <a:endParaRPr lang="en-US" sz="1600"/>
          </a:p>
        </p:txBody>
      </p:sp>
      <p:pic>
        <p:nvPicPr>
          <p:cNvPr id="244740" name="Picture 4" descr="Report cove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196975"/>
            <a:ext cx="3240088" cy="4176713"/>
          </a:xfrm>
          <a:prstGeom prst="rect">
            <a:avLst/>
          </a:prstGeom>
          <a:noFill/>
        </p:spPr>
      </p:pic>
      <p:sp>
        <p:nvSpPr>
          <p:cNvPr id="244741" name="Rectangle 5"/>
          <p:cNvSpPr>
            <a:spLocks noChangeArrowheads="1"/>
          </p:cNvSpPr>
          <p:nvPr/>
        </p:nvSpPr>
        <p:spPr bwMode="auto">
          <a:xfrm>
            <a:off x="2484438" y="4149725"/>
            <a:ext cx="3527425" cy="1296988"/>
          </a:xfrm>
          <a:prstGeom prst="rect">
            <a:avLst/>
          </a:prstGeom>
          <a:noFill/>
          <a:ln w="76200">
            <a:solidFill>
              <a:srgbClr val="DC06C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4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4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8" grpId="0" build="p"/>
      <p:bldP spid="24474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6580" name="Picture 4" descr="Sni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76475"/>
            <a:ext cx="8277225" cy="842963"/>
          </a:xfrm>
        </p:spPr>
        <p:txBody>
          <a:bodyPr/>
          <a:lstStyle/>
          <a:p>
            <a:pPr algn="ctr"/>
            <a:r>
              <a:rPr lang="en-GB" sz="3600" b="0"/>
              <a:t>I’m ok, you’re not ok, </a:t>
            </a:r>
            <a:br>
              <a:rPr lang="en-GB" sz="3600" b="0"/>
            </a:br>
            <a:r>
              <a:rPr lang="en-GB" sz="3600" b="0"/>
              <a:t>but I’m not going to tell you! 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8628" name="Picture 4" descr="doorm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349500"/>
            <a:ext cx="8277225" cy="842963"/>
          </a:xfrm>
        </p:spPr>
        <p:txBody>
          <a:bodyPr/>
          <a:lstStyle/>
          <a:p>
            <a:pPr algn="ctr"/>
            <a:r>
              <a:rPr lang="en-GB" sz="3600" b="0"/>
              <a:t>I’m not ok…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194" name="Picture 2" descr="yo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0"/>
            <a:ext cx="518318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5038"/>
            <a:ext cx="8277225" cy="842962"/>
          </a:xfrm>
        </p:spPr>
        <p:txBody>
          <a:bodyPr/>
          <a:lstStyle/>
          <a:p>
            <a:pPr algn="ctr"/>
            <a:r>
              <a:rPr lang="en-GB" sz="4000" b="0"/>
              <a:t>I’m ok, you’re ok!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15950" y="2424113"/>
            <a:ext cx="7832725" cy="1919287"/>
          </a:xfrm>
        </p:spPr>
        <p:txBody>
          <a:bodyPr lIns="91440" tIns="45720" rIns="91440" bIns="45720">
            <a:normAutofit/>
          </a:bodyPr>
          <a:lstStyle/>
          <a:p>
            <a:pPr>
              <a:lnSpc>
                <a:spcPct val="90000"/>
              </a:lnSpc>
            </a:pPr>
            <a:r>
              <a:rPr lang="en-US" i="1">
                <a:solidFill>
                  <a:schemeClr val="accent1"/>
                </a:solidFill>
              </a:rPr>
              <a:t>Themes:</a:t>
            </a:r>
          </a:p>
          <a:p>
            <a:pPr>
              <a:lnSpc>
                <a:spcPct val="90000"/>
              </a:lnSpc>
              <a:buFontTx/>
              <a:buAutoNum type="arabicPlain"/>
            </a:pPr>
            <a:r>
              <a:rPr lang="en-US" sz="2000" b="0" i="1">
                <a:solidFill>
                  <a:schemeClr val="accent1"/>
                </a:solidFill>
              </a:rPr>
              <a:t> - Core Values of Educational Professionals</a:t>
            </a:r>
          </a:p>
          <a:p>
            <a:pPr>
              <a:lnSpc>
                <a:spcPct val="90000"/>
              </a:lnSpc>
              <a:buFontTx/>
              <a:buAutoNum type="arabicPlain"/>
            </a:pPr>
            <a:r>
              <a:rPr lang="en-US" sz="2000" b="0" i="1">
                <a:solidFill>
                  <a:schemeClr val="accent1"/>
                </a:solidFill>
              </a:rPr>
              <a:t> - Educational Scholarship</a:t>
            </a:r>
          </a:p>
          <a:p>
            <a:pPr>
              <a:lnSpc>
                <a:spcPct val="90000"/>
              </a:lnSpc>
              <a:buFontTx/>
              <a:buAutoNum type="arabicPlain"/>
            </a:pPr>
            <a:r>
              <a:rPr lang="en-US" sz="2000" b="0" i="1">
                <a:solidFill>
                  <a:schemeClr val="accent1"/>
                </a:solidFill>
              </a:rPr>
              <a:t> - Design and planning of learning activities</a:t>
            </a:r>
            <a:endParaRPr lang="en-GB" sz="2000" b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AutoNum type="arabicPlain"/>
            </a:pPr>
            <a:r>
              <a:rPr lang="en-US" sz="2000" b="0" i="1">
                <a:solidFill>
                  <a:schemeClr val="accent1"/>
                </a:solidFill>
              </a:rPr>
              <a:t> - Teaching and supporting learners</a:t>
            </a:r>
          </a:p>
          <a:p>
            <a:pPr>
              <a:lnSpc>
                <a:spcPct val="90000"/>
              </a:lnSpc>
              <a:buFontTx/>
              <a:buAutoNum type="arabicPlain"/>
            </a:pPr>
            <a:r>
              <a:rPr lang="en-US" sz="2000" b="0" i="1">
                <a:solidFill>
                  <a:schemeClr val="accent1"/>
                </a:solidFill>
              </a:rPr>
              <a:t> - Assessment and feedback to learners</a:t>
            </a:r>
            <a:endParaRPr lang="en-GB" sz="2000" b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AutoNum type="arabicPlain"/>
            </a:pPr>
            <a:r>
              <a:rPr lang="en-US" sz="2000" b="0" i="1">
                <a:solidFill>
                  <a:schemeClr val="accent1"/>
                </a:solidFill>
              </a:rPr>
              <a:t> - Educational management and leadership</a:t>
            </a:r>
            <a:endParaRPr lang="en-GB" sz="900" b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endParaRPr lang="en-GB" sz="1000" b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533400" y="685800"/>
            <a:ext cx="7772400" cy="1081088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b="0">
                <a:solidFill>
                  <a:schemeClr val="accent1"/>
                </a:solidFill>
              </a:rPr>
              <a:t>Academy of Medical Educators </a:t>
            </a:r>
            <a:r>
              <a:rPr lang="en-GB" b="0" i="1">
                <a:solidFill>
                  <a:schemeClr val="accent1"/>
                </a:solidFill>
              </a:rPr>
              <a:t/>
            </a:r>
            <a:br>
              <a:rPr lang="en-GB" b="0" i="1">
                <a:solidFill>
                  <a:schemeClr val="accent1"/>
                </a:solidFill>
              </a:rPr>
            </a:br>
            <a:r>
              <a:rPr lang="en-US" sz="1800" b="0">
                <a:solidFill>
                  <a:schemeClr val="accent1"/>
                </a:solidFill>
              </a:rPr>
              <a:t>Professional Standards </a:t>
            </a:r>
            <a:r>
              <a:rPr lang="en-GB" b="0" i="1">
                <a:solidFill>
                  <a:schemeClr val="accent1"/>
                </a:solidFill>
              </a:rPr>
              <a:t/>
            </a:r>
            <a:br>
              <a:rPr lang="en-GB" b="0" i="1">
                <a:solidFill>
                  <a:schemeClr val="accent1"/>
                </a:solidFill>
              </a:rPr>
            </a:br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26" name="Diagram 2"/>
          <p:cNvPicPr>
            <a:picLocks noChangeArrowheads="1"/>
          </p:cNvPicPr>
          <p:nvPr/>
        </p:nvPicPr>
        <p:blipFill>
          <a:blip r:embed="rId3" cstate="print"/>
          <a:srcRect l="-15176" t="-145" r="-15414"/>
          <a:stretch>
            <a:fillRect/>
          </a:stretch>
        </p:blipFill>
        <p:spPr bwMode="auto">
          <a:xfrm>
            <a:off x="1600200" y="1219200"/>
            <a:ext cx="621506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62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228600"/>
            <a:ext cx="19050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85750" y="357188"/>
          <a:ext cx="1928813" cy="2309812"/>
        </p:xfrm>
        <a:graphic>
          <a:graphicData uri="http://schemas.openxmlformats.org/drawingml/2006/table">
            <a:tbl>
              <a:tblPr/>
              <a:tblGrid>
                <a:gridCol w="1928813"/>
              </a:tblGrid>
              <a:tr h="11890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Professional Standards</a:t>
                      </a:r>
                      <a:endParaRPr kumimoji="0" lang="en-GB" sz="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73025" marR="73025" marT="228600" marB="228600" horzOverflow="overflow">
                    <a:lnL w="12700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07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Academy of Medical Educators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2009</a:t>
                      </a:r>
                      <a:endParaRPr kumimoji="0" lang="en-GB" sz="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73025" marR="73025" marT="228600" marB="228600" horzOverflow="overflow">
                    <a:lnL w="12700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765175"/>
            <a:ext cx="8277225" cy="842963"/>
          </a:xfrm>
        </p:spPr>
        <p:txBody>
          <a:bodyPr/>
          <a:lstStyle/>
          <a:p>
            <a:r>
              <a:rPr lang="en-GB"/>
              <a:t>In summary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/>
              <a:t>Better training…</a:t>
            </a:r>
            <a:r>
              <a:rPr lang="en-GB" sz="3600"/>
              <a:t> </a:t>
            </a:r>
          </a:p>
          <a:p>
            <a:endParaRPr lang="en-GB" sz="3600"/>
          </a:p>
          <a:p>
            <a:r>
              <a:rPr lang="en-GB" sz="2400" b="0"/>
              <a:t>Every hour packing its educational punch - (Temple 2010)</a:t>
            </a:r>
          </a:p>
          <a:p>
            <a:endParaRPr lang="en-GB" sz="2400" b="0"/>
          </a:p>
          <a:p>
            <a:r>
              <a:rPr lang="en-GB" sz="2400" b="0"/>
              <a:t>Safe for all concerned – (Collins 2010 and Donaldson 2009)</a:t>
            </a:r>
          </a:p>
          <a:p>
            <a:endParaRPr lang="en-GB" sz="2400" b="0"/>
          </a:p>
          <a:p>
            <a:r>
              <a:rPr lang="en-GB" sz="2400" b="0"/>
              <a:t>Aspiring to excellence –  (Tooke 2008)</a:t>
            </a:r>
          </a:p>
          <a:p>
            <a:endParaRPr lang="en-GB" sz="2400" b="0"/>
          </a:p>
          <a:p>
            <a:endParaRPr lang="en-GB" sz="2400" b="0"/>
          </a:p>
          <a:p>
            <a:endParaRPr lang="en-GB" sz="2400" b="0"/>
          </a:p>
          <a:p>
            <a:r>
              <a:rPr lang="en-GB" sz="2400"/>
              <a:t>Effective, efficient and adaptive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9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9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Don’t forget it’s a jungle out there..</a:t>
            </a:r>
          </a:p>
        </p:txBody>
      </p:sp>
      <p:pic>
        <p:nvPicPr>
          <p:cNvPr id="655365" name="Picture 5" descr="costa-rica-anima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63738" y="1625600"/>
            <a:ext cx="5226050" cy="417988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420938"/>
            <a:ext cx="4537075" cy="842962"/>
          </a:xfrm>
        </p:spPr>
        <p:txBody>
          <a:bodyPr/>
          <a:lstStyle/>
          <a:p>
            <a:r>
              <a:rPr lang="en-GB"/>
              <a:t>So what is excellence…?</a:t>
            </a:r>
          </a:p>
        </p:txBody>
      </p:sp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2349500"/>
            <a:ext cx="2808288" cy="2663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098" name="Group 2"/>
          <p:cNvGrpSpPr>
            <a:grpSpLocks/>
          </p:cNvGrpSpPr>
          <p:nvPr/>
        </p:nvGrpSpPr>
        <p:grpSpPr bwMode="auto">
          <a:xfrm>
            <a:off x="900113" y="1484313"/>
            <a:ext cx="6732587" cy="4392612"/>
            <a:chOff x="1248" y="240"/>
            <a:chExt cx="4176" cy="3600"/>
          </a:xfrm>
        </p:grpSpPr>
        <p:sp>
          <p:nvSpPr>
            <p:cNvPr id="644099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5400 w 21600"/>
                <a:gd name="T7" fmla="*/ 11800 h 21600"/>
                <a:gd name="T8" fmla="*/ 16200 w 21600"/>
                <a:gd name="T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4100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4101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4102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 i="0">
                <a:solidFill>
                  <a:srgbClr val="DDDDDD"/>
                </a:solidFill>
              </a:endParaRPr>
            </a:p>
          </p:txBody>
        </p:sp>
      </p:grpSp>
      <p:sp>
        <p:nvSpPr>
          <p:cNvPr id="64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682625"/>
          </a:xfrm>
        </p:spPr>
        <p:txBody>
          <a:bodyPr/>
          <a:lstStyle/>
          <a:p>
            <a:pPr algn="ctr"/>
            <a:r>
              <a:rPr lang="en-GB"/>
              <a:t>Domains of Professional Practice</a:t>
            </a:r>
          </a:p>
        </p:txBody>
      </p:sp>
      <p:sp>
        <p:nvSpPr>
          <p:cNvPr id="644104" name="Text Box 8"/>
          <p:cNvSpPr txBox="1">
            <a:spLocks noChangeArrowheads="1"/>
          </p:cNvSpPr>
          <p:nvPr/>
        </p:nvSpPr>
        <p:spPr bwMode="auto">
          <a:xfrm>
            <a:off x="2555875" y="5084763"/>
            <a:ext cx="319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/>
              <a:t>Knowledge</a:t>
            </a:r>
            <a:endParaRPr lang="en-GB" i="0"/>
          </a:p>
        </p:txBody>
      </p:sp>
      <p:sp>
        <p:nvSpPr>
          <p:cNvPr id="644105" name="Text Box 9"/>
          <p:cNvSpPr txBox="1">
            <a:spLocks noChangeArrowheads="1"/>
          </p:cNvSpPr>
          <p:nvPr/>
        </p:nvSpPr>
        <p:spPr bwMode="auto">
          <a:xfrm>
            <a:off x="2771775" y="4005263"/>
            <a:ext cx="309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Technical skills</a:t>
            </a:r>
            <a:endParaRPr lang="en-GB" i="0">
              <a:solidFill>
                <a:schemeClr val="bg2"/>
              </a:solidFill>
            </a:endParaRPr>
          </a:p>
        </p:txBody>
      </p:sp>
      <p:sp>
        <p:nvSpPr>
          <p:cNvPr id="644106" name="Rectangle 10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644107" name="Rectangle 11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644108" name="Rectangle 12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644109" name="Rectangle 13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644110" name="Rectangle 14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644111" name="Text Box 15"/>
          <p:cNvSpPr txBox="1">
            <a:spLocks noChangeArrowheads="1"/>
          </p:cNvSpPr>
          <p:nvPr/>
        </p:nvSpPr>
        <p:spPr bwMode="auto">
          <a:xfrm>
            <a:off x="3348038" y="2781300"/>
            <a:ext cx="1727200" cy="6413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sz="1800" b="1" i="0">
                <a:solidFill>
                  <a:schemeClr val="bg2"/>
                </a:solidFill>
              </a:rPr>
              <a:t>Professional </a:t>
            </a:r>
          </a:p>
          <a:p>
            <a:pPr eaLnBrk="0" hangingPunct="0">
              <a:spcBef>
                <a:spcPct val="0"/>
              </a:spcBef>
            </a:pPr>
            <a:r>
              <a:rPr lang="en-GB" sz="1800" b="1" i="0">
                <a:solidFill>
                  <a:schemeClr val="bg2"/>
                </a:solidFill>
              </a:rPr>
              <a:t>capabilities</a:t>
            </a:r>
            <a:endParaRPr lang="en-GB" sz="1800" i="0">
              <a:solidFill>
                <a:schemeClr val="bg2"/>
              </a:solidFill>
            </a:endParaRPr>
          </a:p>
        </p:txBody>
      </p:sp>
      <p:sp>
        <p:nvSpPr>
          <p:cNvPr id="644112" name="Text Box 16"/>
          <p:cNvSpPr txBox="1">
            <a:spLocks noChangeArrowheads="1"/>
          </p:cNvSpPr>
          <p:nvPr/>
        </p:nvSpPr>
        <p:spPr bwMode="auto">
          <a:xfrm>
            <a:off x="3348038" y="1628775"/>
            <a:ext cx="1871662" cy="701675"/>
          </a:xfrm>
          <a:prstGeom prst="rect">
            <a:avLst/>
          </a:prstGeom>
          <a:solidFill>
            <a:srgbClr val="CBEDB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sz="2000" b="1" i="0"/>
              <a:t>Professional Behaviour</a:t>
            </a:r>
            <a:endParaRPr lang="en-GB" sz="1800" i="0"/>
          </a:p>
        </p:txBody>
      </p:sp>
      <p:sp>
        <p:nvSpPr>
          <p:cNvPr id="644113" name="AutoShape 17"/>
          <p:cNvSpPr>
            <a:spLocks noChangeArrowheads="1"/>
          </p:cNvSpPr>
          <p:nvPr/>
        </p:nvSpPr>
        <p:spPr bwMode="auto">
          <a:xfrm>
            <a:off x="179388" y="2565400"/>
            <a:ext cx="2411412" cy="1223963"/>
          </a:xfrm>
          <a:prstGeom prst="rightArrow">
            <a:avLst>
              <a:gd name="adj1" fmla="val 50000"/>
              <a:gd name="adj2" fmla="val 492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2000" i="0">
                <a:solidFill>
                  <a:schemeClr val="bg2"/>
                </a:solidFill>
              </a:rPr>
              <a:t>Generic skills</a:t>
            </a:r>
          </a:p>
        </p:txBody>
      </p:sp>
      <p:sp>
        <p:nvSpPr>
          <p:cNvPr id="644114" name="AutoShape 18"/>
          <p:cNvSpPr>
            <a:spLocks noChangeArrowheads="1"/>
          </p:cNvSpPr>
          <p:nvPr/>
        </p:nvSpPr>
        <p:spPr bwMode="auto">
          <a:xfrm>
            <a:off x="250825" y="1484313"/>
            <a:ext cx="2952750" cy="1152525"/>
          </a:xfrm>
          <a:prstGeom prst="rightArrow">
            <a:avLst>
              <a:gd name="adj1" fmla="val 50000"/>
              <a:gd name="adj2" fmla="val 640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2000" i="0">
                <a:solidFill>
                  <a:schemeClr val="bg2"/>
                </a:solidFill>
              </a:rPr>
              <a:t>Beliefs and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765175"/>
            <a:ext cx="5905500" cy="457200"/>
          </a:xfrm>
        </p:spPr>
        <p:txBody>
          <a:bodyPr/>
          <a:lstStyle/>
          <a:p>
            <a:r>
              <a:rPr lang="en-GB" sz="2400"/>
              <a:t>A learning trajectory for professionals</a:t>
            </a:r>
          </a:p>
        </p:txBody>
      </p:sp>
      <p:sp>
        <p:nvSpPr>
          <p:cNvPr id="546819" name="Line 3"/>
          <p:cNvSpPr>
            <a:spLocks noChangeShapeType="1"/>
          </p:cNvSpPr>
          <p:nvPr/>
        </p:nvSpPr>
        <p:spPr bwMode="auto">
          <a:xfrm>
            <a:off x="1524000" y="1066800"/>
            <a:ext cx="0" cy="457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546820" name="Line 4"/>
          <p:cNvSpPr>
            <a:spLocks noChangeShapeType="1"/>
          </p:cNvSpPr>
          <p:nvPr/>
        </p:nvSpPr>
        <p:spPr bwMode="auto">
          <a:xfrm flipH="1">
            <a:off x="1524000" y="5638800"/>
            <a:ext cx="609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546821" name="Freeform 5"/>
          <p:cNvSpPr>
            <a:spLocks/>
          </p:cNvSpPr>
          <p:nvPr/>
        </p:nvSpPr>
        <p:spPr bwMode="auto">
          <a:xfrm>
            <a:off x="1524000" y="1981200"/>
            <a:ext cx="5562600" cy="3657600"/>
          </a:xfrm>
          <a:custGeom>
            <a:avLst/>
            <a:gdLst/>
            <a:ahLst/>
            <a:cxnLst>
              <a:cxn ang="0">
                <a:pos x="0" y="2304"/>
              </a:cxn>
              <a:cxn ang="0">
                <a:pos x="174" y="1618"/>
              </a:cxn>
              <a:cxn ang="0">
                <a:pos x="336" y="1012"/>
              </a:cxn>
              <a:cxn ang="0">
                <a:pos x="617" y="560"/>
              </a:cxn>
              <a:cxn ang="0">
                <a:pos x="1626" y="188"/>
              </a:cxn>
              <a:cxn ang="0">
                <a:pos x="3504" y="0"/>
              </a:cxn>
            </a:cxnLst>
            <a:rect l="0" t="0" r="r" b="b"/>
            <a:pathLst>
              <a:path w="3504" h="2304">
                <a:moveTo>
                  <a:pt x="0" y="2304"/>
                </a:moveTo>
                <a:cubicBezTo>
                  <a:pt x="29" y="2190"/>
                  <a:pt x="118" y="1833"/>
                  <a:pt x="174" y="1618"/>
                </a:cubicBezTo>
                <a:cubicBezTo>
                  <a:pt x="230" y="1403"/>
                  <a:pt x="262" y="1188"/>
                  <a:pt x="336" y="1012"/>
                </a:cubicBezTo>
                <a:cubicBezTo>
                  <a:pt x="410" y="836"/>
                  <a:pt x="402" y="697"/>
                  <a:pt x="617" y="560"/>
                </a:cubicBezTo>
                <a:cubicBezTo>
                  <a:pt x="832" y="423"/>
                  <a:pt x="1145" y="281"/>
                  <a:pt x="1626" y="188"/>
                </a:cubicBezTo>
                <a:cubicBezTo>
                  <a:pt x="2107" y="95"/>
                  <a:pt x="3113" y="39"/>
                  <a:pt x="350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546822" name="Text Box 6"/>
          <p:cNvSpPr txBox="1">
            <a:spLocks noChangeArrowheads="1"/>
          </p:cNvSpPr>
          <p:nvPr/>
        </p:nvSpPr>
        <p:spPr bwMode="auto">
          <a:xfrm>
            <a:off x="7019925" y="5013325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>
                <a:cs typeface="Arial" charset="0"/>
              </a:rPr>
              <a:t>Experience</a:t>
            </a:r>
          </a:p>
        </p:txBody>
      </p:sp>
      <p:sp>
        <p:nvSpPr>
          <p:cNvPr id="546823" name="Text Box 7"/>
          <p:cNvSpPr txBox="1">
            <a:spLocks noChangeArrowheads="1"/>
          </p:cNvSpPr>
          <p:nvPr/>
        </p:nvSpPr>
        <p:spPr bwMode="auto">
          <a:xfrm rot="-5400000">
            <a:off x="-91281" y="3350419"/>
            <a:ext cx="259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3200">
                <a:cs typeface="Arial" charset="0"/>
              </a:rPr>
              <a:t>Mastery</a:t>
            </a: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2268538" y="2852738"/>
            <a:ext cx="1912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i="0">
                <a:cs typeface="Arial" charset="0"/>
              </a:rPr>
              <a:t>Competence</a:t>
            </a:r>
          </a:p>
        </p:txBody>
      </p:sp>
      <p:sp>
        <p:nvSpPr>
          <p:cNvPr id="546825" name="Text Box 9"/>
          <p:cNvSpPr txBox="1">
            <a:spLocks noChangeArrowheads="1"/>
          </p:cNvSpPr>
          <p:nvPr/>
        </p:nvSpPr>
        <p:spPr bwMode="auto">
          <a:xfrm>
            <a:off x="6553200" y="1444625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Excellence</a:t>
            </a:r>
          </a:p>
        </p:txBody>
      </p:sp>
      <p:sp>
        <p:nvSpPr>
          <p:cNvPr id="546826" name="Line 10"/>
          <p:cNvSpPr>
            <a:spLocks noChangeShapeType="1"/>
          </p:cNvSpPr>
          <p:nvPr/>
        </p:nvSpPr>
        <p:spPr bwMode="auto">
          <a:xfrm>
            <a:off x="4495800" y="60198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546827" name="Line 11"/>
          <p:cNvSpPr>
            <a:spLocks noChangeShapeType="1"/>
          </p:cNvSpPr>
          <p:nvPr/>
        </p:nvSpPr>
        <p:spPr bwMode="auto">
          <a:xfrm flipV="1">
            <a:off x="1219200" y="1260475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546828" name="Text Box 12"/>
          <p:cNvSpPr txBox="1">
            <a:spLocks noChangeArrowheads="1"/>
          </p:cNvSpPr>
          <p:nvPr/>
        </p:nvSpPr>
        <p:spPr bwMode="auto">
          <a:xfrm>
            <a:off x="4572000" y="2209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Proficiency</a:t>
            </a:r>
          </a:p>
        </p:txBody>
      </p:sp>
      <p:sp>
        <p:nvSpPr>
          <p:cNvPr id="546829" name="Line 13"/>
          <p:cNvSpPr>
            <a:spLocks noChangeShapeType="1"/>
          </p:cNvSpPr>
          <p:nvPr/>
        </p:nvSpPr>
        <p:spPr bwMode="auto">
          <a:xfrm>
            <a:off x="1524000" y="280035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546830" name="Text Box 14"/>
          <p:cNvSpPr txBox="1">
            <a:spLocks noChangeArrowheads="1"/>
          </p:cNvSpPr>
          <p:nvPr/>
        </p:nvSpPr>
        <p:spPr bwMode="auto">
          <a:xfrm>
            <a:off x="1908175" y="5011738"/>
            <a:ext cx="342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Novice (Incompetence)</a:t>
            </a:r>
          </a:p>
        </p:txBody>
      </p:sp>
      <p:sp>
        <p:nvSpPr>
          <p:cNvPr id="546831" name="Text Box 15"/>
          <p:cNvSpPr txBox="1">
            <a:spLocks noChangeArrowheads="1"/>
          </p:cNvSpPr>
          <p:nvPr/>
        </p:nvSpPr>
        <p:spPr bwMode="auto">
          <a:xfrm>
            <a:off x="2195513" y="3933825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Advanced beginner</a:t>
            </a:r>
          </a:p>
        </p:txBody>
      </p:sp>
      <p:sp>
        <p:nvSpPr>
          <p:cNvPr id="546832" name="Text Box 16"/>
          <p:cNvSpPr txBox="1">
            <a:spLocks noChangeArrowheads="1"/>
          </p:cNvSpPr>
          <p:nvPr/>
        </p:nvSpPr>
        <p:spPr bwMode="auto">
          <a:xfrm>
            <a:off x="6227763" y="5589588"/>
            <a:ext cx="2563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600" i="0">
                <a:cs typeface="Arial" charset="0"/>
              </a:rPr>
              <a:t>After Dreyfus and Dreyfus</a:t>
            </a:r>
          </a:p>
        </p:txBody>
      </p:sp>
      <p:sp>
        <p:nvSpPr>
          <p:cNvPr id="546833" name="Rectangle 17"/>
          <p:cNvSpPr>
            <a:spLocks noChangeArrowheads="1"/>
          </p:cNvSpPr>
          <p:nvPr/>
        </p:nvSpPr>
        <p:spPr bwMode="auto">
          <a:xfrm>
            <a:off x="1908175" y="2781300"/>
            <a:ext cx="2232025" cy="566738"/>
          </a:xfrm>
          <a:prstGeom prst="rect">
            <a:avLst/>
          </a:prstGeom>
          <a:noFill/>
          <a:ln w="76200">
            <a:solidFill>
              <a:srgbClr val="DC06C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546834" name="Rectangle 18"/>
          <p:cNvSpPr>
            <a:spLocks noChangeArrowheads="1"/>
          </p:cNvSpPr>
          <p:nvPr/>
        </p:nvSpPr>
        <p:spPr bwMode="auto">
          <a:xfrm>
            <a:off x="6324600" y="1371600"/>
            <a:ext cx="2232025" cy="566738"/>
          </a:xfrm>
          <a:prstGeom prst="rect">
            <a:avLst/>
          </a:prstGeom>
          <a:noFill/>
          <a:ln w="76200">
            <a:solidFill>
              <a:srgbClr val="DC06C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546837" name="Line 21"/>
          <p:cNvSpPr>
            <a:spLocks noChangeShapeType="1"/>
          </p:cNvSpPr>
          <p:nvPr/>
        </p:nvSpPr>
        <p:spPr bwMode="auto">
          <a:xfrm flipV="1">
            <a:off x="1676400" y="3505200"/>
            <a:ext cx="609600" cy="1981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546838" name="Line 22"/>
          <p:cNvSpPr>
            <a:spLocks noChangeShapeType="1"/>
          </p:cNvSpPr>
          <p:nvPr/>
        </p:nvSpPr>
        <p:spPr bwMode="auto">
          <a:xfrm flipV="1">
            <a:off x="2590800" y="1752600"/>
            <a:ext cx="3352800" cy="685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68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6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6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33" grpId="0" animBg="1"/>
      <p:bldP spid="546834" grpId="0" animBg="1"/>
      <p:bldP spid="546837" grpId="0" animBg="1"/>
      <p:bldP spid="54683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457200"/>
          </a:xfrm>
        </p:spPr>
        <p:txBody>
          <a:bodyPr/>
          <a:lstStyle/>
          <a:p>
            <a:r>
              <a:rPr lang="en-GB" sz="2400">
                <a:solidFill>
                  <a:schemeClr val="tx2"/>
                </a:solidFill>
              </a:rPr>
              <a:t>A simulation enhanced learning trajectory</a:t>
            </a:r>
          </a:p>
        </p:txBody>
      </p:sp>
      <p:sp>
        <p:nvSpPr>
          <p:cNvPr id="642051" name="Line 3"/>
          <p:cNvSpPr>
            <a:spLocks noChangeShapeType="1"/>
          </p:cNvSpPr>
          <p:nvPr/>
        </p:nvSpPr>
        <p:spPr bwMode="auto">
          <a:xfrm>
            <a:off x="1547813" y="1268413"/>
            <a:ext cx="0" cy="457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2052" name="Line 4"/>
          <p:cNvSpPr>
            <a:spLocks noChangeShapeType="1"/>
          </p:cNvSpPr>
          <p:nvPr/>
        </p:nvSpPr>
        <p:spPr bwMode="auto">
          <a:xfrm flipH="1">
            <a:off x="1547813" y="5805488"/>
            <a:ext cx="609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2053" name="Freeform 5"/>
          <p:cNvSpPr>
            <a:spLocks/>
          </p:cNvSpPr>
          <p:nvPr/>
        </p:nvSpPr>
        <p:spPr bwMode="auto">
          <a:xfrm>
            <a:off x="1547813" y="2133600"/>
            <a:ext cx="5562600" cy="3657600"/>
          </a:xfrm>
          <a:custGeom>
            <a:avLst/>
            <a:gdLst/>
            <a:ahLst/>
            <a:cxnLst>
              <a:cxn ang="0">
                <a:pos x="0" y="2304"/>
              </a:cxn>
              <a:cxn ang="0">
                <a:pos x="174" y="1618"/>
              </a:cxn>
              <a:cxn ang="0">
                <a:pos x="336" y="1012"/>
              </a:cxn>
              <a:cxn ang="0">
                <a:pos x="617" y="560"/>
              </a:cxn>
              <a:cxn ang="0">
                <a:pos x="1626" y="188"/>
              </a:cxn>
              <a:cxn ang="0">
                <a:pos x="3504" y="0"/>
              </a:cxn>
            </a:cxnLst>
            <a:rect l="0" t="0" r="r" b="b"/>
            <a:pathLst>
              <a:path w="3504" h="2304">
                <a:moveTo>
                  <a:pt x="0" y="2304"/>
                </a:moveTo>
                <a:cubicBezTo>
                  <a:pt x="29" y="2190"/>
                  <a:pt x="118" y="1833"/>
                  <a:pt x="174" y="1618"/>
                </a:cubicBezTo>
                <a:cubicBezTo>
                  <a:pt x="230" y="1403"/>
                  <a:pt x="262" y="1188"/>
                  <a:pt x="336" y="1012"/>
                </a:cubicBezTo>
                <a:cubicBezTo>
                  <a:pt x="410" y="836"/>
                  <a:pt x="402" y="697"/>
                  <a:pt x="617" y="560"/>
                </a:cubicBezTo>
                <a:cubicBezTo>
                  <a:pt x="832" y="423"/>
                  <a:pt x="1145" y="281"/>
                  <a:pt x="1626" y="188"/>
                </a:cubicBezTo>
                <a:cubicBezTo>
                  <a:pt x="2107" y="95"/>
                  <a:pt x="3113" y="39"/>
                  <a:pt x="350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2054" name="Text Box 6"/>
          <p:cNvSpPr txBox="1">
            <a:spLocks noChangeArrowheads="1"/>
          </p:cNvSpPr>
          <p:nvPr/>
        </p:nvSpPr>
        <p:spPr bwMode="auto">
          <a:xfrm>
            <a:off x="2268538" y="5805488"/>
            <a:ext cx="3048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3200">
                <a:cs typeface="Arial" charset="0"/>
              </a:rPr>
              <a:t>Experience</a:t>
            </a:r>
          </a:p>
        </p:txBody>
      </p:sp>
      <p:sp>
        <p:nvSpPr>
          <p:cNvPr id="642055" name="Text Box 7"/>
          <p:cNvSpPr txBox="1">
            <a:spLocks noChangeArrowheads="1"/>
          </p:cNvSpPr>
          <p:nvPr/>
        </p:nvSpPr>
        <p:spPr bwMode="auto">
          <a:xfrm rot="-5400000">
            <a:off x="-91281" y="3350419"/>
            <a:ext cx="259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3200">
                <a:cs typeface="Arial" charset="0"/>
              </a:rPr>
              <a:t>Mastery</a:t>
            </a:r>
          </a:p>
        </p:txBody>
      </p:sp>
      <p:sp>
        <p:nvSpPr>
          <p:cNvPr id="642056" name="Text Box 8"/>
          <p:cNvSpPr txBox="1">
            <a:spLocks noChangeArrowheads="1"/>
          </p:cNvSpPr>
          <p:nvPr/>
        </p:nvSpPr>
        <p:spPr bwMode="auto">
          <a:xfrm>
            <a:off x="2700338" y="2852738"/>
            <a:ext cx="167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i="0">
                <a:cs typeface="Arial" charset="0"/>
              </a:rPr>
              <a:t>Competent</a:t>
            </a:r>
          </a:p>
        </p:txBody>
      </p:sp>
      <p:sp>
        <p:nvSpPr>
          <p:cNvPr id="642057" name="Text Box 9"/>
          <p:cNvSpPr txBox="1">
            <a:spLocks noChangeArrowheads="1"/>
          </p:cNvSpPr>
          <p:nvPr/>
        </p:nvSpPr>
        <p:spPr bwMode="auto">
          <a:xfrm>
            <a:off x="6553200" y="1444625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Excellent</a:t>
            </a:r>
          </a:p>
        </p:txBody>
      </p:sp>
      <p:sp>
        <p:nvSpPr>
          <p:cNvPr id="642058" name="Line 10"/>
          <p:cNvSpPr>
            <a:spLocks noChangeShapeType="1"/>
          </p:cNvSpPr>
          <p:nvPr/>
        </p:nvSpPr>
        <p:spPr bwMode="auto">
          <a:xfrm>
            <a:off x="4500563" y="616585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2059" name="Line 11"/>
          <p:cNvSpPr>
            <a:spLocks noChangeShapeType="1"/>
          </p:cNvSpPr>
          <p:nvPr/>
        </p:nvSpPr>
        <p:spPr bwMode="auto">
          <a:xfrm flipV="1">
            <a:off x="1219200" y="1260475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2060" name="Text Box 12"/>
          <p:cNvSpPr txBox="1">
            <a:spLocks noChangeArrowheads="1"/>
          </p:cNvSpPr>
          <p:nvPr/>
        </p:nvSpPr>
        <p:spPr bwMode="auto">
          <a:xfrm>
            <a:off x="4716463" y="23495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Proficient</a:t>
            </a:r>
          </a:p>
        </p:txBody>
      </p:sp>
      <p:sp>
        <p:nvSpPr>
          <p:cNvPr id="642061" name="Line 13"/>
          <p:cNvSpPr>
            <a:spLocks noChangeShapeType="1"/>
          </p:cNvSpPr>
          <p:nvPr/>
        </p:nvSpPr>
        <p:spPr bwMode="auto">
          <a:xfrm>
            <a:off x="1547813" y="2924175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42062" name="Text Box 14"/>
          <p:cNvSpPr txBox="1">
            <a:spLocks noChangeArrowheads="1"/>
          </p:cNvSpPr>
          <p:nvPr/>
        </p:nvSpPr>
        <p:spPr bwMode="auto">
          <a:xfrm>
            <a:off x="1908175" y="5011738"/>
            <a:ext cx="342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Novice (Incompetent)</a:t>
            </a:r>
          </a:p>
        </p:txBody>
      </p:sp>
      <p:sp>
        <p:nvSpPr>
          <p:cNvPr id="642063" name="Text Box 15"/>
          <p:cNvSpPr txBox="1">
            <a:spLocks noChangeArrowheads="1"/>
          </p:cNvSpPr>
          <p:nvPr/>
        </p:nvSpPr>
        <p:spPr bwMode="auto">
          <a:xfrm>
            <a:off x="2124075" y="4005263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Advanced beginner</a:t>
            </a:r>
          </a:p>
        </p:txBody>
      </p:sp>
      <p:sp>
        <p:nvSpPr>
          <p:cNvPr id="642064" name="Text Box 16"/>
          <p:cNvSpPr txBox="1">
            <a:spLocks noChangeArrowheads="1"/>
          </p:cNvSpPr>
          <p:nvPr/>
        </p:nvSpPr>
        <p:spPr bwMode="auto">
          <a:xfrm>
            <a:off x="5508625" y="6218238"/>
            <a:ext cx="3455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600" i="0">
                <a:cs typeface="Arial" charset="0"/>
              </a:rPr>
              <a:t>Curran after Dreyfus and Dreyfus</a:t>
            </a:r>
          </a:p>
        </p:txBody>
      </p:sp>
      <p:sp>
        <p:nvSpPr>
          <p:cNvPr id="642065" name="Text Box 17"/>
          <p:cNvSpPr txBox="1">
            <a:spLocks noChangeArrowheads="1"/>
          </p:cNvSpPr>
          <p:nvPr/>
        </p:nvSpPr>
        <p:spPr bwMode="auto">
          <a:xfrm>
            <a:off x="1619250" y="4581525"/>
            <a:ext cx="3424238" cy="366713"/>
          </a:xfrm>
          <a:prstGeom prst="rect">
            <a:avLst/>
          </a:prstGeom>
          <a:solidFill>
            <a:srgbClr val="83B3B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800" i="0">
                <a:solidFill>
                  <a:schemeClr val="bg2"/>
                </a:solidFill>
                <a:cs typeface="Arial" charset="0"/>
              </a:rPr>
              <a:t>Task Simulation</a:t>
            </a:r>
          </a:p>
        </p:txBody>
      </p:sp>
      <p:sp>
        <p:nvSpPr>
          <p:cNvPr id="642066" name="Text Box 18"/>
          <p:cNvSpPr txBox="1">
            <a:spLocks noChangeArrowheads="1"/>
          </p:cNvSpPr>
          <p:nvPr/>
        </p:nvSpPr>
        <p:spPr bwMode="auto">
          <a:xfrm>
            <a:off x="4859338" y="1844675"/>
            <a:ext cx="2951162" cy="366713"/>
          </a:xfrm>
          <a:prstGeom prst="rect">
            <a:avLst/>
          </a:prstGeom>
          <a:solidFill>
            <a:srgbClr val="83B3B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800" i="0">
                <a:solidFill>
                  <a:schemeClr val="bg2"/>
                </a:solidFill>
                <a:cs typeface="Arial" charset="0"/>
              </a:rPr>
              <a:t>Supervised clinical practice</a:t>
            </a:r>
          </a:p>
        </p:txBody>
      </p:sp>
      <p:sp>
        <p:nvSpPr>
          <p:cNvPr id="642067" name="Text Box 19"/>
          <p:cNvSpPr txBox="1">
            <a:spLocks noChangeArrowheads="1"/>
          </p:cNvSpPr>
          <p:nvPr/>
        </p:nvSpPr>
        <p:spPr bwMode="auto">
          <a:xfrm>
            <a:off x="2555875" y="2276475"/>
            <a:ext cx="2087563" cy="366713"/>
          </a:xfrm>
          <a:prstGeom prst="rect">
            <a:avLst/>
          </a:prstGeom>
          <a:solidFill>
            <a:srgbClr val="83B3B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800" i="0">
                <a:solidFill>
                  <a:schemeClr val="bg2"/>
                </a:solidFill>
              </a:rPr>
              <a:t>In situ simulation</a:t>
            </a:r>
          </a:p>
        </p:txBody>
      </p:sp>
      <p:sp>
        <p:nvSpPr>
          <p:cNvPr id="642068" name="Oval 20"/>
          <p:cNvSpPr>
            <a:spLocks noChangeArrowheads="1"/>
          </p:cNvSpPr>
          <p:nvPr/>
        </p:nvSpPr>
        <p:spPr bwMode="auto">
          <a:xfrm>
            <a:off x="2484438" y="1341438"/>
            <a:ext cx="2232025" cy="86360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accent2"/>
                </a:solidFill>
              </a:rPr>
              <a:t>Minimised and </a:t>
            </a:r>
          </a:p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accent2"/>
                </a:solidFill>
              </a:rPr>
              <a:t>managed risk</a:t>
            </a:r>
          </a:p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accent2"/>
                </a:solidFill>
              </a:rPr>
              <a:t> to patients</a:t>
            </a:r>
          </a:p>
        </p:txBody>
      </p:sp>
      <p:sp>
        <p:nvSpPr>
          <p:cNvPr id="642069" name="AutoShape 21"/>
          <p:cNvSpPr>
            <a:spLocks noChangeArrowheads="1"/>
          </p:cNvSpPr>
          <p:nvPr/>
        </p:nvSpPr>
        <p:spPr bwMode="auto">
          <a:xfrm>
            <a:off x="179388" y="2565400"/>
            <a:ext cx="2376487" cy="719138"/>
          </a:xfrm>
          <a:prstGeom prst="rightArrow">
            <a:avLst>
              <a:gd name="adj1" fmla="val 50000"/>
              <a:gd name="adj2" fmla="val 82616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accent2"/>
                </a:solidFill>
              </a:rPr>
              <a:t>Safety threshold</a:t>
            </a:r>
          </a:p>
        </p:txBody>
      </p:sp>
      <p:sp>
        <p:nvSpPr>
          <p:cNvPr id="642070" name="Text Box 22"/>
          <p:cNvSpPr txBox="1">
            <a:spLocks noChangeArrowheads="1"/>
          </p:cNvSpPr>
          <p:nvPr/>
        </p:nvSpPr>
        <p:spPr bwMode="auto">
          <a:xfrm>
            <a:off x="1763713" y="3500438"/>
            <a:ext cx="3424237" cy="366712"/>
          </a:xfrm>
          <a:prstGeom prst="rect">
            <a:avLst/>
          </a:prstGeom>
          <a:solidFill>
            <a:srgbClr val="83B3B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800" i="0">
                <a:solidFill>
                  <a:schemeClr val="bg2"/>
                </a:solidFill>
                <a:cs typeface="Arial" charset="0"/>
              </a:rPr>
              <a:t>Distributed Simulation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4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4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4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4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065" grpId="0" animBg="1"/>
      <p:bldP spid="642066" grpId="0" animBg="1"/>
      <p:bldP spid="642067" grpId="0" animBg="1"/>
      <p:bldP spid="642068" grpId="0" animBg="1"/>
      <p:bldP spid="642069" grpId="0" animBg="1"/>
      <p:bldP spid="64207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/>
            </a:r>
            <a:br>
              <a:rPr lang="en-GB"/>
            </a:br>
            <a:r>
              <a:rPr lang="en-GB"/>
              <a:t>Don’t forget the icemen!</a:t>
            </a:r>
          </a:p>
        </p:txBody>
      </p:sp>
      <p:pic>
        <p:nvPicPr>
          <p:cNvPr id="543747" name="Picture 3" descr="75584_Icebergs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93825" y="1625600"/>
            <a:ext cx="6365875" cy="41798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068638"/>
            <a:ext cx="4265613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1916113"/>
            <a:ext cx="8785225" cy="946150"/>
          </a:xfrm>
        </p:spPr>
        <p:txBody>
          <a:bodyPr/>
          <a:lstStyle/>
          <a:p>
            <a:pPr algn="ctr"/>
            <a:r>
              <a:rPr lang="en-GB" sz="2000" b="0" i="1">
                <a:solidFill>
                  <a:schemeClr val="tx2"/>
                </a:solidFill>
              </a:rPr>
              <a:t>‘If you think education is expensive try ignorance’</a:t>
            </a:r>
            <a:br>
              <a:rPr lang="en-GB" sz="2000" b="0" i="1">
                <a:solidFill>
                  <a:schemeClr val="tx2"/>
                </a:solidFill>
              </a:rPr>
            </a:br>
            <a:r>
              <a:rPr lang="en-GB" sz="2000" b="0" i="1">
                <a:solidFill>
                  <a:schemeClr val="tx2"/>
                </a:solidFill>
              </a:rPr>
              <a:t>			</a:t>
            </a:r>
            <a:r>
              <a:rPr lang="en-GB" sz="1400" b="0" i="1">
                <a:solidFill>
                  <a:schemeClr val="tx2"/>
                </a:solidFill>
              </a:rPr>
              <a:t>Derek Bok, President of Harvard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ChangeArrowheads="1"/>
          </p:cNvSpPr>
          <p:nvPr/>
        </p:nvSpPr>
        <p:spPr bwMode="auto">
          <a:xfrm>
            <a:off x="250825" y="260350"/>
            <a:ext cx="8569325" cy="6264275"/>
          </a:xfrm>
          <a:prstGeom prst="rect">
            <a:avLst/>
          </a:prstGeom>
          <a:solidFill>
            <a:srgbClr val="83B3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sz="1800" i="0"/>
          </a:p>
        </p:txBody>
      </p:sp>
      <p:sp>
        <p:nvSpPr>
          <p:cNvPr id="462851" name="Subtitle 1"/>
          <p:cNvSpPr>
            <a:spLocks/>
          </p:cNvSpPr>
          <p:nvPr/>
        </p:nvSpPr>
        <p:spPr bwMode="auto">
          <a:xfrm>
            <a:off x="684213" y="2349500"/>
            <a:ext cx="76327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GB" b="1" i="0">
                <a:solidFill>
                  <a:schemeClr val="bg1"/>
                </a:solidFill>
              </a:rPr>
              <a:t>World Class Workforce 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GB" b="1" i="0">
                <a:solidFill>
                  <a:schemeClr val="bg1"/>
                </a:solidFill>
              </a:rPr>
              <a:t>for 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GB" b="1" i="0">
                <a:solidFill>
                  <a:schemeClr val="bg1"/>
                </a:solidFill>
              </a:rPr>
              <a:t>World Class Healthcare</a:t>
            </a:r>
          </a:p>
        </p:txBody>
      </p:sp>
      <p:pic>
        <p:nvPicPr>
          <p:cNvPr id="462852" name="Picture 4" descr="pic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4808538"/>
            <a:ext cx="2019300" cy="1428750"/>
          </a:xfrm>
          <a:prstGeom prst="rect">
            <a:avLst/>
          </a:prstGeom>
          <a:noFill/>
        </p:spPr>
      </p:pic>
      <p:pic>
        <p:nvPicPr>
          <p:cNvPr id="462853" name="Picture 5" descr="pic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808538"/>
            <a:ext cx="2162175" cy="1428750"/>
          </a:xfrm>
          <a:prstGeom prst="rect">
            <a:avLst/>
          </a:prstGeom>
          <a:noFill/>
        </p:spPr>
      </p:pic>
      <p:pic>
        <p:nvPicPr>
          <p:cNvPr id="462854" name="Picture 6" descr="pic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6675" y="4808538"/>
            <a:ext cx="1800225" cy="1428750"/>
          </a:xfrm>
          <a:prstGeom prst="rect">
            <a:avLst/>
          </a:prstGeom>
          <a:noFill/>
        </p:spPr>
      </p:pic>
      <p:pic>
        <p:nvPicPr>
          <p:cNvPr id="462855" name="Picture 7" descr="pic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6113" y="4808538"/>
            <a:ext cx="21526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068638"/>
            <a:ext cx="4265613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6227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1916113"/>
            <a:ext cx="8785225" cy="946150"/>
          </a:xfrm>
        </p:spPr>
        <p:txBody>
          <a:bodyPr/>
          <a:lstStyle/>
          <a:p>
            <a:pPr algn="ctr"/>
            <a:r>
              <a:rPr lang="en-GB" sz="2000" b="0" i="1">
                <a:solidFill>
                  <a:schemeClr val="tx2"/>
                </a:solidFill>
              </a:rPr>
              <a:t>‘If you think education is expensive try ignorance’</a:t>
            </a:r>
            <a:br>
              <a:rPr lang="en-GB" sz="2000" b="0" i="1">
                <a:solidFill>
                  <a:schemeClr val="tx2"/>
                </a:solidFill>
              </a:rPr>
            </a:br>
            <a:r>
              <a:rPr lang="en-GB" sz="2000" b="0" i="1">
                <a:solidFill>
                  <a:schemeClr val="tx2"/>
                </a:solidFill>
              </a:rPr>
              <a:t>			</a:t>
            </a:r>
            <a:r>
              <a:rPr lang="en-GB" sz="1400" b="0" i="1">
                <a:solidFill>
                  <a:schemeClr val="tx2"/>
                </a:solidFill>
              </a:rPr>
              <a:t>Derek Bok, President of Harvard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2888"/>
            <a:ext cx="9144000" cy="6858001"/>
          </a:xfrm>
          <a:prstGeom prst="rect">
            <a:avLst/>
          </a:prstGeom>
          <a:noFill/>
        </p:spPr>
      </p:pic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755650" y="4005263"/>
            <a:ext cx="2232025" cy="503237"/>
          </a:xfrm>
          <a:prstGeom prst="rect">
            <a:avLst/>
          </a:prstGeom>
          <a:noFill/>
          <a:ln w="76200">
            <a:solidFill>
              <a:srgbClr val="ED51C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539750" y="107950"/>
            <a:ext cx="295275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3200" i="0">
                <a:solidFill>
                  <a:srgbClr val="DC06CD"/>
                </a:solidFill>
              </a:rPr>
              <a:t>What it’s not…!</a:t>
            </a:r>
            <a:r>
              <a:rPr lang="en-GB" sz="4000" i="0"/>
              <a:t> </a:t>
            </a:r>
          </a:p>
        </p:txBody>
      </p:sp>
      <p:pic>
        <p:nvPicPr>
          <p:cNvPr id="211974" name="Picture 6" descr="Picture 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2205038"/>
            <a:ext cx="5040313" cy="3781425"/>
          </a:xfrm>
          <a:prstGeom prst="rect">
            <a:avLst/>
          </a:prstGeom>
          <a:noFill/>
        </p:spPr>
      </p:pic>
      <p:sp>
        <p:nvSpPr>
          <p:cNvPr id="211975" name="Rectangle 7"/>
          <p:cNvSpPr>
            <a:spLocks noChangeArrowheads="1"/>
          </p:cNvSpPr>
          <p:nvPr/>
        </p:nvSpPr>
        <p:spPr bwMode="auto">
          <a:xfrm>
            <a:off x="3419475" y="2205038"/>
            <a:ext cx="5256213" cy="3887787"/>
          </a:xfrm>
          <a:prstGeom prst="rect">
            <a:avLst/>
          </a:prstGeom>
          <a:noFill/>
          <a:ln w="76200">
            <a:solidFill>
              <a:srgbClr val="ED51C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animBg="1"/>
      <p:bldP spid="2119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765175"/>
            <a:ext cx="5905500" cy="457200"/>
          </a:xfrm>
        </p:spPr>
        <p:txBody>
          <a:bodyPr/>
          <a:lstStyle/>
          <a:p>
            <a:r>
              <a:rPr lang="en-GB" sz="2400"/>
              <a:t>A learning trajectory for professionals</a:t>
            </a:r>
          </a:p>
        </p:txBody>
      </p:sp>
      <p:sp>
        <p:nvSpPr>
          <p:cNvPr id="209923" name="Line 3"/>
          <p:cNvSpPr>
            <a:spLocks noChangeShapeType="1"/>
          </p:cNvSpPr>
          <p:nvPr/>
        </p:nvSpPr>
        <p:spPr bwMode="auto">
          <a:xfrm>
            <a:off x="1524000" y="1066800"/>
            <a:ext cx="0" cy="457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09924" name="Line 4"/>
          <p:cNvSpPr>
            <a:spLocks noChangeShapeType="1"/>
          </p:cNvSpPr>
          <p:nvPr/>
        </p:nvSpPr>
        <p:spPr bwMode="auto">
          <a:xfrm flipH="1">
            <a:off x="1524000" y="5638800"/>
            <a:ext cx="609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09925" name="Freeform 5"/>
          <p:cNvSpPr>
            <a:spLocks/>
          </p:cNvSpPr>
          <p:nvPr/>
        </p:nvSpPr>
        <p:spPr bwMode="auto">
          <a:xfrm>
            <a:off x="1524000" y="1981200"/>
            <a:ext cx="5562600" cy="3657600"/>
          </a:xfrm>
          <a:custGeom>
            <a:avLst/>
            <a:gdLst/>
            <a:ahLst/>
            <a:cxnLst>
              <a:cxn ang="0">
                <a:pos x="0" y="2304"/>
              </a:cxn>
              <a:cxn ang="0">
                <a:pos x="174" y="1618"/>
              </a:cxn>
              <a:cxn ang="0">
                <a:pos x="336" y="1012"/>
              </a:cxn>
              <a:cxn ang="0">
                <a:pos x="617" y="560"/>
              </a:cxn>
              <a:cxn ang="0">
                <a:pos x="1626" y="188"/>
              </a:cxn>
              <a:cxn ang="0">
                <a:pos x="3504" y="0"/>
              </a:cxn>
            </a:cxnLst>
            <a:rect l="0" t="0" r="r" b="b"/>
            <a:pathLst>
              <a:path w="3504" h="2304">
                <a:moveTo>
                  <a:pt x="0" y="2304"/>
                </a:moveTo>
                <a:cubicBezTo>
                  <a:pt x="29" y="2190"/>
                  <a:pt x="118" y="1833"/>
                  <a:pt x="174" y="1618"/>
                </a:cubicBezTo>
                <a:cubicBezTo>
                  <a:pt x="230" y="1403"/>
                  <a:pt x="262" y="1188"/>
                  <a:pt x="336" y="1012"/>
                </a:cubicBezTo>
                <a:cubicBezTo>
                  <a:pt x="410" y="836"/>
                  <a:pt x="402" y="697"/>
                  <a:pt x="617" y="560"/>
                </a:cubicBezTo>
                <a:cubicBezTo>
                  <a:pt x="832" y="423"/>
                  <a:pt x="1145" y="281"/>
                  <a:pt x="1626" y="188"/>
                </a:cubicBezTo>
                <a:cubicBezTo>
                  <a:pt x="2107" y="95"/>
                  <a:pt x="3113" y="39"/>
                  <a:pt x="350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7019925" y="5013325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>
                <a:cs typeface="Arial" charset="0"/>
              </a:rPr>
              <a:t>Experience</a:t>
            </a: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 rot="-5400000">
            <a:off x="-91281" y="3350419"/>
            <a:ext cx="259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3200">
                <a:cs typeface="Arial" charset="0"/>
              </a:rPr>
              <a:t>Mastery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2268538" y="2852738"/>
            <a:ext cx="1912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i="0">
                <a:cs typeface="Arial" charset="0"/>
              </a:rPr>
              <a:t>Competence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6553200" y="1444625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Excellence</a:t>
            </a: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495800" y="60198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09931" name="Line 11"/>
          <p:cNvSpPr>
            <a:spLocks noChangeShapeType="1"/>
          </p:cNvSpPr>
          <p:nvPr/>
        </p:nvSpPr>
        <p:spPr bwMode="auto">
          <a:xfrm flipV="1">
            <a:off x="1219200" y="1260475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09932" name="Text Box 12"/>
          <p:cNvSpPr txBox="1">
            <a:spLocks noChangeArrowheads="1"/>
          </p:cNvSpPr>
          <p:nvPr/>
        </p:nvSpPr>
        <p:spPr bwMode="auto">
          <a:xfrm>
            <a:off x="4572000" y="2209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Proficiency</a:t>
            </a:r>
          </a:p>
        </p:txBody>
      </p:sp>
      <p:sp>
        <p:nvSpPr>
          <p:cNvPr id="209933" name="Line 13"/>
          <p:cNvSpPr>
            <a:spLocks noChangeShapeType="1"/>
          </p:cNvSpPr>
          <p:nvPr/>
        </p:nvSpPr>
        <p:spPr bwMode="auto">
          <a:xfrm>
            <a:off x="1524000" y="280035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8175" y="5011738"/>
            <a:ext cx="342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Novice (Incompetence)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2195513" y="3933825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Advanced beginner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6227763" y="5589588"/>
            <a:ext cx="2563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600" i="0">
                <a:cs typeface="Arial" charset="0"/>
              </a:rPr>
              <a:t>After Dreyfus and Dreyfus</a:t>
            </a:r>
          </a:p>
        </p:txBody>
      </p:sp>
      <p:sp>
        <p:nvSpPr>
          <p:cNvPr id="209937" name="Rectangle 17"/>
          <p:cNvSpPr>
            <a:spLocks noChangeArrowheads="1"/>
          </p:cNvSpPr>
          <p:nvPr/>
        </p:nvSpPr>
        <p:spPr bwMode="auto">
          <a:xfrm>
            <a:off x="1908175" y="2781300"/>
            <a:ext cx="2232025" cy="566738"/>
          </a:xfrm>
          <a:prstGeom prst="rect">
            <a:avLst/>
          </a:prstGeom>
          <a:noFill/>
          <a:ln w="76200">
            <a:solidFill>
              <a:srgbClr val="DC06C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924175"/>
            <a:ext cx="8277225" cy="20193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Excellence is ‘competence plus…’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2051050" y="765175"/>
            <a:ext cx="590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/>
              <a:t>A learning trajectory for professionals</a:t>
            </a:r>
          </a:p>
        </p:txBody>
      </p:sp>
      <p:sp>
        <p:nvSpPr>
          <p:cNvPr id="246789" name="Line 5"/>
          <p:cNvSpPr>
            <a:spLocks noChangeShapeType="1"/>
          </p:cNvSpPr>
          <p:nvPr/>
        </p:nvSpPr>
        <p:spPr bwMode="auto">
          <a:xfrm>
            <a:off x="1524000" y="1066800"/>
            <a:ext cx="0" cy="457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46790" name="Line 6"/>
          <p:cNvSpPr>
            <a:spLocks noChangeShapeType="1"/>
          </p:cNvSpPr>
          <p:nvPr/>
        </p:nvSpPr>
        <p:spPr bwMode="auto">
          <a:xfrm flipH="1">
            <a:off x="1524000" y="5638800"/>
            <a:ext cx="609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46791" name="Freeform 7"/>
          <p:cNvSpPr>
            <a:spLocks/>
          </p:cNvSpPr>
          <p:nvPr/>
        </p:nvSpPr>
        <p:spPr bwMode="auto">
          <a:xfrm>
            <a:off x="1524000" y="1981200"/>
            <a:ext cx="5562600" cy="3657600"/>
          </a:xfrm>
          <a:custGeom>
            <a:avLst/>
            <a:gdLst/>
            <a:ahLst/>
            <a:cxnLst>
              <a:cxn ang="0">
                <a:pos x="0" y="2304"/>
              </a:cxn>
              <a:cxn ang="0">
                <a:pos x="174" y="1618"/>
              </a:cxn>
              <a:cxn ang="0">
                <a:pos x="336" y="1012"/>
              </a:cxn>
              <a:cxn ang="0">
                <a:pos x="617" y="560"/>
              </a:cxn>
              <a:cxn ang="0">
                <a:pos x="1626" y="188"/>
              </a:cxn>
              <a:cxn ang="0">
                <a:pos x="3504" y="0"/>
              </a:cxn>
            </a:cxnLst>
            <a:rect l="0" t="0" r="r" b="b"/>
            <a:pathLst>
              <a:path w="3504" h="2304">
                <a:moveTo>
                  <a:pt x="0" y="2304"/>
                </a:moveTo>
                <a:cubicBezTo>
                  <a:pt x="29" y="2190"/>
                  <a:pt x="118" y="1833"/>
                  <a:pt x="174" y="1618"/>
                </a:cubicBezTo>
                <a:cubicBezTo>
                  <a:pt x="230" y="1403"/>
                  <a:pt x="262" y="1188"/>
                  <a:pt x="336" y="1012"/>
                </a:cubicBezTo>
                <a:cubicBezTo>
                  <a:pt x="410" y="836"/>
                  <a:pt x="402" y="697"/>
                  <a:pt x="617" y="560"/>
                </a:cubicBezTo>
                <a:cubicBezTo>
                  <a:pt x="832" y="423"/>
                  <a:pt x="1145" y="281"/>
                  <a:pt x="1626" y="188"/>
                </a:cubicBezTo>
                <a:cubicBezTo>
                  <a:pt x="2107" y="95"/>
                  <a:pt x="3113" y="39"/>
                  <a:pt x="350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7019925" y="5013325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>
                <a:cs typeface="Arial" charset="0"/>
              </a:rPr>
              <a:t>Experience</a:t>
            </a:r>
          </a:p>
        </p:txBody>
      </p:sp>
      <p:sp>
        <p:nvSpPr>
          <p:cNvPr id="246793" name="Text Box 9"/>
          <p:cNvSpPr txBox="1">
            <a:spLocks noChangeArrowheads="1"/>
          </p:cNvSpPr>
          <p:nvPr/>
        </p:nvSpPr>
        <p:spPr bwMode="auto">
          <a:xfrm rot="-5400000">
            <a:off x="-91281" y="3350419"/>
            <a:ext cx="259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3200">
                <a:cs typeface="Arial" charset="0"/>
              </a:rPr>
              <a:t>Mastery</a:t>
            </a:r>
          </a:p>
        </p:txBody>
      </p:sp>
      <p:sp>
        <p:nvSpPr>
          <p:cNvPr id="246794" name="Text Box 10"/>
          <p:cNvSpPr txBox="1">
            <a:spLocks noChangeArrowheads="1"/>
          </p:cNvSpPr>
          <p:nvPr/>
        </p:nvSpPr>
        <p:spPr bwMode="auto">
          <a:xfrm>
            <a:off x="2268538" y="2852738"/>
            <a:ext cx="1912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i="0">
                <a:cs typeface="Arial" charset="0"/>
              </a:rPr>
              <a:t>Competence</a:t>
            </a:r>
          </a:p>
        </p:txBody>
      </p:sp>
      <p:sp>
        <p:nvSpPr>
          <p:cNvPr id="246795" name="Text Box 11"/>
          <p:cNvSpPr txBox="1">
            <a:spLocks noChangeArrowheads="1"/>
          </p:cNvSpPr>
          <p:nvPr/>
        </p:nvSpPr>
        <p:spPr bwMode="auto">
          <a:xfrm>
            <a:off x="6553200" y="1444625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Excellence</a:t>
            </a:r>
          </a:p>
        </p:txBody>
      </p:sp>
      <p:sp>
        <p:nvSpPr>
          <p:cNvPr id="246796" name="Line 12"/>
          <p:cNvSpPr>
            <a:spLocks noChangeShapeType="1"/>
          </p:cNvSpPr>
          <p:nvPr/>
        </p:nvSpPr>
        <p:spPr bwMode="auto">
          <a:xfrm>
            <a:off x="4495800" y="60198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46797" name="Line 13"/>
          <p:cNvSpPr>
            <a:spLocks noChangeShapeType="1"/>
          </p:cNvSpPr>
          <p:nvPr/>
        </p:nvSpPr>
        <p:spPr bwMode="auto">
          <a:xfrm flipV="1">
            <a:off x="1219200" y="1260475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46798" name="Text Box 14"/>
          <p:cNvSpPr txBox="1">
            <a:spLocks noChangeArrowheads="1"/>
          </p:cNvSpPr>
          <p:nvPr/>
        </p:nvSpPr>
        <p:spPr bwMode="auto">
          <a:xfrm>
            <a:off x="4572000" y="2209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Proficiency</a:t>
            </a:r>
          </a:p>
        </p:txBody>
      </p:sp>
      <p:sp>
        <p:nvSpPr>
          <p:cNvPr id="246799" name="Line 15"/>
          <p:cNvSpPr>
            <a:spLocks noChangeShapeType="1"/>
          </p:cNvSpPr>
          <p:nvPr/>
        </p:nvSpPr>
        <p:spPr bwMode="auto">
          <a:xfrm>
            <a:off x="1524000" y="280035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46800" name="Text Box 16"/>
          <p:cNvSpPr txBox="1">
            <a:spLocks noChangeArrowheads="1"/>
          </p:cNvSpPr>
          <p:nvPr/>
        </p:nvSpPr>
        <p:spPr bwMode="auto">
          <a:xfrm>
            <a:off x="1908175" y="5011738"/>
            <a:ext cx="342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Novice (Incompetence)</a:t>
            </a:r>
          </a:p>
        </p:txBody>
      </p:sp>
      <p:sp>
        <p:nvSpPr>
          <p:cNvPr id="246801" name="Text Box 17"/>
          <p:cNvSpPr txBox="1">
            <a:spLocks noChangeArrowheads="1"/>
          </p:cNvSpPr>
          <p:nvPr/>
        </p:nvSpPr>
        <p:spPr bwMode="auto">
          <a:xfrm>
            <a:off x="2195513" y="3933825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Advanced beginner</a:t>
            </a:r>
          </a:p>
        </p:txBody>
      </p:sp>
      <p:sp>
        <p:nvSpPr>
          <p:cNvPr id="246802" name="Text Box 18"/>
          <p:cNvSpPr txBox="1">
            <a:spLocks noChangeArrowheads="1"/>
          </p:cNvSpPr>
          <p:nvPr/>
        </p:nvSpPr>
        <p:spPr bwMode="auto">
          <a:xfrm>
            <a:off x="6227763" y="5589588"/>
            <a:ext cx="2563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600" i="0">
                <a:cs typeface="Arial" charset="0"/>
              </a:rPr>
              <a:t>After Dreyfus and Dreyfus</a:t>
            </a:r>
          </a:p>
        </p:txBody>
      </p:sp>
      <p:sp>
        <p:nvSpPr>
          <p:cNvPr id="246804" name="Line 20"/>
          <p:cNvSpPr>
            <a:spLocks noChangeShapeType="1"/>
          </p:cNvSpPr>
          <p:nvPr/>
        </p:nvSpPr>
        <p:spPr bwMode="auto">
          <a:xfrm flipV="1">
            <a:off x="1692275" y="1844675"/>
            <a:ext cx="4679950" cy="3600450"/>
          </a:xfrm>
          <a:prstGeom prst="line">
            <a:avLst/>
          </a:prstGeom>
          <a:noFill/>
          <a:ln w="57150">
            <a:solidFill>
              <a:srgbClr val="ED51C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46805" name="Line 21"/>
          <p:cNvSpPr>
            <a:spLocks noChangeShapeType="1"/>
          </p:cNvSpPr>
          <p:nvPr/>
        </p:nvSpPr>
        <p:spPr bwMode="auto">
          <a:xfrm flipV="1">
            <a:off x="1692275" y="3213100"/>
            <a:ext cx="1079500" cy="2160588"/>
          </a:xfrm>
          <a:prstGeom prst="line">
            <a:avLst/>
          </a:prstGeom>
          <a:noFill/>
          <a:ln w="57150">
            <a:solidFill>
              <a:srgbClr val="ED51C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46806" name="AutoShape 22"/>
          <p:cNvSpPr>
            <a:spLocks noChangeArrowheads="1"/>
          </p:cNvSpPr>
          <p:nvPr/>
        </p:nvSpPr>
        <p:spPr bwMode="auto">
          <a:xfrm>
            <a:off x="6588125" y="1844675"/>
            <a:ext cx="360363" cy="1296988"/>
          </a:xfrm>
          <a:prstGeom prst="upDownArrow">
            <a:avLst>
              <a:gd name="adj1" fmla="val 50000"/>
              <a:gd name="adj2" fmla="val 71982"/>
            </a:avLst>
          </a:prstGeom>
          <a:solidFill>
            <a:srgbClr val="ED51C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da-DK"/>
          </a:p>
        </p:txBody>
      </p:sp>
      <p:sp>
        <p:nvSpPr>
          <p:cNvPr id="246807" name="Text Box 23"/>
          <p:cNvSpPr txBox="1">
            <a:spLocks noChangeArrowheads="1"/>
          </p:cNvSpPr>
          <p:nvPr/>
        </p:nvSpPr>
        <p:spPr bwMode="auto">
          <a:xfrm>
            <a:off x="7019925" y="1989138"/>
            <a:ext cx="21240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i="0">
                <a:solidFill>
                  <a:srgbClr val="ED51CF"/>
                </a:solidFill>
              </a:rPr>
              <a:t>Service Performance gap</a:t>
            </a:r>
          </a:p>
        </p:txBody>
      </p:sp>
      <p:sp>
        <p:nvSpPr>
          <p:cNvPr id="246808" name="AutoShape 24"/>
          <p:cNvSpPr>
            <a:spLocks noChangeArrowheads="1"/>
          </p:cNvSpPr>
          <p:nvPr/>
        </p:nvSpPr>
        <p:spPr bwMode="auto">
          <a:xfrm>
            <a:off x="2339975" y="1700213"/>
            <a:ext cx="4175125" cy="287337"/>
          </a:xfrm>
          <a:prstGeom prst="leftRightArrow">
            <a:avLst>
              <a:gd name="adj1" fmla="val 50000"/>
              <a:gd name="adj2" fmla="val 2906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46809" name="Text Box 25"/>
          <p:cNvSpPr txBox="1">
            <a:spLocks noChangeArrowheads="1"/>
          </p:cNvSpPr>
          <p:nvPr/>
        </p:nvSpPr>
        <p:spPr bwMode="auto">
          <a:xfrm>
            <a:off x="2627313" y="1268413"/>
            <a:ext cx="38893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/>
              <a:t>Education performance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804" grpId="0" animBg="1"/>
      <p:bldP spid="246805" grpId="0" animBg="1"/>
      <p:bldP spid="246806" grpId="0" animBg="1"/>
      <p:bldP spid="246807" grpId="0"/>
      <p:bldP spid="246808" grpId="0" animBg="1"/>
      <p:bldP spid="2468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7" name="Picture 11" descr="WomenLiveLonger4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71775" y="1700213"/>
            <a:ext cx="3171825" cy="3800475"/>
          </a:xfrm>
          <a:noFill/>
          <a:ln/>
        </p:spPr>
      </p:pic>
      <p:sp>
        <p:nvSpPr>
          <p:cNvPr id="22938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66775" y="547688"/>
            <a:ext cx="8277225" cy="842962"/>
          </a:xfrm>
        </p:spPr>
        <p:txBody>
          <a:bodyPr/>
          <a:lstStyle/>
          <a:p>
            <a:r>
              <a:rPr lang="en-GB"/>
              <a:t>So what does a capable professional look like…?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8277225" cy="842962"/>
          </a:xfrm>
        </p:spPr>
        <p:txBody>
          <a:bodyPr/>
          <a:lstStyle/>
          <a:p>
            <a:r>
              <a:rPr lang="en-GB"/>
              <a:t>… a cog in a well-oiled machine…!</a:t>
            </a:r>
          </a:p>
        </p:txBody>
      </p:sp>
      <p:sp>
        <p:nvSpPr>
          <p:cNvPr id="45261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2614" name="Picture 6" descr="team resus trai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773238"/>
            <a:ext cx="46085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/>
              <a:t/>
            </a:r>
            <a:br>
              <a:rPr lang="en-GB" sz="2400" b="0"/>
            </a:br>
            <a:r>
              <a:rPr lang="en-GB" sz="2400" b="0"/>
              <a:t>HELP!</a:t>
            </a:r>
            <a:br>
              <a:rPr lang="en-GB" sz="2400" b="0"/>
            </a:br>
            <a:endParaRPr lang="en-GB" sz="2400" b="0"/>
          </a:p>
        </p:txBody>
      </p:sp>
      <p:pic>
        <p:nvPicPr>
          <p:cNvPr id="214030" name="Picture 14" descr="AirtranAir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1989138"/>
            <a:ext cx="5222875" cy="3397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300663"/>
            <a:ext cx="8532812" cy="701675"/>
          </a:xfrm>
        </p:spPr>
        <p:txBody>
          <a:bodyPr/>
          <a:lstStyle/>
          <a:p>
            <a:pPr algn="ctr"/>
            <a:endParaRPr lang="en-US" b="0" i="1"/>
          </a:p>
        </p:txBody>
      </p:sp>
      <p:pic>
        <p:nvPicPr>
          <p:cNvPr id="548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836613"/>
            <a:ext cx="3924300" cy="4321175"/>
          </a:xfrm>
          <a:prstGeom prst="rect">
            <a:avLst/>
          </a:prstGeom>
          <a:noFill/>
        </p:spPr>
      </p:pic>
      <p:sp>
        <p:nvSpPr>
          <p:cNvPr id="548868" name="Text Box 4"/>
          <p:cNvSpPr txBox="1">
            <a:spLocks noChangeArrowheads="1"/>
          </p:cNvSpPr>
          <p:nvPr/>
        </p:nvSpPr>
        <p:spPr bwMode="auto">
          <a:xfrm>
            <a:off x="684213" y="1677988"/>
            <a:ext cx="227965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2800" i="0"/>
              <a:t>S</a:t>
            </a:r>
            <a:r>
              <a:rPr lang="en-GB" sz="2800" i="0">
                <a:solidFill>
                  <a:schemeClr val="accent2"/>
                </a:solidFill>
              </a:rPr>
              <a:t>imulation &amp; 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T</a:t>
            </a:r>
            <a:r>
              <a:rPr lang="en-GB" sz="2800" i="0">
                <a:solidFill>
                  <a:schemeClr val="accent2"/>
                </a:solidFill>
              </a:rPr>
              <a:t>echnology-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e</a:t>
            </a:r>
            <a:r>
              <a:rPr lang="en-GB" sz="2800" i="0">
                <a:solidFill>
                  <a:schemeClr val="accent2"/>
                </a:solidFill>
              </a:rPr>
              <a:t>nhanced 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L</a:t>
            </a:r>
            <a:r>
              <a:rPr lang="en-GB" sz="2800" i="0">
                <a:solidFill>
                  <a:schemeClr val="accent2"/>
                </a:solidFill>
              </a:rPr>
              <a:t>earning 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I</a:t>
            </a:r>
            <a:r>
              <a:rPr lang="en-GB" sz="2800" i="0">
                <a:solidFill>
                  <a:schemeClr val="accent2"/>
                </a:solidFill>
              </a:rPr>
              <a:t>nitiative</a:t>
            </a:r>
          </a:p>
        </p:txBody>
      </p:sp>
      <p:sp>
        <p:nvSpPr>
          <p:cNvPr id="548869" name="Rectangle 5"/>
          <p:cNvSpPr>
            <a:spLocks noChangeArrowheads="1"/>
          </p:cNvSpPr>
          <p:nvPr/>
        </p:nvSpPr>
        <p:spPr bwMode="auto">
          <a:xfrm>
            <a:off x="684213" y="692150"/>
            <a:ext cx="536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i="0">
                <a:solidFill>
                  <a:schemeClr val="accent1"/>
                </a:solidFill>
              </a:rPr>
              <a:t>A dispersed regional enabling strategy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professional…?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2400">
                <a:solidFill>
                  <a:schemeClr val="accent1"/>
                </a:solidFill>
              </a:rPr>
              <a:t>Cesley B Sullenberger III</a:t>
            </a:r>
          </a:p>
        </p:txBody>
      </p:sp>
      <p:sp>
        <p:nvSpPr>
          <p:cNvPr id="24883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1600"/>
          </a:p>
        </p:txBody>
      </p:sp>
      <p:pic>
        <p:nvPicPr>
          <p:cNvPr id="248838" name="Picture 6" descr="sully-sullenberger-hero-pilo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692150"/>
            <a:ext cx="3467100" cy="5181600"/>
          </a:xfrm>
          <a:prstGeom prst="rect">
            <a:avLst/>
          </a:prstGeom>
          <a:noFill/>
        </p:spPr>
      </p:pic>
      <p:pic>
        <p:nvPicPr>
          <p:cNvPr id="248839" name="Picture 7" descr="hudson river lan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141663"/>
            <a:ext cx="47625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90" name="Rectangle 6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569325" cy="842963"/>
          </a:xfrm>
        </p:spPr>
        <p:txBody>
          <a:bodyPr/>
          <a:lstStyle/>
          <a:p>
            <a:pPr algn="ctr"/>
            <a:r>
              <a:rPr lang="en-GB" sz="2400">
                <a:solidFill>
                  <a:schemeClr val="accent1"/>
                </a:solidFill>
              </a:rPr>
              <a:t>He or she who manages uncertainty, complexity </a:t>
            </a:r>
            <a:br>
              <a:rPr lang="en-GB" sz="2400">
                <a:solidFill>
                  <a:schemeClr val="accent1"/>
                </a:solidFill>
              </a:rPr>
            </a:br>
            <a:r>
              <a:rPr lang="en-GB" sz="2400">
                <a:solidFill>
                  <a:schemeClr val="accent1"/>
                </a:solidFill>
              </a:rPr>
              <a:t>or chaos!</a:t>
            </a:r>
            <a:br>
              <a:rPr lang="en-GB" sz="2400">
                <a:solidFill>
                  <a:schemeClr val="accent1"/>
                </a:solidFill>
              </a:rPr>
            </a:br>
            <a:endParaRPr lang="en-GB" sz="2400">
              <a:solidFill>
                <a:schemeClr val="accent1"/>
              </a:solidFill>
            </a:endParaRPr>
          </a:p>
        </p:txBody>
      </p:sp>
      <p:pic>
        <p:nvPicPr>
          <p:cNvPr id="425995" name="Picture 11" descr="lighthouse_wave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68538" y="1557338"/>
            <a:ext cx="4386262" cy="41703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492375"/>
            <a:ext cx="8277225" cy="842963"/>
          </a:xfrm>
        </p:spPr>
        <p:txBody>
          <a:bodyPr/>
          <a:lstStyle/>
          <a:p>
            <a:pPr algn="ctr"/>
            <a:r>
              <a:rPr lang="en-GB"/>
              <a:t>How might you describe this  </a:t>
            </a:r>
            <a:br>
              <a:rPr lang="en-GB"/>
            </a:br>
            <a:r>
              <a:rPr lang="en-GB"/>
              <a:t>professional excellence?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765175"/>
            <a:ext cx="8277225" cy="682625"/>
          </a:xfrm>
        </p:spPr>
        <p:txBody>
          <a:bodyPr/>
          <a:lstStyle/>
          <a:p>
            <a:r>
              <a:rPr lang="en-GB" sz="2400"/>
              <a:t>Professional excellence…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844675"/>
            <a:ext cx="3595687" cy="3962400"/>
          </a:xfrm>
        </p:spPr>
        <p:txBody>
          <a:bodyPr/>
          <a:lstStyle/>
          <a:p>
            <a:r>
              <a:rPr lang="en-GB" sz="2400">
                <a:solidFill>
                  <a:schemeClr val="accent1"/>
                </a:solidFill>
              </a:rPr>
              <a:t>Right person or team </a:t>
            </a:r>
          </a:p>
          <a:p>
            <a:endParaRPr lang="en-GB" sz="2400">
              <a:solidFill>
                <a:schemeClr val="accent1"/>
              </a:solidFill>
            </a:endParaRPr>
          </a:p>
          <a:p>
            <a:r>
              <a:rPr lang="en-GB" sz="2400">
                <a:solidFill>
                  <a:schemeClr val="accent1"/>
                </a:solidFill>
              </a:rPr>
              <a:t>Right thing</a:t>
            </a:r>
          </a:p>
          <a:p>
            <a:endParaRPr lang="en-GB" sz="2400">
              <a:solidFill>
                <a:schemeClr val="accent1"/>
              </a:solidFill>
            </a:endParaRPr>
          </a:p>
          <a:p>
            <a:r>
              <a:rPr lang="en-GB" sz="2400">
                <a:solidFill>
                  <a:schemeClr val="accent1"/>
                </a:solidFill>
              </a:rPr>
              <a:t>Right way</a:t>
            </a:r>
          </a:p>
          <a:p>
            <a:endParaRPr lang="en-GB" sz="2400">
              <a:solidFill>
                <a:schemeClr val="accent1"/>
              </a:solidFill>
            </a:endParaRPr>
          </a:p>
          <a:p>
            <a:r>
              <a:rPr lang="en-GB" sz="2400">
                <a:solidFill>
                  <a:schemeClr val="accent1"/>
                </a:solidFill>
              </a:rPr>
              <a:t>Right time…</a:t>
            </a:r>
          </a:p>
          <a:p>
            <a:endParaRPr lang="en-GB" sz="2400">
              <a:solidFill>
                <a:schemeClr val="accent1"/>
              </a:solidFill>
            </a:endParaRPr>
          </a:p>
          <a:p>
            <a:endParaRPr lang="en-GB" sz="2400">
              <a:solidFill>
                <a:schemeClr val="accent1"/>
              </a:solidFill>
            </a:endParaRPr>
          </a:p>
          <a:p>
            <a:r>
              <a:rPr lang="en-GB" sz="2400">
                <a:solidFill>
                  <a:schemeClr val="accent1"/>
                </a:solidFill>
              </a:rPr>
              <a:t>…in the circumstances</a:t>
            </a:r>
          </a:p>
          <a:p>
            <a:endParaRPr lang="en-GB" sz="2400">
              <a:solidFill>
                <a:schemeClr val="accent1"/>
              </a:solidFill>
            </a:endParaRPr>
          </a:p>
          <a:p>
            <a:endParaRPr lang="en-GB" sz="2400">
              <a:solidFill>
                <a:schemeClr val="accent1"/>
              </a:solidFill>
            </a:endParaRPr>
          </a:p>
          <a:p>
            <a:endParaRPr lang="en-GB" sz="2400">
              <a:solidFill>
                <a:schemeClr val="accent1"/>
              </a:solidFill>
            </a:endParaRPr>
          </a:p>
          <a:p>
            <a:endParaRPr lang="en-GB" sz="2400">
              <a:solidFill>
                <a:schemeClr val="accent1"/>
              </a:solidFill>
            </a:endParaRPr>
          </a:p>
        </p:txBody>
      </p:sp>
      <p:pic>
        <p:nvPicPr>
          <p:cNvPr id="295940" name="Picture 4" descr="barn owl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2725" y="1557338"/>
            <a:ext cx="2874963" cy="3960812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5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5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906" name="Group 2"/>
          <p:cNvGrpSpPr>
            <a:grpSpLocks/>
          </p:cNvGrpSpPr>
          <p:nvPr/>
        </p:nvGrpSpPr>
        <p:grpSpPr bwMode="auto">
          <a:xfrm>
            <a:off x="900113" y="1484313"/>
            <a:ext cx="6732587" cy="4176712"/>
            <a:chOff x="1248" y="240"/>
            <a:chExt cx="4176" cy="3600"/>
          </a:xfrm>
        </p:grpSpPr>
        <p:sp>
          <p:nvSpPr>
            <p:cNvPr id="251907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5400 w 21600"/>
                <a:gd name="T7" fmla="*/ 11800 h 21600"/>
                <a:gd name="T8" fmla="*/ 16200 w 21600"/>
                <a:gd name="T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1908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1909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1910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 i="0">
                <a:solidFill>
                  <a:srgbClr val="DDDDDD"/>
                </a:solidFill>
              </a:endParaRPr>
            </a:p>
          </p:txBody>
        </p:sp>
      </p:grpSp>
      <p:sp>
        <p:nvSpPr>
          <p:cNvPr id="251911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77225" cy="682625"/>
          </a:xfrm>
        </p:spPr>
        <p:txBody>
          <a:bodyPr/>
          <a:lstStyle/>
          <a:p>
            <a:pPr algn="ctr"/>
            <a:r>
              <a:rPr lang="en-GB">
                <a:solidFill>
                  <a:schemeClr val="accent1"/>
                </a:solidFill>
              </a:rPr>
              <a:t>Domains of Professional Practice</a:t>
            </a:r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2555875" y="4941888"/>
            <a:ext cx="319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/>
              <a:t>Knowledge</a:t>
            </a:r>
            <a:endParaRPr lang="en-GB" i="0"/>
          </a:p>
        </p:txBody>
      </p:sp>
      <p:sp>
        <p:nvSpPr>
          <p:cNvPr id="251913" name="Text Box 9"/>
          <p:cNvSpPr txBox="1">
            <a:spLocks noChangeArrowheads="1"/>
          </p:cNvSpPr>
          <p:nvPr/>
        </p:nvSpPr>
        <p:spPr bwMode="auto">
          <a:xfrm>
            <a:off x="3203575" y="3860800"/>
            <a:ext cx="2881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Technical skills</a:t>
            </a:r>
            <a:endParaRPr lang="en-GB" i="0">
              <a:solidFill>
                <a:schemeClr val="bg2"/>
              </a:solidFill>
            </a:endParaRPr>
          </a:p>
        </p:txBody>
      </p:sp>
      <p:sp>
        <p:nvSpPr>
          <p:cNvPr id="251914" name="Rectangle 10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251915" name="Rectangle 11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251916" name="Rectangle 12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251917" name="Rectangle 13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251918" name="Rectangle 14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251919" name="Text Box 15"/>
          <p:cNvSpPr txBox="1">
            <a:spLocks noChangeArrowheads="1"/>
          </p:cNvSpPr>
          <p:nvPr/>
        </p:nvSpPr>
        <p:spPr bwMode="auto">
          <a:xfrm>
            <a:off x="2916238" y="2492375"/>
            <a:ext cx="2736850" cy="822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Professional </a:t>
            </a:r>
          </a:p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capabilities</a:t>
            </a:r>
            <a:endParaRPr lang="en-GB" i="0">
              <a:solidFill>
                <a:schemeClr val="bg2"/>
              </a:solidFill>
            </a:endParaRPr>
          </a:p>
        </p:txBody>
      </p:sp>
      <p:sp>
        <p:nvSpPr>
          <p:cNvPr id="251920" name="Text Box 16"/>
          <p:cNvSpPr txBox="1">
            <a:spLocks noChangeArrowheads="1"/>
          </p:cNvSpPr>
          <p:nvPr/>
        </p:nvSpPr>
        <p:spPr bwMode="auto">
          <a:xfrm>
            <a:off x="2987675" y="1557338"/>
            <a:ext cx="2663825" cy="822325"/>
          </a:xfrm>
          <a:prstGeom prst="rect">
            <a:avLst/>
          </a:prstGeom>
          <a:solidFill>
            <a:srgbClr val="CBEDB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/>
              <a:t>Professional Behaviour</a:t>
            </a:r>
            <a:endParaRPr lang="en-GB" i="0"/>
          </a:p>
        </p:txBody>
      </p:sp>
      <p:sp>
        <p:nvSpPr>
          <p:cNvPr id="251921" name="AutoShape 17"/>
          <p:cNvSpPr>
            <a:spLocks noChangeArrowheads="1"/>
          </p:cNvSpPr>
          <p:nvPr/>
        </p:nvSpPr>
        <p:spPr bwMode="auto">
          <a:xfrm>
            <a:off x="7812088" y="1412875"/>
            <a:ext cx="576262" cy="4248150"/>
          </a:xfrm>
          <a:prstGeom prst="upArrow">
            <a:avLst>
              <a:gd name="adj1" fmla="val 50000"/>
              <a:gd name="adj2" fmla="val 184298"/>
            </a:avLst>
          </a:prstGeom>
          <a:solidFill>
            <a:srgbClr val="CBEDB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51922" name="AutoShape 18"/>
          <p:cNvSpPr>
            <a:spLocks noChangeArrowheads="1"/>
          </p:cNvSpPr>
          <p:nvPr/>
        </p:nvSpPr>
        <p:spPr bwMode="auto">
          <a:xfrm>
            <a:off x="395288" y="3357563"/>
            <a:ext cx="576262" cy="2232025"/>
          </a:xfrm>
          <a:prstGeom prst="downArrow">
            <a:avLst>
              <a:gd name="adj1" fmla="val 50000"/>
              <a:gd name="adj2" fmla="val 96832"/>
            </a:avLst>
          </a:prstGeom>
          <a:solidFill>
            <a:srgbClr val="CBEDB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i="0">
              <a:solidFill>
                <a:srgbClr val="6FB9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/>
            </a:r>
            <a:br>
              <a:rPr lang="en-GB"/>
            </a:br>
            <a:r>
              <a:rPr lang="en-GB"/>
              <a:t>Complexity and chaos</a:t>
            </a:r>
          </a:p>
        </p:txBody>
      </p:sp>
      <p:sp>
        <p:nvSpPr>
          <p:cNvPr id="4188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8821" name="Picture 5" descr="Chaos 3"/>
          <p:cNvPicPr>
            <a:picLocks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03350" y="1700213"/>
            <a:ext cx="6337300" cy="39751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765175"/>
            <a:ext cx="8785225" cy="457200"/>
          </a:xfrm>
        </p:spPr>
        <p:txBody>
          <a:bodyPr/>
          <a:lstStyle/>
          <a:p>
            <a:pPr algn="ctr"/>
            <a:r>
              <a:rPr lang="en-GB" sz="2400">
                <a:solidFill>
                  <a:schemeClr val="tx2"/>
                </a:solidFill>
              </a:rPr>
              <a:t>Developing capabilities far beyond competence</a:t>
            </a:r>
          </a:p>
        </p:txBody>
      </p:sp>
      <p:sp>
        <p:nvSpPr>
          <p:cNvPr id="257027" name="Line 3"/>
          <p:cNvSpPr>
            <a:spLocks noChangeShapeType="1"/>
          </p:cNvSpPr>
          <p:nvPr/>
        </p:nvSpPr>
        <p:spPr bwMode="auto">
          <a:xfrm>
            <a:off x="3059113" y="1844675"/>
            <a:ext cx="4762" cy="3546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57028" name="Line 4"/>
          <p:cNvSpPr>
            <a:spLocks noChangeShapeType="1"/>
          </p:cNvSpPr>
          <p:nvPr/>
        </p:nvSpPr>
        <p:spPr bwMode="auto">
          <a:xfrm>
            <a:off x="1187450" y="4292600"/>
            <a:ext cx="617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6372225" y="1844675"/>
            <a:ext cx="176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i="0">
                <a:solidFill>
                  <a:srgbClr val="ED51CF"/>
                </a:solidFill>
                <a:cs typeface="Arial" charset="0"/>
              </a:rPr>
              <a:t>Capabilities</a:t>
            </a:r>
          </a:p>
        </p:txBody>
      </p:sp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395288" y="5084763"/>
            <a:ext cx="2065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i="0">
                <a:solidFill>
                  <a:srgbClr val="ED51CF"/>
                </a:solidFill>
                <a:cs typeface="Arial" charset="0"/>
              </a:rPr>
              <a:t>Competences</a:t>
            </a: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2700338" y="5373688"/>
            <a:ext cx="3768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1" i="0">
                <a:solidFill>
                  <a:srgbClr val="0066FF"/>
                </a:solidFill>
                <a:cs typeface="Arial" charset="0"/>
              </a:rPr>
              <a:t>Context familiar</a:t>
            </a: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2590800" y="1293813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1" i="0">
                <a:solidFill>
                  <a:srgbClr val="0066FF"/>
                </a:solidFill>
                <a:cs typeface="Arial" charset="0"/>
              </a:rPr>
              <a:t>Context unfamiliar</a:t>
            </a:r>
          </a:p>
        </p:txBody>
      </p:sp>
      <p:sp>
        <p:nvSpPr>
          <p:cNvPr id="257033" name="Text Box 9"/>
          <p:cNvSpPr txBox="1">
            <a:spLocks noChangeArrowheads="1"/>
          </p:cNvSpPr>
          <p:nvPr/>
        </p:nvSpPr>
        <p:spPr bwMode="auto">
          <a:xfrm>
            <a:off x="250825" y="3573463"/>
            <a:ext cx="204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1" i="0">
                <a:solidFill>
                  <a:srgbClr val="0066FF"/>
                </a:solidFill>
                <a:cs typeface="Arial" charset="0"/>
              </a:rPr>
              <a:t>Task familiar</a:t>
            </a:r>
          </a:p>
        </p:txBody>
      </p:sp>
      <p:sp>
        <p:nvSpPr>
          <p:cNvPr id="257034" name="Text Box 10"/>
          <p:cNvSpPr txBox="1">
            <a:spLocks noChangeArrowheads="1"/>
          </p:cNvSpPr>
          <p:nvPr/>
        </p:nvSpPr>
        <p:spPr bwMode="auto">
          <a:xfrm>
            <a:off x="6516688" y="3573463"/>
            <a:ext cx="2420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1" i="0">
                <a:solidFill>
                  <a:srgbClr val="0066FF"/>
                </a:solidFill>
                <a:cs typeface="Arial" charset="0"/>
              </a:rPr>
              <a:t>Task unfamiliar</a:t>
            </a:r>
          </a:p>
        </p:txBody>
      </p:sp>
      <p:sp>
        <p:nvSpPr>
          <p:cNvPr id="257035" name="Text Box 11"/>
          <p:cNvSpPr txBox="1">
            <a:spLocks noChangeArrowheads="1"/>
          </p:cNvSpPr>
          <p:nvPr/>
        </p:nvSpPr>
        <p:spPr bwMode="auto">
          <a:xfrm>
            <a:off x="1336675" y="4675188"/>
            <a:ext cx="238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solidFill>
                  <a:schemeClr val="accent2"/>
                </a:solidFill>
                <a:cs typeface="Arial" charset="0"/>
              </a:rPr>
              <a:t>Certainty</a:t>
            </a:r>
          </a:p>
        </p:txBody>
      </p:sp>
      <p:sp>
        <p:nvSpPr>
          <p:cNvPr id="257036" name="Text Box 12"/>
          <p:cNvSpPr txBox="1">
            <a:spLocks noChangeArrowheads="1"/>
          </p:cNvSpPr>
          <p:nvPr/>
        </p:nvSpPr>
        <p:spPr bwMode="auto">
          <a:xfrm>
            <a:off x="5651500" y="2205038"/>
            <a:ext cx="215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solidFill>
                  <a:schemeClr val="accent2"/>
                </a:solidFill>
                <a:cs typeface="Arial" charset="0"/>
              </a:rPr>
              <a:t>Uncertainty</a:t>
            </a:r>
          </a:p>
        </p:txBody>
      </p:sp>
      <p:sp>
        <p:nvSpPr>
          <p:cNvPr id="257037" name="Line 13"/>
          <p:cNvSpPr>
            <a:spLocks noChangeShapeType="1"/>
          </p:cNvSpPr>
          <p:nvPr/>
        </p:nvSpPr>
        <p:spPr bwMode="auto">
          <a:xfrm flipV="1">
            <a:off x="2293938" y="2652713"/>
            <a:ext cx="4065587" cy="20224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57038" name="Text Box 14"/>
          <p:cNvSpPr txBox="1">
            <a:spLocks noChangeArrowheads="1"/>
          </p:cNvSpPr>
          <p:nvPr/>
        </p:nvSpPr>
        <p:spPr bwMode="auto">
          <a:xfrm>
            <a:off x="-180975" y="5445125"/>
            <a:ext cx="19081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‘Training’</a:t>
            </a:r>
          </a:p>
        </p:txBody>
      </p:sp>
      <p:sp>
        <p:nvSpPr>
          <p:cNvPr id="257039" name="Text Box 15"/>
          <p:cNvSpPr txBox="1">
            <a:spLocks noChangeArrowheads="1"/>
          </p:cNvSpPr>
          <p:nvPr/>
        </p:nvSpPr>
        <p:spPr bwMode="auto">
          <a:xfrm>
            <a:off x="6948488" y="1484313"/>
            <a:ext cx="1727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‘Education’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7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7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7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7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7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9" grpId="0"/>
      <p:bldP spid="257030" grpId="0"/>
      <p:bldP spid="257035" grpId="0"/>
      <p:bldP spid="257036" grpId="0"/>
      <p:bldP spid="257037" grpId="0" animBg="1"/>
      <p:bldP spid="257038" grpId="0"/>
      <p:bldP spid="2570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/>
            </a:r>
            <a:br>
              <a:rPr lang="en-GB" sz="2400"/>
            </a:br>
            <a:r>
              <a:rPr lang="en-GB" sz="2400"/>
              <a:t>Few battle-plans survive first contact with the enemy…</a:t>
            </a:r>
          </a:p>
        </p:txBody>
      </p:sp>
      <p:pic>
        <p:nvPicPr>
          <p:cNvPr id="460806" name="Picture 6" descr="anger-management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60475" y="1625600"/>
            <a:ext cx="6632575" cy="41798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492375"/>
            <a:ext cx="8277225" cy="842963"/>
          </a:xfrm>
        </p:spPr>
        <p:txBody>
          <a:bodyPr/>
          <a:lstStyle/>
          <a:p>
            <a:pPr algn="ctr"/>
            <a:r>
              <a:rPr lang="en-GB"/>
              <a:t>How might you measure </a:t>
            </a:r>
            <a:br>
              <a:rPr lang="en-GB"/>
            </a:br>
            <a:r>
              <a:rPr lang="en-GB"/>
              <a:t>professional excellence or capability?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461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4612" name="Picture 4" descr="777 on apron at Heath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42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2636838"/>
            <a:ext cx="8277225" cy="842962"/>
          </a:xfrm>
        </p:spPr>
        <p:txBody>
          <a:bodyPr/>
          <a:lstStyle/>
          <a:p>
            <a:pPr algn="ctr"/>
            <a:r>
              <a:rPr lang="en-GB" i="1"/>
              <a:t>‘Innovation is meaningless without operational </a:t>
            </a:r>
            <a:br>
              <a:rPr lang="en-GB" i="1"/>
            </a:br>
            <a:r>
              <a:rPr lang="en-GB" i="1"/>
              <a:t/>
            </a:r>
            <a:br>
              <a:rPr lang="en-GB" i="1"/>
            </a:br>
            <a:r>
              <a:rPr lang="en-GB" i="1"/>
              <a:t>excellence’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ba+777+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054225"/>
            <a:ext cx="3898900" cy="939800"/>
          </a:xfrm>
        </p:spPr>
        <p:txBody>
          <a:bodyPr/>
          <a:lstStyle/>
          <a:p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908050"/>
            <a:ext cx="3887788" cy="106363"/>
          </a:xfrm>
        </p:spPr>
        <p:txBody>
          <a:bodyPr/>
          <a:lstStyle/>
          <a:p>
            <a:endParaRPr lang="en-US"/>
          </a:p>
        </p:txBody>
      </p:sp>
      <p:pic>
        <p:nvPicPr>
          <p:cNvPr id="328708" name="Picture 4" descr="photo-hounslow-central-exterior-m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682625"/>
          </a:xfrm>
        </p:spPr>
        <p:txBody>
          <a:bodyPr/>
          <a:lstStyle/>
          <a:p>
            <a:r>
              <a:rPr lang="en-GB"/>
              <a:t>In the ‘Good Ole Days’!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8150" y="1625600"/>
            <a:ext cx="4067175" cy="3594100"/>
          </a:xfrm>
        </p:spPr>
        <p:txBody>
          <a:bodyPr/>
          <a:lstStyle/>
          <a:p>
            <a:r>
              <a:rPr lang="en-GB" sz="2800"/>
              <a:t>See one!</a:t>
            </a:r>
          </a:p>
          <a:p>
            <a:endParaRPr lang="en-GB" sz="2800"/>
          </a:p>
          <a:p>
            <a:r>
              <a:rPr lang="en-GB" sz="2800"/>
              <a:t>Do one!</a:t>
            </a:r>
          </a:p>
          <a:p>
            <a:endParaRPr lang="en-GB" sz="2800"/>
          </a:p>
          <a:p>
            <a:r>
              <a:rPr lang="en-GB" sz="2800"/>
              <a:t>Teach one!</a:t>
            </a:r>
          </a:p>
        </p:txBody>
      </p:sp>
      <p:sp>
        <p:nvSpPr>
          <p:cNvPr id="27034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25600"/>
            <a:ext cx="4067175" cy="4179888"/>
          </a:xfrm>
        </p:spPr>
        <p:txBody>
          <a:bodyPr/>
          <a:lstStyle/>
          <a:p>
            <a:endParaRPr lang="en-US" sz="1600"/>
          </a:p>
        </p:txBody>
      </p:sp>
      <p:pic>
        <p:nvPicPr>
          <p:cNvPr id="270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557338"/>
            <a:ext cx="59404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1547813" y="692150"/>
            <a:ext cx="74168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endParaRPr lang="en-US" sz="1800" b="1" i="0">
              <a:solidFill>
                <a:schemeClr val="accent2"/>
              </a:solidFill>
            </a:endParaRPr>
          </a:p>
        </p:txBody>
      </p:sp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2268538" y="5949950"/>
            <a:ext cx="304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3200">
                <a:cs typeface="Arial" charset="0"/>
              </a:rPr>
              <a:t>Experience</a:t>
            </a:r>
          </a:p>
        </p:txBody>
      </p:sp>
      <p:sp>
        <p:nvSpPr>
          <p:cNvPr id="272388" name="Line 4"/>
          <p:cNvSpPr>
            <a:spLocks noChangeShapeType="1"/>
          </p:cNvSpPr>
          <p:nvPr/>
        </p:nvSpPr>
        <p:spPr bwMode="auto">
          <a:xfrm>
            <a:off x="4500563" y="6237288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72390" name="Line 6"/>
          <p:cNvSpPr>
            <a:spLocks noChangeShapeType="1"/>
          </p:cNvSpPr>
          <p:nvPr/>
        </p:nvSpPr>
        <p:spPr bwMode="auto">
          <a:xfrm>
            <a:off x="1524000" y="1412875"/>
            <a:ext cx="0" cy="457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72391" name="Line 7"/>
          <p:cNvSpPr>
            <a:spLocks noChangeShapeType="1"/>
          </p:cNvSpPr>
          <p:nvPr/>
        </p:nvSpPr>
        <p:spPr bwMode="auto">
          <a:xfrm flipH="1">
            <a:off x="1524000" y="5984875"/>
            <a:ext cx="609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72392" name="Freeform 8"/>
          <p:cNvSpPr>
            <a:spLocks/>
          </p:cNvSpPr>
          <p:nvPr/>
        </p:nvSpPr>
        <p:spPr bwMode="auto">
          <a:xfrm>
            <a:off x="1524000" y="2327275"/>
            <a:ext cx="5562600" cy="3657600"/>
          </a:xfrm>
          <a:custGeom>
            <a:avLst/>
            <a:gdLst/>
            <a:ahLst/>
            <a:cxnLst>
              <a:cxn ang="0">
                <a:pos x="0" y="2304"/>
              </a:cxn>
              <a:cxn ang="0">
                <a:pos x="174" y="1618"/>
              </a:cxn>
              <a:cxn ang="0">
                <a:pos x="336" y="1012"/>
              </a:cxn>
              <a:cxn ang="0">
                <a:pos x="617" y="560"/>
              </a:cxn>
              <a:cxn ang="0">
                <a:pos x="1626" y="188"/>
              </a:cxn>
              <a:cxn ang="0">
                <a:pos x="3504" y="0"/>
              </a:cxn>
            </a:cxnLst>
            <a:rect l="0" t="0" r="r" b="b"/>
            <a:pathLst>
              <a:path w="3504" h="2304">
                <a:moveTo>
                  <a:pt x="0" y="2304"/>
                </a:moveTo>
                <a:cubicBezTo>
                  <a:pt x="29" y="2190"/>
                  <a:pt x="118" y="1833"/>
                  <a:pt x="174" y="1618"/>
                </a:cubicBezTo>
                <a:cubicBezTo>
                  <a:pt x="230" y="1403"/>
                  <a:pt x="262" y="1188"/>
                  <a:pt x="336" y="1012"/>
                </a:cubicBezTo>
                <a:cubicBezTo>
                  <a:pt x="410" y="836"/>
                  <a:pt x="402" y="697"/>
                  <a:pt x="617" y="560"/>
                </a:cubicBezTo>
                <a:cubicBezTo>
                  <a:pt x="832" y="423"/>
                  <a:pt x="1145" y="281"/>
                  <a:pt x="1626" y="188"/>
                </a:cubicBezTo>
                <a:cubicBezTo>
                  <a:pt x="2107" y="95"/>
                  <a:pt x="3113" y="39"/>
                  <a:pt x="350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72393" name="Text Box 9"/>
          <p:cNvSpPr txBox="1">
            <a:spLocks noChangeArrowheads="1"/>
          </p:cNvSpPr>
          <p:nvPr/>
        </p:nvSpPr>
        <p:spPr bwMode="auto">
          <a:xfrm rot="-5400000">
            <a:off x="-91281" y="3696494"/>
            <a:ext cx="259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3200">
                <a:cs typeface="Arial" charset="0"/>
              </a:rPr>
              <a:t>Mastery</a:t>
            </a:r>
          </a:p>
        </p:txBody>
      </p:sp>
      <p:sp>
        <p:nvSpPr>
          <p:cNvPr id="272394" name="Text Box 10"/>
          <p:cNvSpPr txBox="1">
            <a:spLocks noChangeArrowheads="1"/>
          </p:cNvSpPr>
          <p:nvPr/>
        </p:nvSpPr>
        <p:spPr bwMode="auto">
          <a:xfrm>
            <a:off x="2590800" y="3128963"/>
            <a:ext cx="167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i="0">
                <a:cs typeface="Arial" charset="0"/>
              </a:rPr>
              <a:t>Competent</a:t>
            </a:r>
          </a:p>
        </p:txBody>
      </p:sp>
      <p:sp>
        <p:nvSpPr>
          <p:cNvPr id="272395" name="Text Box 11"/>
          <p:cNvSpPr txBox="1">
            <a:spLocks noChangeArrowheads="1"/>
          </p:cNvSpPr>
          <p:nvPr/>
        </p:nvSpPr>
        <p:spPr bwMode="auto">
          <a:xfrm>
            <a:off x="6553200" y="17907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Excellent</a:t>
            </a:r>
          </a:p>
        </p:txBody>
      </p:sp>
      <p:sp>
        <p:nvSpPr>
          <p:cNvPr id="272396" name="Line 12"/>
          <p:cNvSpPr>
            <a:spLocks noChangeShapeType="1"/>
          </p:cNvSpPr>
          <p:nvPr/>
        </p:nvSpPr>
        <p:spPr bwMode="auto">
          <a:xfrm flipV="1">
            <a:off x="1219200" y="1606550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72397" name="Text Box 13"/>
          <p:cNvSpPr txBox="1">
            <a:spLocks noChangeArrowheads="1"/>
          </p:cNvSpPr>
          <p:nvPr/>
        </p:nvSpPr>
        <p:spPr bwMode="auto">
          <a:xfrm>
            <a:off x="4572000" y="25558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Proficient</a:t>
            </a:r>
          </a:p>
        </p:txBody>
      </p:sp>
      <p:sp>
        <p:nvSpPr>
          <p:cNvPr id="272398" name="Line 14"/>
          <p:cNvSpPr>
            <a:spLocks noChangeShapeType="1"/>
          </p:cNvSpPr>
          <p:nvPr/>
        </p:nvSpPr>
        <p:spPr bwMode="auto">
          <a:xfrm>
            <a:off x="1524000" y="3146425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72399" name="Text Box 15"/>
          <p:cNvSpPr txBox="1">
            <a:spLocks noChangeArrowheads="1"/>
          </p:cNvSpPr>
          <p:nvPr/>
        </p:nvSpPr>
        <p:spPr bwMode="auto">
          <a:xfrm>
            <a:off x="1908175" y="5357813"/>
            <a:ext cx="342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Novice (Incompetent)</a:t>
            </a:r>
          </a:p>
        </p:txBody>
      </p:sp>
      <p:sp>
        <p:nvSpPr>
          <p:cNvPr id="272400" name="Text Box 16"/>
          <p:cNvSpPr txBox="1">
            <a:spLocks noChangeArrowheads="1"/>
          </p:cNvSpPr>
          <p:nvPr/>
        </p:nvSpPr>
        <p:spPr bwMode="auto">
          <a:xfrm>
            <a:off x="2184400" y="4435475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Advanced beginner</a:t>
            </a:r>
          </a:p>
        </p:txBody>
      </p:sp>
      <p:sp>
        <p:nvSpPr>
          <p:cNvPr id="272401" name="Text Box 17"/>
          <p:cNvSpPr txBox="1">
            <a:spLocks noChangeArrowheads="1"/>
          </p:cNvSpPr>
          <p:nvPr/>
        </p:nvSpPr>
        <p:spPr bwMode="auto">
          <a:xfrm>
            <a:off x="6400800" y="6218238"/>
            <a:ext cx="2563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600" i="0">
                <a:cs typeface="Arial" charset="0"/>
              </a:rPr>
              <a:t>After Dreyfus and Dreyfus</a:t>
            </a:r>
          </a:p>
        </p:txBody>
      </p:sp>
      <p:sp>
        <p:nvSpPr>
          <p:cNvPr id="272402" name="Oval 18"/>
          <p:cNvSpPr>
            <a:spLocks noChangeArrowheads="1"/>
          </p:cNvSpPr>
          <p:nvPr/>
        </p:nvSpPr>
        <p:spPr bwMode="auto">
          <a:xfrm>
            <a:off x="1763713" y="2420938"/>
            <a:ext cx="2520950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bg2"/>
                </a:solidFill>
              </a:rPr>
              <a:t>Patient</a:t>
            </a:r>
            <a:r>
              <a:rPr lang="en-GB" sz="1800" i="0"/>
              <a:t> </a:t>
            </a:r>
            <a:r>
              <a:rPr lang="en-GB" sz="1800" i="0">
                <a:solidFill>
                  <a:schemeClr val="bg2"/>
                </a:solidFill>
              </a:rPr>
              <a:t>safety</a:t>
            </a:r>
          </a:p>
        </p:txBody>
      </p:sp>
      <p:sp>
        <p:nvSpPr>
          <p:cNvPr id="272403" name="Oval 19"/>
          <p:cNvSpPr>
            <a:spLocks noChangeArrowheads="1"/>
          </p:cNvSpPr>
          <p:nvPr/>
        </p:nvSpPr>
        <p:spPr bwMode="auto">
          <a:xfrm>
            <a:off x="4140200" y="1700213"/>
            <a:ext cx="2520950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bg2"/>
                </a:solidFill>
              </a:rPr>
              <a:t>Towards</a:t>
            </a:r>
          </a:p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bg2"/>
                </a:solidFill>
              </a:rPr>
              <a:t>Clinical excellence</a:t>
            </a:r>
          </a:p>
        </p:txBody>
      </p:sp>
      <p:sp>
        <p:nvSpPr>
          <p:cNvPr id="272404" name="Oval 20"/>
          <p:cNvSpPr>
            <a:spLocks noChangeArrowheads="1"/>
          </p:cNvSpPr>
          <p:nvPr/>
        </p:nvSpPr>
        <p:spPr bwMode="auto">
          <a:xfrm>
            <a:off x="827088" y="4005263"/>
            <a:ext cx="2520950" cy="7921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bg2"/>
                </a:solidFill>
              </a:rPr>
              <a:t>Patient risk</a:t>
            </a:r>
          </a:p>
        </p:txBody>
      </p:sp>
      <p:sp>
        <p:nvSpPr>
          <p:cNvPr id="272405" name="Text Box 21"/>
          <p:cNvSpPr txBox="1">
            <a:spLocks noChangeArrowheads="1"/>
          </p:cNvSpPr>
          <p:nvPr/>
        </p:nvSpPr>
        <p:spPr bwMode="auto">
          <a:xfrm>
            <a:off x="250825" y="549275"/>
            <a:ext cx="504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solidFill>
                  <a:schemeClr val="tx2"/>
                </a:solidFill>
              </a:rPr>
              <a:t>May be not such Good Ole Days?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02" grpId="0" animBg="1"/>
      <p:bldP spid="272403" grpId="0" animBg="1"/>
      <p:bldP spid="27240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>
                <a:solidFill>
                  <a:schemeClr val="accent1"/>
                </a:solidFill>
              </a:rPr>
              <a:t>Risk</a:t>
            </a:r>
          </a:p>
        </p:txBody>
      </p:sp>
      <p:pic>
        <p:nvPicPr>
          <p:cNvPr id="323587" name="Picture 3" descr="Lion_Anger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87675" y="1196975"/>
            <a:ext cx="3529013" cy="46799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9554" name="Object 2"/>
          <p:cNvGraphicFramePr>
            <a:graphicFrameLocks noChangeAspect="1"/>
          </p:cNvGraphicFramePr>
          <p:nvPr/>
        </p:nvGraphicFramePr>
        <p:xfrm>
          <a:off x="296863" y="1525588"/>
          <a:ext cx="8164512" cy="4518025"/>
        </p:xfrm>
        <a:graphic>
          <a:graphicData uri="http://schemas.openxmlformats.org/presentationml/2006/ole">
            <p:oleObj spid="_x0000_s279554" name="Chart" r:id="rId4" imgW="8220075" imgH="4543425" progId="MSGraph.Chart.8">
              <p:embed followColorScheme="full"/>
            </p:oleObj>
          </a:graphicData>
        </a:graphic>
      </p:graphicFrame>
      <p:sp>
        <p:nvSpPr>
          <p:cNvPr id="279555" name="Line 3"/>
          <p:cNvSpPr>
            <a:spLocks noChangeShapeType="1"/>
          </p:cNvSpPr>
          <p:nvPr/>
        </p:nvSpPr>
        <p:spPr bwMode="auto">
          <a:xfrm>
            <a:off x="1438275" y="1919288"/>
            <a:ext cx="0" cy="3671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56" name="Line 4"/>
          <p:cNvSpPr>
            <a:spLocks noChangeShapeType="1"/>
          </p:cNvSpPr>
          <p:nvPr/>
        </p:nvSpPr>
        <p:spPr bwMode="auto">
          <a:xfrm>
            <a:off x="1295400" y="5591175"/>
            <a:ext cx="7488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57" name="Line 5"/>
          <p:cNvSpPr>
            <a:spLocks noChangeShapeType="1"/>
          </p:cNvSpPr>
          <p:nvPr/>
        </p:nvSpPr>
        <p:spPr bwMode="auto">
          <a:xfrm>
            <a:off x="4462463" y="1487488"/>
            <a:ext cx="0" cy="410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58" name="Line 6"/>
          <p:cNvSpPr>
            <a:spLocks noChangeShapeType="1"/>
          </p:cNvSpPr>
          <p:nvPr/>
        </p:nvSpPr>
        <p:spPr bwMode="auto">
          <a:xfrm>
            <a:off x="6335713" y="1487488"/>
            <a:ext cx="0" cy="410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59" name="AutoShape 7"/>
          <p:cNvSpPr>
            <a:spLocks noChangeAspect="1" noChangeArrowheads="1" noTextEdit="1"/>
          </p:cNvSpPr>
          <p:nvPr/>
        </p:nvSpPr>
        <p:spPr bwMode="auto">
          <a:xfrm>
            <a:off x="-63500" y="838200"/>
            <a:ext cx="9207500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60" name="Line 8"/>
          <p:cNvSpPr>
            <a:spLocks noChangeShapeType="1"/>
          </p:cNvSpPr>
          <p:nvPr/>
        </p:nvSpPr>
        <p:spPr bwMode="auto">
          <a:xfrm>
            <a:off x="1452563" y="1873250"/>
            <a:ext cx="0" cy="327025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61" name="Line 9"/>
          <p:cNvSpPr>
            <a:spLocks noChangeShapeType="1"/>
          </p:cNvSpPr>
          <p:nvPr/>
        </p:nvSpPr>
        <p:spPr bwMode="auto">
          <a:xfrm>
            <a:off x="1382713" y="5143500"/>
            <a:ext cx="69850" cy="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62" name="Line 10"/>
          <p:cNvSpPr>
            <a:spLocks noChangeShapeType="1"/>
          </p:cNvSpPr>
          <p:nvPr/>
        </p:nvSpPr>
        <p:spPr bwMode="auto">
          <a:xfrm>
            <a:off x="1382713" y="4494213"/>
            <a:ext cx="69850" cy="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63" name="Line 11"/>
          <p:cNvSpPr>
            <a:spLocks noChangeShapeType="1"/>
          </p:cNvSpPr>
          <p:nvPr/>
        </p:nvSpPr>
        <p:spPr bwMode="auto">
          <a:xfrm>
            <a:off x="1382713" y="3833813"/>
            <a:ext cx="69850" cy="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64" name="Line 12"/>
          <p:cNvSpPr>
            <a:spLocks noChangeShapeType="1"/>
          </p:cNvSpPr>
          <p:nvPr/>
        </p:nvSpPr>
        <p:spPr bwMode="auto">
          <a:xfrm>
            <a:off x="1382713" y="3182938"/>
            <a:ext cx="69850" cy="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65" name="Line 13"/>
          <p:cNvSpPr>
            <a:spLocks noChangeShapeType="1"/>
          </p:cNvSpPr>
          <p:nvPr/>
        </p:nvSpPr>
        <p:spPr bwMode="auto">
          <a:xfrm>
            <a:off x="1382713" y="2522538"/>
            <a:ext cx="69850" cy="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66" name="Line 14"/>
          <p:cNvSpPr>
            <a:spLocks noChangeShapeType="1"/>
          </p:cNvSpPr>
          <p:nvPr/>
        </p:nvSpPr>
        <p:spPr bwMode="auto">
          <a:xfrm>
            <a:off x="1382713" y="1873250"/>
            <a:ext cx="69850" cy="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67" name="Line 15"/>
          <p:cNvSpPr>
            <a:spLocks noChangeShapeType="1"/>
          </p:cNvSpPr>
          <p:nvPr/>
        </p:nvSpPr>
        <p:spPr bwMode="auto">
          <a:xfrm>
            <a:off x="1452563" y="5143500"/>
            <a:ext cx="6919912" cy="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68" name="Line 16"/>
          <p:cNvSpPr>
            <a:spLocks noChangeShapeType="1"/>
          </p:cNvSpPr>
          <p:nvPr/>
        </p:nvSpPr>
        <p:spPr bwMode="auto">
          <a:xfrm flipV="1">
            <a:off x="1452563" y="5143500"/>
            <a:ext cx="0" cy="6826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69" name="Line 17"/>
          <p:cNvSpPr>
            <a:spLocks noChangeShapeType="1"/>
          </p:cNvSpPr>
          <p:nvPr/>
        </p:nvSpPr>
        <p:spPr bwMode="auto">
          <a:xfrm flipV="1">
            <a:off x="2444750" y="5143500"/>
            <a:ext cx="0" cy="6826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70" name="Line 18"/>
          <p:cNvSpPr>
            <a:spLocks noChangeShapeType="1"/>
          </p:cNvSpPr>
          <p:nvPr/>
        </p:nvSpPr>
        <p:spPr bwMode="auto">
          <a:xfrm flipV="1">
            <a:off x="3427413" y="5143500"/>
            <a:ext cx="0" cy="6826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71" name="Line 19"/>
          <p:cNvSpPr>
            <a:spLocks noChangeShapeType="1"/>
          </p:cNvSpPr>
          <p:nvPr/>
        </p:nvSpPr>
        <p:spPr bwMode="auto">
          <a:xfrm flipV="1">
            <a:off x="4421188" y="5143500"/>
            <a:ext cx="0" cy="6826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72" name="Line 20"/>
          <p:cNvSpPr>
            <a:spLocks noChangeShapeType="1"/>
          </p:cNvSpPr>
          <p:nvPr/>
        </p:nvSpPr>
        <p:spPr bwMode="auto">
          <a:xfrm flipV="1">
            <a:off x="5403850" y="5143500"/>
            <a:ext cx="0" cy="6826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73" name="Line 21"/>
          <p:cNvSpPr>
            <a:spLocks noChangeShapeType="1"/>
          </p:cNvSpPr>
          <p:nvPr/>
        </p:nvSpPr>
        <p:spPr bwMode="auto">
          <a:xfrm flipV="1">
            <a:off x="6396038" y="5143500"/>
            <a:ext cx="0" cy="6826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74" name="Line 22"/>
          <p:cNvSpPr>
            <a:spLocks noChangeShapeType="1"/>
          </p:cNvSpPr>
          <p:nvPr/>
        </p:nvSpPr>
        <p:spPr bwMode="auto">
          <a:xfrm flipV="1">
            <a:off x="7378700" y="5143500"/>
            <a:ext cx="0" cy="6826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75" name="Line 23"/>
          <p:cNvSpPr>
            <a:spLocks noChangeShapeType="1"/>
          </p:cNvSpPr>
          <p:nvPr/>
        </p:nvSpPr>
        <p:spPr bwMode="auto">
          <a:xfrm flipV="1">
            <a:off x="8372475" y="5143500"/>
            <a:ext cx="0" cy="6826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576" name="Rectangle 24"/>
          <p:cNvSpPr>
            <a:spLocks noChangeArrowheads="1"/>
          </p:cNvSpPr>
          <p:nvPr/>
        </p:nvSpPr>
        <p:spPr bwMode="auto">
          <a:xfrm>
            <a:off x="1155700" y="5018088"/>
            <a:ext cx="1206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</a:t>
            </a:r>
            <a:endParaRPr lang="en-GB" sz="1800" i="0"/>
          </a:p>
        </p:txBody>
      </p:sp>
      <p:sp>
        <p:nvSpPr>
          <p:cNvPr id="279577" name="Rectangle 25"/>
          <p:cNvSpPr>
            <a:spLocks noChangeArrowheads="1"/>
          </p:cNvSpPr>
          <p:nvPr/>
        </p:nvSpPr>
        <p:spPr bwMode="auto">
          <a:xfrm>
            <a:off x="1028700" y="4368800"/>
            <a:ext cx="2397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10</a:t>
            </a:r>
            <a:endParaRPr lang="en-GB" sz="1800" i="0"/>
          </a:p>
        </p:txBody>
      </p:sp>
      <p:sp>
        <p:nvSpPr>
          <p:cNvPr id="279578" name="Rectangle 26"/>
          <p:cNvSpPr>
            <a:spLocks noChangeArrowheads="1"/>
          </p:cNvSpPr>
          <p:nvPr/>
        </p:nvSpPr>
        <p:spPr bwMode="auto">
          <a:xfrm>
            <a:off x="903288" y="3708400"/>
            <a:ext cx="36036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100</a:t>
            </a:r>
            <a:endParaRPr lang="en-GB" sz="1800" i="0"/>
          </a:p>
        </p:txBody>
      </p:sp>
      <p:sp>
        <p:nvSpPr>
          <p:cNvPr id="279579" name="Rectangle 27"/>
          <p:cNvSpPr>
            <a:spLocks noChangeArrowheads="1"/>
          </p:cNvSpPr>
          <p:nvPr/>
        </p:nvSpPr>
        <p:spPr bwMode="auto">
          <a:xfrm>
            <a:off x="720725" y="3059113"/>
            <a:ext cx="5397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1,000</a:t>
            </a:r>
            <a:endParaRPr lang="en-GB" sz="1800" i="0"/>
          </a:p>
        </p:txBody>
      </p:sp>
      <p:sp>
        <p:nvSpPr>
          <p:cNvPr id="279580" name="Rectangle 28"/>
          <p:cNvSpPr>
            <a:spLocks noChangeArrowheads="1"/>
          </p:cNvSpPr>
          <p:nvPr/>
        </p:nvSpPr>
        <p:spPr bwMode="auto">
          <a:xfrm>
            <a:off x="595313" y="2397125"/>
            <a:ext cx="6604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10,000</a:t>
            </a:r>
            <a:endParaRPr lang="en-GB" sz="1800" i="0"/>
          </a:p>
        </p:txBody>
      </p:sp>
      <p:sp>
        <p:nvSpPr>
          <p:cNvPr id="279581" name="Rectangle 29"/>
          <p:cNvSpPr>
            <a:spLocks noChangeArrowheads="1"/>
          </p:cNvSpPr>
          <p:nvPr/>
        </p:nvSpPr>
        <p:spPr bwMode="auto">
          <a:xfrm>
            <a:off x="469900" y="1747838"/>
            <a:ext cx="7810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100,000</a:t>
            </a:r>
            <a:endParaRPr lang="en-GB" sz="1800" i="0"/>
          </a:p>
        </p:txBody>
      </p:sp>
      <p:sp>
        <p:nvSpPr>
          <p:cNvPr id="279582" name="Rectangle 30"/>
          <p:cNvSpPr>
            <a:spLocks noChangeArrowheads="1"/>
          </p:cNvSpPr>
          <p:nvPr/>
        </p:nvSpPr>
        <p:spPr bwMode="auto">
          <a:xfrm>
            <a:off x="1395413" y="533717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</a:t>
            </a:r>
            <a:endParaRPr lang="en-GB" sz="1800" i="0"/>
          </a:p>
        </p:txBody>
      </p:sp>
      <p:sp>
        <p:nvSpPr>
          <p:cNvPr id="279583" name="Rectangle 31"/>
          <p:cNvSpPr>
            <a:spLocks noChangeArrowheads="1"/>
          </p:cNvSpPr>
          <p:nvPr/>
        </p:nvSpPr>
        <p:spPr bwMode="auto">
          <a:xfrm>
            <a:off x="2319338" y="5337175"/>
            <a:ext cx="2397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10</a:t>
            </a:r>
            <a:endParaRPr lang="en-GB" sz="1800" i="0"/>
          </a:p>
        </p:txBody>
      </p:sp>
      <p:sp>
        <p:nvSpPr>
          <p:cNvPr id="279584" name="Rectangle 32"/>
          <p:cNvSpPr>
            <a:spLocks noChangeArrowheads="1"/>
          </p:cNvSpPr>
          <p:nvPr/>
        </p:nvSpPr>
        <p:spPr bwMode="auto">
          <a:xfrm>
            <a:off x="3244850" y="5337175"/>
            <a:ext cx="36036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100</a:t>
            </a:r>
            <a:endParaRPr lang="en-GB" sz="1800" i="0"/>
          </a:p>
        </p:txBody>
      </p:sp>
      <p:sp>
        <p:nvSpPr>
          <p:cNvPr id="279585" name="Rectangle 33"/>
          <p:cNvSpPr>
            <a:spLocks noChangeArrowheads="1"/>
          </p:cNvSpPr>
          <p:nvPr/>
        </p:nvSpPr>
        <p:spPr bwMode="auto">
          <a:xfrm>
            <a:off x="4146550" y="5337175"/>
            <a:ext cx="5397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1,000</a:t>
            </a:r>
            <a:endParaRPr lang="en-GB" sz="1800" i="0"/>
          </a:p>
        </p:txBody>
      </p:sp>
      <p:sp>
        <p:nvSpPr>
          <p:cNvPr id="279586" name="Rectangle 34"/>
          <p:cNvSpPr>
            <a:spLocks noChangeArrowheads="1"/>
          </p:cNvSpPr>
          <p:nvPr/>
        </p:nvSpPr>
        <p:spPr bwMode="auto">
          <a:xfrm>
            <a:off x="5060950" y="5337175"/>
            <a:ext cx="6604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10,000</a:t>
            </a:r>
            <a:endParaRPr lang="en-GB" sz="1800" i="0"/>
          </a:p>
        </p:txBody>
      </p:sp>
      <p:sp>
        <p:nvSpPr>
          <p:cNvPr id="279587" name="Rectangle 35"/>
          <p:cNvSpPr>
            <a:spLocks noChangeArrowheads="1"/>
          </p:cNvSpPr>
          <p:nvPr/>
        </p:nvSpPr>
        <p:spPr bwMode="auto">
          <a:xfrm>
            <a:off x="5997575" y="5337175"/>
            <a:ext cx="7810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100,000</a:t>
            </a:r>
            <a:endParaRPr lang="en-GB" sz="1800" i="0"/>
          </a:p>
        </p:txBody>
      </p:sp>
      <p:sp>
        <p:nvSpPr>
          <p:cNvPr id="279588" name="Rectangle 36"/>
          <p:cNvSpPr>
            <a:spLocks noChangeArrowheads="1"/>
          </p:cNvSpPr>
          <p:nvPr/>
        </p:nvSpPr>
        <p:spPr bwMode="auto">
          <a:xfrm>
            <a:off x="6945313" y="5337175"/>
            <a:ext cx="8159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1million</a:t>
            </a:r>
            <a:endParaRPr lang="en-GB" sz="1800" i="0"/>
          </a:p>
        </p:txBody>
      </p:sp>
      <p:sp>
        <p:nvSpPr>
          <p:cNvPr id="279589" name="Rectangle 37"/>
          <p:cNvSpPr>
            <a:spLocks noChangeArrowheads="1"/>
          </p:cNvSpPr>
          <p:nvPr/>
        </p:nvSpPr>
        <p:spPr bwMode="auto">
          <a:xfrm>
            <a:off x="7939088" y="5337175"/>
            <a:ext cx="93503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10million</a:t>
            </a:r>
            <a:endParaRPr lang="en-GB" sz="1800" i="0"/>
          </a:p>
        </p:txBody>
      </p:sp>
      <p:sp>
        <p:nvSpPr>
          <p:cNvPr id="279590" name="Rectangle 38"/>
          <p:cNvSpPr>
            <a:spLocks noChangeArrowheads="1"/>
          </p:cNvSpPr>
          <p:nvPr/>
        </p:nvSpPr>
        <p:spPr bwMode="auto">
          <a:xfrm>
            <a:off x="2136775" y="5876925"/>
            <a:ext cx="5122863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2200" b="1" i="0"/>
              <a:t>Number of encounters for each fatality</a:t>
            </a:r>
            <a:endParaRPr lang="en-GB" sz="1800" i="0"/>
          </a:p>
        </p:txBody>
      </p:sp>
      <p:sp>
        <p:nvSpPr>
          <p:cNvPr id="279591" name="Rectangle 39"/>
          <p:cNvSpPr>
            <a:spLocks noChangeArrowheads="1"/>
          </p:cNvSpPr>
          <p:nvPr/>
        </p:nvSpPr>
        <p:spPr bwMode="auto">
          <a:xfrm rot="-5400000">
            <a:off x="-1091406" y="3539332"/>
            <a:ext cx="31051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2200" b="1" i="0"/>
              <a:t>Total lives lost per year</a:t>
            </a:r>
            <a:endParaRPr lang="en-GB" sz="1800" i="0"/>
          </a:p>
        </p:txBody>
      </p:sp>
      <p:sp>
        <p:nvSpPr>
          <p:cNvPr id="279592" name="Rectangle 40"/>
          <p:cNvSpPr>
            <a:spLocks noChangeArrowheads="1"/>
          </p:cNvSpPr>
          <p:nvPr/>
        </p:nvSpPr>
        <p:spPr bwMode="auto">
          <a:xfrm>
            <a:off x="5083175" y="3959225"/>
            <a:ext cx="460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279593" name="Rectangle 41"/>
          <p:cNvSpPr>
            <a:spLocks noChangeArrowheads="1"/>
          </p:cNvSpPr>
          <p:nvPr/>
        </p:nvSpPr>
        <p:spPr bwMode="auto">
          <a:xfrm>
            <a:off x="4432300" y="1052513"/>
            <a:ext cx="197643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279594" name="Rectangle 42"/>
          <p:cNvSpPr>
            <a:spLocks noChangeArrowheads="1"/>
          </p:cNvSpPr>
          <p:nvPr/>
        </p:nvSpPr>
        <p:spPr bwMode="auto">
          <a:xfrm>
            <a:off x="4740275" y="1225550"/>
            <a:ext cx="13430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REGULATED</a:t>
            </a:r>
            <a:endParaRPr lang="en-GB" sz="1800" i="0"/>
          </a:p>
        </p:txBody>
      </p:sp>
      <p:sp>
        <p:nvSpPr>
          <p:cNvPr id="279595" name="Rectangle 43"/>
          <p:cNvSpPr>
            <a:spLocks noChangeArrowheads="1"/>
          </p:cNvSpPr>
          <p:nvPr/>
        </p:nvSpPr>
        <p:spPr bwMode="auto">
          <a:xfrm>
            <a:off x="1760538" y="1052513"/>
            <a:ext cx="2260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279596" name="Rectangle 44"/>
          <p:cNvSpPr>
            <a:spLocks noChangeArrowheads="1"/>
          </p:cNvSpPr>
          <p:nvPr/>
        </p:nvSpPr>
        <p:spPr bwMode="auto">
          <a:xfrm>
            <a:off x="2217738" y="1225550"/>
            <a:ext cx="137953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HAZARDOUS</a:t>
            </a:r>
            <a:endParaRPr lang="en-GB" sz="1800" i="0"/>
          </a:p>
        </p:txBody>
      </p:sp>
      <p:sp>
        <p:nvSpPr>
          <p:cNvPr id="279597" name="Rectangle 45"/>
          <p:cNvSpPr>
            <a:spLocks noChangeArrowheads="1"/>
          </p:cNvSpPr>
          <p:nvPr/>
        </p:nvSpPr>
        <p:spPr bwMode="auto">
          <a:xfrm>
            <a:off x="2422525" y="1441450"/>
            <a:ext cx="9302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(&gt;1/1000)</a:t>
            </a:r>
            <a:endParaRPr lang="en-GB" sz="1800" i="0"/>
          </a:p>
        </p:txBody>
      </p:sp>
      <p:sp>
        <p:nvSpPr>
          <p:cNvPr id="279598" name="Rectangle 46"/>
          <p:cNvSpPr>
            <a:spLocks noChangeArrowheads="1"/>
          </p:cNvSpPr>
          <p:nvPr/>
        </p:nvSpPr>
        <p:spPr bwMode="auto">
          <a:xfrm>
            <a:off x="6750050" y="1052513"/>
            <a:ext cx="214788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279599" name="Rectangle 47"/>
          <p:cNvSpPr>
            <a:spLocks noChangeArrowheads="1"/>
          </p:cNvSpPr>
          <p:nvPr/>
        </p:nvSpPr>
        <p:spPr bwMode="auto">
          <a:xfrm>
            <a:off x="7127875" y="1225550"/>
            <a:ext cx="13795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ULTRA-SAFE</a:t>
            </a:r>
            <a:endParaRPr lang="en-GB" sz="1800" i="0"/>
          </a:p>
        </p:txBody>
      </p:sp>
      <p:sp>
        <p:nvSpPr>
          <p:cNvPr id="279600" name="Rectangle 48"/>
          <p:cNvSpPr>
            <a:spLocks noChangeArrowheads="1"/>
          </p:cNvSpPr>
          <p:nvPr/>
        </p:nvSpPr>
        <p:spPr bwMode="auto">
          <a:xfrm>
            <a:off x="7332663" y="1514475"/>
            <a:ext cx="96678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700" b="1" i="0"/>
              <a:t>(&lt;1/100K)</a:t>
            </a:r>
            <a:endParaRPr lang="en-GB" sz="1800" i="0"/>
          </a:p>
        </p:txBody>
      </p:sp>
      <p:sp>
        <p:nvSpPr>
          <p:cNvPr id="279601" name="Line 49"/>
          <p:cNvSpPr>
            <a:spLocks noChangeShapeType="1"/>
          </p:cNvSpPr>
          <p:nvPr/>
        </p:nvSpPr>
        <p:spPr bwMode="auto">
          <a:xfrm flipH="1" flipV="1">
            <a:off x="4421188" y="1508125"/>
            <a:ext cx="11112" cy="3624263"/>
          </a:xfrm>
          <a:prstGeom prst="line">
            <a:avLst/>
          </a:prstGeom>
          <a:noFill/>
          <a:ln w="11113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602" name="Line 50"/>
          <p:cNvSpPr>
            <a:spLocks noChangeShapeType="1"/>
          </p:cNvSpPr>
          <p:nvPr/>
        </p:nvSpPr>
        <p:spPr bwMode="auto">
          <a:xfrm flipV="1">
            <a:off x="6351588" y="1497013"/>
            <a:ext cx="0" cy="2689225"/>
          </a:xfrm>
          <a:prstGeom prst="line">
            <a:avLst/>
          </a:prstGeom>
          <a:noFill/>
          <a:ln w="11113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9603" name="Rectangle 51"/>
          <p:cNvSpPr>
            <a:spLocks noChangeArrowheads="1"/>
          </p:cNvSpPr>
          <p:nvPr/>
        </p:nvSpPr>
        <p:spPr bwMode="auto">
          <a:xfrm>
            <a:off x="2217738" y="2317750"/>
            <a:ext cx="15636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279604" name="Rectangle 52"/>
          <p:cNvSpPr>
            <a:spLocks noChangeArrowheads="1"/>
          </p:cNvSpPr>
          <p:nvPr/>
        </p:nvSpPr>
        <p:spPr bwMode="auto">
          <a:xfrm>
            <a:off x="2525713" y="1747838"/>
            <a:ext cx="2009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19509" name="Rectangle 53"/>
          <p:cNvSpPr>
            <a:spLocks noChangeArrowheads="1"/>
          </p:cNvSpPr>
          <p:nvPr/>
        </p:nvSpPr>
        <p:spPr bwMode="auto">
          <a:xfrm>
            <a:off x="2605088" y="1782763"/>
            <a:ext cx="1835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2600" b="1" i="0">
                <a:solidFill>
                  <a:schemeClr val="tx2"/>
                </a:solidFill>
              </a:rPr>
              <a:t>Health Care</a:t>
            </a:r>
            <a:endParaRPr lang="en-GB" sz="1800" i="0">
              <a:solidFill>
                <a:srgbClr val="FF3399"/>
              </a:solidFill>
            </a:endParaRPr>
          </a:p>
        </p:txBody>
      </p:sp>
      <p:sp>
        <p:nvSpPr>
          <p:cNvPr id="279606" name="Rectangle 54"/>
          <p:cNvSpPr>
            <a:spLocks noChangeArrowheads="1"/>
          </p:cNvSpPr>
          <p:nvPr/>
        </p:nvSpPr>
        <p:spPr bwMode="auto">
          <a:xfrm>
            <a:off x="3095625" y="3970338"/>
            <a:ext cx="13366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19511" name="Rectangle 55"/>
          <p:cNvSpPr>
            <a:spLocks noChangeArrowheads="1"/>
          </p:cNvSpPr>
          <p:nvPr/>
        </p:nvSpPr>
        <p:spPr bwMode="auto">
          <a:xfrm>
            <a:off x="3233738" y="4003675"/>
            <a:ext cx="11398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chemeClr val="hlink"/>
                </a:solidFill>
              </a:rPr>
              <a:t>Mountain</a:t>
            </a:r>
            <a:r>
              <a:rPr lang="en-GB" sz="1900" b="1" i="0"/>
              <a:t> </a:t>
            </a:r>
            <a:endParaRPr lang="en-GB" sz="1800" i="0"/>
          </a:p>
        </p:txBody>
      </p:sp>
      <p:sp>
        <p:nvSpPr>
          <p:cNvPr id="19512" name="Rectangle 56"/>
          <p:cNvSpPr>
            <a:spLocks noChangeArrowheads="1"/>
          </p:cNvSpPr>
          <p:nvPr/>
        </p:nvSpPr>
        <p:spPr bwMode="auto">
          <a:xfrm>
            <a:off x="3267075" y="4311650"/>
            <a:ext cx="10318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chemeClr val="hlink"/>
                </a:solidFill>
              </a:rPr>
              <a:t>Climbing</a:t>
            </a:r>
            <a:endParaRPr lang="en-GB" sz="1800" i="0">
              <a:solidFill>
                <a:schemeClr val="hlink"/>
              </a:solidFill>
            </a:endParaRPr>
          </a:p>
        </p:txBody>
      </p:sp>
      <p:sp>
        <p:nvSpPr>
          <p:cNvPr id="279609" name="Rectangle 57"/>
          <p:cNvSpPr>
            <a:spLocks noChangeArrowheads="1"/>
          </p:cNvSpPr>
          <p:nvPr/>
        </p:nvSpPr>
        <p:spPr bwMode="auto">
          <a:xfrm>
            <a:off x="2525713" y="4516438"/>
            <a:ext cx="1255712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19514" name="Rectangle 58"/>
          <p:cNvSpPr>
            <a:spLocks noChangeArrowheads="1"/>
          </p:cNvSpPr>
          <p:nvPr/>
        </p:nvSpPr>
        <p:spPr bwMode="auto">
          <a:xfrm>
            <a:off x="2708275" y="4551363"/>
            <a:ext cx="952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rgbClr val="800080"/>
                </a:solidFill>
              </a:rPr>
              <a:t>Bungee</a:t>
            </a:r>
            <a:r>
              <a:rPr lang="en-GB" sz="1900" b="1" i="0"/>
              <a:t> </a:t>
            </a:r>
            <a:endParaRPr lang="en-GB" sz="1800" i="0"/>
          </a:p>
        </p:txBody>
      </p:sp>
      <p:sp>
        <p:nvSpPr>
          <p:cNvPr id="19515" name="Rectangle 59"/>
          <p:cNvSpPr>
            <a:spLocks noChangeArrowheads="1"/>
          </p:cNvSpPr>
          <p:nvPr/>
        </p:nvSpPr>
        <p:spPr bwMode="auto">
          <a:xfrm>
            <a:off x="2651125" y="4859338"/>
            <a:ext cx="100488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rgbClr val="800080"/>
                </a:solidFill>
              </a:rPr>
              <a:t>Jumping</a:t>
            </a:r>
            <a:endParaRPr lang="en-GB" sz="1800" i="0">
              <a:solidFill>
                <a:srgbClr val="800080"/>
              </a:solidFill>
            </a:endParaRPr>
          </a:p>
        </p:txBody>
      </p:sp>
      <p:sp>
        <p:nvSpPr>
          <p:cNvPr id="279612" name="Rectangle 60"/>
          <p:cNvSpPr>
            <a:spLocks noChangeArrowheads="1"/>
          </p:cNvSpPr>
          <p:nvPr/>
        </p:nvSpPr>
        <p:spPr bwMode="auto">
          <a:xfrm>
            <a:off x="5140325" y="1987550"/>
            <a:ext cx="1143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19517" name="Rectangle 61"/>
          <p:cNvSpPr>
            <a:spLocks noChangeArrowheads="1"/>
          </p:cNvSpPr>
          <p:nvPr/>
        </p:nvSpPr>
        <p:spPr bwMode="auto">
          <a:xfrm>
            <a:off x="5300663" y="2020888"/>
            <a:ext cx="8318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chemeClr val="hlink"/>
                </a:solidFill>
              </a:rPr>
              <a:t>Driving</a:t>
            </a:r>
            <a:endParaRPr lang="en-GB" sz="1800" i="0">
              <a:solidFill>
                <a:schemeClr val="hlink"/>
              </a:solidFill>
            </a:endParaRPr>
          </a:p>
        </p:txBody>
      </p:sp>
      <p:sp>
        <p:nvSpPr>
          <p:cNvPr id="279614" name="Rectangle 62"/>
          <p:cNvSpPr>
            <a:spLocks noChangeArrowheads="1"/>
          </p:cNvSpPr>
          <p:nvPr/>
        </p:nvSpPr>
        <p:spPr bwMode="auto">
          <a:xfrm>
            <a:off x="4683125" y="3970338"/>
            <a:ext cx="19415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19519" name="Rectangle 63"/>
          <p:cNvSpPr>
            <a:spLocks noChangeArrowheads="1"/>
          </p:cNvSpPr>
          <p:nvPr/>
        </p:nvSpPr>
        <p:spPr bwMode="auto">
          <a:xfrm>
            <a:off x="4953000" y="3810000"/>
            <a:ext cx="11398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rgbClr val="800080"/>
                </a:solidFill>
              </a:rPr>
              <a:t>Chemical</a:t>
            </a:r>
            <a:r>
              <a:rPr lang="en-GB" sz="1900" b="1" i="0"/>
              <a:t> </a:t>
            </a:r>
            <a:endParaRPr lang="en-GB" sz="1800" i="0"/>
          </a:p>
        </p:txBody>
      </p:sp>
      <p:sp>
        <p:nvSpPr>
          <p:cNvPr id="19520" name="Rectangle 64"/>
          <p:cNvSpPr>
            <a:spLocks noChangeArrowheads="1"/>
          </p:cNvSpPr>
          <p:nvPr/>
        </p:nvSpPr>
        <p:spPr bwMode="auto">
          <a:xfrm>
            <a:off x="4648200" y="4114800"/>
            <a:ext cx="16621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rgbClr val="800080"/>
                </a:solidFill>
              </a:rPr>
              <a:t>Manufacturing</a:t>
            </a:r>
            <a:endParaRPr lang="en-GB" sz="1800" i="0">
              <a:solidFill>
                <a:srgbClr val="800080"/>
              </a:solidFill>
            </a:endParaRPr>
          </a:p>
        </p:txBody>
      </p:sp>
      <p:sp>
        <p:nvSpPr>
          <p:cNvPr id="279617" name="Rectangle 65"/>
          <p:cNvSpPr>
            <a:spLocks noChangeArrowheads="1"/>
          </p:cNvSpPr>
          <p:nvPr/>
        </p:nvSpPr>
        <p:spPr bwMode="auto">
          <a:xfrm>
            <a:off x="4922838" y="4516438"/>
            <a:ext cx="138271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19522" name="Rectangle 66"/>
          <p:cNvSpPr>
            <a:spLocks noChangeArrowheads="1"/>
          </p:cNvSpPr>
          <p:nvPr/>
        </p:nvSpPr>
        <p:spPr bwMode="auto">
          <a:xfrm>
            <a:off x="5037138" y="4551363"/>
            <a:ext cx="1206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chemeClr val="hlink"/>
                </a:solidFill>
              </a:rPr>
              <a:t>Chartered</a:t>
            </a:r>
            <a:r>
              <a:rPr lang="en-GB" sz="1900" b="1" i="0"/>
              <a:t> </a:t>
            </a:r>
            <a:endParaRPr lang="en-GB" sz="1800" i="0"/>
          </a:p>
        </p:txBody>
      </p:sp>
      <p:sp>
        <p:nvSpPr>
          <p:cNvPr id="19523" name="Rectangle 67"/>
          <p:cNvSpPr>
            <a:spLocks noChangeArrowheads="1"/>
          </p:cNvSpPr>
          <p:nvPr/>
        </p:nvSpPr>
        <p:spPr bwMode="auto">
          <a:xfrm>
            <a:off x="5219700" y="4868863"/>
            <a:ext cx="7905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chemeClr val="hlink"/>
                </a:solidFill>
              </a:rPr>
              <a:t>Flights</a:t>
            </a:r>
            <a:endParaRPr lang="en-GB" sz="1800" i="0">
              <a:solidFill>
                <a:schemeClr val="hlink"/>
              </a:solidFill>
            </a:endParaRPr>
          </a:p>
        </p:txBody>
      </p:sp>
      <p:sp>
        <p:nvSpPr>
          <p:cNvPr id="279620" name="Rectangle 68"/>
          <p:cNvSpPr>
            <a:spLocks noChangeArrowheads="1"/>
          </p:cNvSpPr>
          <p:nvPr/>
        </p:nvSpPr>
        <p:spPr bwMode="auto">
          <a:xfrm>
            <a:off x="6351588" y="3228975"/>
            <a:ext cx="14843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19525" name="Rectangle 69"/>
          <p:cNvSpPr>
            <a:spLocks noChangeArrowheads="1"/>
          </p:cNvSpPr>
          <p:nvPr/>
        </p:nvSpPr>
        <p:spPr bwMode="auto">
          <a:xfrm>
            <a:off x="6477000" y="3263900"/>
            <a:ext cx="12874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rgbClr val="800080"/>
                </a:solidFill>
              </a:rPr>
              <a:t>Scheduled </a:t>
            </a:r>
            <a:endParaRPr lang="en-GB" sz="1800" i="0">
              <a:solidFill>
                <a:srgbClr val="800080"/>
              </a:solidFill>
            </a:endParaRPr>
          </a:p>
        </p:txBody>
      </p:sp>
      <p:sp>
        <p:nvSpPr>
          <p:cNvPr id="19526" name="Rectangle 70"/>
          <p:cNvSpPr>
            <a:spLocks noChangeArrowheads="1"/>
          </p:cNvSpPr>
          <p:nvPr/>
        </p:nvSpPr>
        <p:spPr bwMode="auto">
          <a:xfrm>
            <a:off x="6659563" y="3571875"/>
            <a:ext cx="8858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rgbClr val="800080"/>
                </a:solidFill>
              </a:rPr>
              <a:t>Airlines</a:t>
            </a:r>
            <a:endParaRPr lang="en-GB" sz="1800" i="0">
              <a:solidFill>
                <a:srgbClr val="800080"/>
              </a:solidFill>
            </a:endParaRPr>
          </a:p>
        </p:txBody>
      </p:sp>
      <p:sp>
        <p:nvSpPr>
          <p:cNvPr id="279623" name="Rectangle 71"/>
          <p:cNvSpPr>
            <a:spLocks noChangeArrowheads="1"/>
          </p:cNvSpPr>
          <p:nvPr/>
        </p:nvSpPr>
        <p:spPr bwMode="auto">
          <a:xfrm>
            <a:off x="7458075" y="3946525"/>
            <a:ext cx="1371600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19528" name="Rectangle 72"/>
          <p:cNvSpPr>
            <a:spLocks noChangeArrowheads="1"/>
          </p:cNvSpPr>
          <p:nvPr/>
        </p:nvSpPr>
        <p:spPr bwMode="auto">
          <a:xfrm>
            <a:off x="7585075" y="3860800"/>
            <a:ext cx="11795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chemeClr val="hlink"/>
                </a:solidFill>
              </a:rPr>
              <a:t>European </a:t>
            </a:r>
            <a:endParaRPr lang="en-GB" sz="1800" i="0">
              <a:solidFill>
                <a:schemeClr val="hlink"/>
              </a:solidFill>
            </a:endParaRPr>
          </a:p>
        </p:txBody>
      </p:sp>
      <p:sp>
        <p:nvSpPr>
          <p:cNvPr id="19529" name="Rectangle 73"/>
          <p:cNvSpPr>
            <a:spLocks noChangeArrowheads="1"/>
          </p:cNvSpPr>
          <p:nvPr/>
        </p:nvSpPr>
        <p:spPr bwMode="auto">
          <a:xfrm>
            <a:off x="7607300" y="4168775"/>
            <a:ext cx="11001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chemeClr val="hlink"/>
                </a:solidFill>
              </a:rPr>
              <a:t>Railroads</a:t>
            </a:r>
            <a:endParaRPr lang="en-GB" sz="1800" i="0">
              <a:solidFill>
                <a:schemeClr val="hlink"/>
              </a:solidFill>
            </a:endParaRPr>
          </a:p>
        </p:txBody>
      </p:sp>
      <p:sp>
        <p:nvSpPr>
          <p:cNvPr id="279626" name="Rectangle 74"/>
          <p:cNvSpPr>
            <a:spLocks noChangeArrowheads="1"/>
          </p:cNvSpPr>
          <p:nvPr/>
        </p:nvSpPr>
        <p:spPr bwMode="auto">
          <a:xfrm>
            <a:off x="7653338" y="4516438"/>
            <a:ext cx="11763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1800" i="0"/>
          </a:p>
        </p:txBody>
      </p:sp>
      <p:sp>
        <p:nvSpPr>
          <p:cNvPr id="19531" name="Rectangle 75"/>
          <p:cNvSpPr>
            <a:spLocks noChangeArrowheads="1"/>
          </p:cNvSpPr>
          <p:nvPr/>
        </p:nvSpPr>
        <p:spPr bwMode="auto">
          <a:xfrm>
            <a:off x="7800975" y="4551363"/>
            <a:ext cx="952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rgbClr val="800080"/>
                </a:solidFill>
              </a:rPr>
              <a:t>Nuclear</a:t>
            </a:r>
            <a:r>
              <a:rPr lang="en-GB" sz="1900" b="1" i="0"/>
              <a:t> </a:t>
            </a:r>
            <a:endParaRPr lang="en-GB" sz="1800" i="0"/>
          </a:p>
        </p:txBody>
      </p:sp>
      <p:sp>
        <p:nvSpPr>
          <p:cNvPr id="19532" name="Rectangle 76"/>
          <p:cNvSpPr>
            <a:spLocks noChangeArrowheads="1"/>
          </p:cNvSpPr>
          <p:nvPr/>
        </p:nvSpPr>
        <p:spPr bwMode="auto">
          <a:xfrm>
            <a:off x="7881938" y="4859338"/>
            <a:ext cx="7239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1900" b="1" i="0">
                <a:solidFill>
                  <a:srgbClr val="800080"/>
                </a:solidFill>
              </a:rPr>
              <a:t>Power</a:t>
            </a:r>
            <a:endParaRPr lang="en-GB" sz="1800" i="0">
              <a:solidFill>
                <a:srgbClr val="800080"/>
              </a:solidFill>
            </a:endParaRPr>
          </a:p>
        </p:txBody>
      </p:sp>
      <p:sp>
        <p:nvSpPr>
          <p:cNvPr id="279629" name="Line 77"/>
          <p:cNvSpPr>
            <a:spLocks noChangeShapeType="1"/>
          </p:cNvSpPr>
          <p:nvPr/>
        </p:nvSpPr>
        <p:spPr bwMode="auto">
          <a:xfrm flipV="1">
            <a:off x="6362700" y="4756150"/>
            <a:ext cx="0" cy="376238"/>
          </a:xfrm>
          <a:prstGeom prst="line">
            <a:avLst/>
          </a:prstGeom>
          <a:noFill/>
          <a:ln w="11113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8" name="Footer Placeholder 77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GB" sz="1200" i="0">
                <a:solidFill>
                  <a:srgbClr val="898989"/>
                </a:solidFill>
              </a:rPr>
              <a:t>Patient Safety First Campaign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0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7600" y="981075"/>
            <a:ext cx="5486400" cy="3951288"/>
          </a:xfrm>
          <a:solidFill>
            <a:srgbClr val="FFFFFF"/>
          </a:solidFill>
        </p:spPr>
        <p:txBody>
          <a:bodyPr lIns="91440" tIns="45720" rIns="91440" bIns="45720" anchor="ctr"/>
          <a:lstStyle/>
          <a:p>
            <a:r>
              <a:rPr lang="en-US" sz="37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To Err Is Human</a:t>
            </a:r>
            <a:br>
              <a:rPr lang="en-US" sz="37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en-US" sz="25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Building a Safer Health System</a:t>
            </a: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/>
            </a:r>
            <a:b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Linda Kohn, Janet Corrigan, and Molla Donaldson, </a:t>
            </a:r>
            <a:r>
              <a:rPr lang="en-US" sz="1200" i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Editors</a:t>
            </a: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/>
            </a:r>
            <a:b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/>
            </a:r>
            <a:b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Committee on Quality of Health Care in America</a:t>
            </a:r>
            <a:b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/>
            </a:r>
            <a:b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INSTITUTE OF MEDICINE</a:t>
            </a:r>
            <a:b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NATIONAL ACADEMY of SCIENCE PRESS</a:t>
            </a:r>
            <a:b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Washington, D.C. ©2000</a:t>
            </a:r>
            <a:b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en-US" sz="9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/>
            </a:r>
            <a:br>
              <a:rPr lang="en-US" sz="90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endParaRPr lang="en-US" sz="70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281603" name="Picture 3" descr="toerrishu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125538"/>
            <a:ext cx="27717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4" name="Rectangle 5"/>
          <p:cNvSpPr>
            <a:spLocks noChangeArrowheads="1"/>
          </p:cNvSpPr>
          <p:nvPr/>
        </p:nvSpPr>
        <p:spPr bwMode="auto">
          <a:xfrm>
            <a:off x="827088" y="6092825"/>
            <a:ext cx="792956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i="0"/>
              <a:t>Kohn LT, Corrigan JM, Donaldson MS. </a:t>
            </a:r>
            <a:r>
              <a:rPr lang="en-US" sz="1800"/>
              <a:t>To err is human: building a safer health system</a:t>
            </a:r>
            <a:r>
              <a:rPr lang="en-US" sz="1800" i="0"/>
              <a:t>. Washington, DC, National Academy Press; 1999 </a:t>
            </a:r>
          </a:p>
        </p:txBody>
      </p:sp>
      <p:sp>
        <p:nvSpPr>
          <p:cNvPr id="281605" name="TextBox 4"/>
          <p:cNvSpPr txBox="1">
            <a:spLocks noChangeArrowheads="1"/>
          </p:cNvSpPr>
          <p:nvPr/>
        </p:nvSpPr>
        <p:spPr bwMode="auto">
          <a:xfrm>
            <a:off x="3851275" y="5157788"/>
            <a:ext cx="4800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i="0"/>
              <a:t>1999:  IOM report lit the simulation education fuse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3651" name="Boeing 747 Extreme Landing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79613" y="1412875"/>
            <a:ext cx="5256212" cy="38163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3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3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65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3651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2"/>
                </a:solidFill>
              </a:rPr>
              <a:t>National Patient Safety Agency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>
                <a:solidFill>
                  <a:schemeClr val="accent1"/>
                </a:solidFill>
              </a:rPr>
              <a:t>4 million data sets… </a:t>
            </a:r>
          </a:p>
          <a:p>
            <a:endParaRPr lang="en-GB" sz="2400">
              <a:solidFill>
                <a:schemeClr val="accent1"/>
              </a:solidFill>
            </a:endParaRPr>
          </a:p>
          <a:p>
            <a:r>
              <a:rPr lang="en-GB" sz="2400">
                <a:solidFill>
                  <a:schemeClr val="accent1"/>
                </a:solidFill>
              </a:rPr>
              <a:t>That’s 4 million separate patient incidents!</a:t>
            </a:r>
          </a:p>
          <a:p>
            <a:endParaRPr lang="en-GB" sz="2400">
              <a:solidFill>
                <a:schemeClr val="accent1"/>
              </a:solidFill>
            </a:endParaRPr>
          </a:p>
          <a:p>
            <a:r>
              <a:rPr lang="en-GB" sz="2400">
                <a:solidFill>
                  <a:schemeClr val="accent1"/>
                </a:solidFill>
              </a:rPr>
              <a:t>Since 2005…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Text Box 4"/>
          <p:cNvSpPr txBox="1">
            <a:spLocks noChangeArrowheads="1"/>
          </p:cNvSpPr>
          <p:nvPr/>
        </p:nvSpPr>
        <p:spPr bwMode="auto">
          <a:xfrm>
            <a:off x="827088" y="1989138"/>
            <a:ext cx="22494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b="1" i="0"/>
              <a:t>Data…</a:t>
            </a:r>
          </a:p>
          <a:p>
            <a:pPr algn="l">
              <a:spcBef>
                <a:spcPct val="0"/>
              </a:spcBef>
            </a:pPr>
            <a:endParaRPr lang="en-GB" b="1" i="0"/>
          </a:p>
          <a:p>
            <a:pPr algn="l">
              <a:spcBef>
                <a:spcPct val="0"/>
              </a:spcBef>
            </a:pPr>
            <a:r>
              <a:rPr lang="en-GB" b="1" i="0"/>
              <a:t>Information… </a:t>
            </a:r>
          </a:p>
          <a:p>
            <a:pPr algn="l">
              <a:spcBef>
                <a:spcPct val="0"/>
              </a:spcBef>
            </a:pPr>
            <a:endParaRPr lang="en-GB" b="1" i="0"/>
          </a:p>
          <a:p>
            <a:pPr algn="l">
              <a:spcBef>
                <a:spcPct val="0"/>
              </a:spcBef>
            </a:pPr>
            <a:r>
              <a:rPr lang="en-GB" b="1" i="0"/>
              <a:t>Knowledge…</a:t>
            </a:r>
          </a:p>
          <a:p>
            <a:pPr algn="l">
              <a:spcBef>
                <a:spcPct val="0"/>
              </a:spcBef>
            </a:pPr>
            <a:endParaRPr lang="en-GB" b="1" i="0"/>
          </a:p>
          <a:p>
            <a:pPr algn="l">
              <a:spcBef>
                <a:spcPct val="0"/>
              </a:spcBef>
            </a:pPr>
            <a:r>
              <a:rPr lang="en-GB" b="1" i="0"/>
              <a:t>Wisdom…</a:t>
            </a:r>
          </a:p>
        </p:txBody>
      </p:sp>
      <p:sp>
        <p:nvSpPr>
          <p:cNvPr id="3819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1958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381961" name="Rectangle 9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1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19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1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Overview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sz="2000" b="0">
                <a:solidFill>
                  <a:schemeClr val="tx1"/>
                </a:solidFill>
              </a:rPr>
              <a:t>Context and Philosophy of STeLI</a:t>
            </a:r>
          </a:p>
          <a:p>
            <a:pPr>
              <a:buFontTx/>
              <a:buChar char="•"/>
            </a:pPr>
            <a:endParaRPr lang="en-GB" sz="20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GB" sz="2000" b="0">
                <a:solidFill>
                  <a:schemeClr val="tx1"/>
                </a:solidFill>
              </a:rPr>
              <a:t>Highlight challenges</a:t>
            </a:r>
          </a:p>
          <a:p>
            <a:pPr>
              <a:buFontTx/>
              <a:buChar char="•"/>
            </a:pPr>
            <a:endParaRPr lang="en-GB" sz="20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GB" sz="2000" b="0">
                <a:solidFill>
                  <a:schemeClr val="tx1"/>
                </a:solidFill>
              </a:rPr>
              <a:t>Explore what it means to be professional</a:t>
            </a:r>
          </a:p>
          <a:p>
            <a:pPr>
              <a:buFontTx/>
              <a:buChar char="•"/>
            </a:pPr>
            <a:endParaRPr lang="en-GB" sz="20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GB" sz="2000" b="0">
                <a:solidFill>
                  <a:schemeClr val="tx1"/>
                </a:solidFill>
              </a:rPr>
              <a:t>Introduce the concept of ‘Aspiring to Excellence’</a:t>
            </a:r>
          </a:p>
          <a:p>
            <a:pPr>
              <a:buFontTx/>
              <a:buChar char="•"/>
            </a:pPr>
            <a:endParaRPr lang="en-GB" sz="20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GB" sz="20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GB" sz="2000" b="0">
                <a:solidFill>
                  <a:schemeClr val="tx1"/>
                </a:solidFill>
              </a:rPr>
              <a:t>Explore the challenges of cultivating professionals</a:t>
            </a:r>
          </a:p>
          <a:p>
            <a:pPr>
              <a:buFontTx/>
              <a:buChar char="•"/>
            </a:pPr>
            <a:endParaRPr lang="en-GB" sz="20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GB" sz="2000" b="0">
                <a:solidFill>
                  <a:schemeClr val="tx1"/>
                </a:solidFill>
              </a:rPr>
              <a:t>The vital ingredients for success…faculty</a:t>
            </a:r>
          </a:p>
          <a:p>
            <a:pPr>
              <a:buFontTx/>
              <a:buChar char="•"/>
            </a:pPr>
            <a:endParaRPr lang="en-GB" sz="2000" b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GB" sz="2000" b="0">
                <a:solidFill>
                  <a:schemeClr val="tx1"/>
                </a:solidFill>
              </a:rPr>
              <a:t>Highlight opportunities and innovations</a:t>
            </a:r>
            <a:endParaRPr lang="en-GB" sz="2400">
              <a:solidFill>
                <a:schemeClr val="tx1"/>
              </a:solidFill>
            </a:endParaRPr>
          </a:p>
          <a:p>
            <a:endParaRPr lang="en-GB" sz="2400">
              <a:solidFill>
                <a:schemeClr val="tx1"/>
              </a:solidFill>
            </a:endParaRPr>
          </a:p>
          <a:p>
            <a:endParaRPr lang="en-GB" sz="2400">
              <a:solidFill>
                <a:schemeClr val="tx1"/>
              </a:solidFill>
            </a:endParaRPr>
          </a:p>
          <a:p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7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7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7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im baby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7450" y="1066800"/>
            <a:ext cx="7056438" cy="4738688"/>
          </a:xfrm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1258888" y="549275"/>
            <a:ext cx="5040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solidFill>
                  <a:schemeClr val="tx2"/>
                </a:solidFill>
              </a:rPr>
              <a:t>Zero tolerance of ‘never events’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43" name="Boeing 747 Extreme Landing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79613" y="1412875"/>
            <a:ext cx="5256212" cy="38163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174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4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44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466" name="Group 2"/>
          <p:cNvGrpSpPr>
            <a:grpSpLocks/>
          </p:cNvGrpSpPr>
          <p:nvPr/>
        </p:nvGrpSpPr>
        <p:grpSpPr bwMode="auto">
          <a:xfrm>
            <a:off x="900113" y="1484313"/>
            <a:ext cx="6732587" cy="4392612"/>
            <a:chOff x="1248" y="240"/>
            <a:chExt cx="4176" cy="3600"/>
          </a:xfrm>
        </p:grpSpPr>
        <p:sp>
          <p:nvSpPr>
            <p:cNvPr id="318467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5400 w 21600"/>
                <a:gd name="T7" fmla="*/ 11800 h 21600"/>
                <a:gd name="T8" fmla="*/ 16200 w 21600"/>
                <a:gd name="T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8468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8469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8470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 i="0">
                <a:solidFill>
                  <a:srgbClr val="DDDDDD"/>
                </a:solidFill>
              </a:endParaRPr>
            </a:p>
          </p:txBody>
        </p:sp>
      </p:grpSp>
      <p:sp>
        <p:nvSpPr>
          <p:cNvPr id="318471" name="Rectangle 7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682625"/>
          </a:xfrm>
        </p:spPr>
        <p:txBody>
          <a:bodyPr/>
          <a:lstStyle/>
          <a:p>
            <a:pPr algn="ctr"/>
            <a:r>
              <a:rPr lang="en-GB"/>
              <a:t>Domains of Professional Practice</a:t>
            </a:r>
          </a:p>
        </p:txBody>
      </p:sp>
      <p:sp>
        <p:nvSpPr>
          <p:cNvPr id="318472" name="Text Box 8"/>
          <p:cNvSpPr txBox="1">
            <a:spLocks noChangeArrowheads="1"/>
          </p:cNvSpPr>
          <p:nvPr/>
        </p:nvSpPr>
        <p:spPr bwMode="auto">
          <a:xfrm>
            <a:off x="2555875" y="5084763"/>
            <a:ext cx="319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/>
              <a:t>Knowledge</a:t>
            </a:r>
            <a:endParaRPr lang="en-GB" i="0"/>
          </a:p>
        </p:txBody>
      </p:sp>
      <p:sp>
        <p:nvSpPr>
          <p:cNvPr id="318473" name="Text Box 9"/>
          <p:cNvSpPr txBox="1">
            <a:spLocks noChangeArrowheads="1"/>
          </p:cNvSpPr>
          <p:nvPr/>
        </p:nvSpPr>
        <p:spPr bwMode="auto">
          <a:xfrm>
            <a:off x="2700338" y="3933825"/>
            <a:ext cx="309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Technical skills</a:t>
            </a:r>
            <a:endParaRPr lang="en-GB" i="0">
              <a:solidFill>
                <a:schemeClr val="bg2"/>
              </a:solidFill>
            </a:endParaRPr>
          </a:p>
        </p:txBody>
      </p:sp>
      <p:sp>
        <p:nvSpPr>
          <p:cNvPr id="318474" name="Rectangle 10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318475" name="Rectangle 11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318476" name="Rectangle 12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318477" name="Rectangle 13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318478" name="Rectangle 14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318479" name="Text Box 15"/>
          <p:cNvSpPr txBox="1">
            <a:spLocks noChangeArrowheads="1"/>
          </p:cNvSpPr>
          <p:nvPr/>
        </p:nvSpPr>
        <p:spPr bwMode="auto">
          <a:xfrm>
            <a:off x="3132138" y="2636838"/>
            <a:ext cx="2447925" cy="822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Professional </a:t>
            </a:r>
          </a:p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capabilities</a:t>
            </a:r>
            <a:endParaRPr lang="en-GB" i="0">
              <a:solidFill>
                <a:schemeClr val="bg2"/>
              </a:solidFill>
            </a:endParaRPr>
          </a:p>
        </p:txBody>
      </p:sp>
      <p:sp>
        <p:nvSpPr>
          <p:cNvPr id="318480" name="Text Box 16"/>
          <p:cNvSpPr txBox="1">
            <a:spLocks noChangeArrowheads="1"/>
          </p:cNvSpPr>
          <p:nvPr/>
        </p:nvSpPr>
        <p:spPr bwMode="auto">
          <a:xfrm>
            <a:off x="3132138" y="1628775"/>
            <a:ext cx="2374900" cy="822325"/>
          </a:xfrm>
          <a:prstGeom prst="rect">
            <a:avLst/>
          </a:prstGeom>
          <a:solidFill>
            <a:srgbClr val="CBEDB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/>
              <a:t>Professional Behaviour</a:t>
            </a:r>
            <a:endParaRPr lang="en-GB" i="0"/>
          </a:p>
        </p:txBody>
      </p:sp>
      <p:sp>
        <p:nvSpPr>
          <p:cNvPr id="318481" name="AutoShape 17"/>
          <p:cNvSpPr>
            <a:spLocks noChangeArrowheads="1"/>
          </p:cNvSpPr>
          <p:nvPr/>
        </p:nvSpPr>
        <p:spPr bwMode="auto">
          <a:xfrm>
            <a:off x="179388" y="2565400"/>
            <a:ext cx="2411412" cy="792163"/>
          </a:xfrm>
          <a:prstGeom prst="rightArrow">
            <a:avLst>
              <a:gd name="adj1" fmla="val 50000"/>
              <a:gd name="adj2" fmla="val 761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600" i="0">
                <a:solidFill>
                  <a:schemeClr val="bg2"/>
                </a:solidFill>
              </a:rPr>
              <a:t>Generic skills?</a:t>
            </a:r>
          </a:p>
        </p:txBody>
      </p:sp>
      <p:sp>
        <p:nvSpPr>
          <p:cNvPr id="318482" name="AutoShape 18"/>
          <p:cNvSpPr>
            <a:spLocks noChangeArrowheads="1"/>
          </p:cNvSpPr>
          <p:nvPr/>
        </p:nvSpPr>
        <p:spPr bwMode="auto">
          <a:xfrm>
            <a:off x="250825" y="3573463"/>
            <a:ext cx="1690688" cy="792162"/>
          </a:xfrm>
          <a:prstGeom prst="rightArrow">
            <a:avLst>
              <a:gd name="adj1" fmla="val 50000"/>
              <a:gd name="adj2" fmla="val 533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600" i="0">
                <a:solidFill>
                  <a:schemeClr val="bg2"/>
                </a:solidFill>
              </a:rPr>
              <a:t>Excellent</a:t>
            </a:r>
          </a:p>
        </p:txBody>
      </p:sp>
      <p:sp>
        <p:nvSpPr>
          <p:cNvPr id="318483" name="AutoShape 19"/>
          <p:cNvSpPr>
            <a:spLocks noChangeArrowheads="1"/>
          </p:cNvSpPr>
          <p:nvPr/>
        </p:nvSpPr>
        <p:spPr bwMode="auto">
          <a:xfrm>
            <a:off x="323850" y="1628775"/>
            <a:ext cx="3024188" cy="792163"/>
          </a:xfrm>
          <a:prstGeom prst="rightArrow">
            <a:avLst>
              <a:gd name="adj1" fmla="val 50000"/>
              <a:gd name="adj2" fmla="val 954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600" i="0">
                <a:solidFill>
                  <a:schemeClr val="bg2"/>
                </a:solidFill>
              </a:rPr>
              <a:t>Risk behaviour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1" grpId="0" animBg="1"/>
      <p:bldP spid="318482" grpId="0" animBg="1"/>
      <p:bldP spid="31848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682625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Generic Professional Capabilities?</a:t>
            </a:r>
            <a:r>
              <a:rPr lang="en-US" sz="20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628775"/>
            <a:ext cx="3740150" cy="3600450"/>
          </a:xfrm>
        </p:spPr>
        <p:txBody>
          <a:bodyPr/>
          <a:lstStyle/>
          <a:p>
            <a:r>
              <a:rPr lang="en-US" sz="2400" b="0">
                <a:solidFill>
                  <a:schemeClr val="tx1"/>
                </a:solidFill>
              </a:rPr>
              <a:t>Assertive communication</a:t>
            </a:r>
          </a:p>
          <a:p>
            <a:endParaRPr lang="en-US" sz="2400" b="0">
              <a:solidFill>
                <a:schemeClr val="tx1"/>
              </a:solidFill>
            </a:endParaRPr>
          </a:p>
          <a:p>
            <a:r>
              <a:rPr lang="en-US" sz="2400" b="0">
                <a:solidFill>
                  <a:schemeClr val="tx1"/>
                </a:solidFill>
              </a:rPr>
              <a:t>Effective team working</a:t>
            </a:r>
          </a:p>
          <a:p>
            <a:endParaRPr lang="en-US" sz="2400" b="0">
              <a:solidFill>
                <a:schemeClr val="tx1"/>
              </a:solidFill>
            </a:endParaRPr>
          </a:p>
          <a:p>
            <a:r>
              <a:rPr lang="en-US" sz="2400" b="0">
                <a:solidFill>
                  <a:schemeClr val="tx1"/>
                </a:solidFill>
              </a:rPr>
              <a:t>Task management</a:t>
            </a:r>
          </a:p>
          <a:p>
            <a:endParaRPr lang="en-US" sz="2400" b="0">
              <a:solidFill>
                <a:schemeClr val="tx1"/>
              </a:solidFill>
            </a:endParaRPr>
          </a:p>
          <a:p>
            <a:r>
              <a:rPr lang="en-US" sz="2400" b="0">
                <a:solidFill>
                  <a:schemeClr val="tx1"/>
                </a:solidFill>
              </a:rPr>
              <a:t>Decision making</a:t>
            </a:r>
          </a:p>
          <a:p>
            <a:endParaRPr lang="en-US" sz="2400" b="0">
              <a:solidFill>
                <a:schemeClr val="tx1"/>
              </a:solidFill>
            </a:endParaRPr>
          </a:p>
          <a:p>
            <a:r>
              <a:rPr lang="en-US" sz="2400" b="0">
                <a:solidFill>
                  <a:schemeClr val="tx1"/>
                </a:solidFill>
              </a:rPr>
              <a:t>Situational awareness</a:t>
            </a:r>
          </a:p>
          <a:p>
            <a:endParaRPr lang="en-US" sz="2800" b="0"/>
          </a:p>
        </p:txBody>
      </p:sp>
      <p:pic>
        <p:nvPicPr>
          <p:cNvPr id="349188" name="Picture 4" descr="mededcover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1844675"/>
            <a:ext cx="3889375" cy="4032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5332" name="Picture 4" descr="dual forkli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395288" y="5373688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i="0"/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1331913" y="2349500"/>
            <a:ext cx="1368425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i="0"/>
              <a:t>Effective team?</a:t>
            </a: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6443663" y="3141663"/>
            <a:ext cx="2449512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i="0"/>
              <a:t>Good risk management?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4" grpId="0" animBg="1"/>
      <p:bldP spid="35533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 descr="WomenLiveLonger5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357379" name="AutoShape 3"/>
          <p:cNvSpPr>
            <a:spLocks noChangeArrowheads="1"/>
          </p:cNvSpPr>
          <p:nvPr/>
        </p:nvSpPr>
        <p:spPr bwMode="auto">
          <a:xfrm>
            <a:off x="3492500" y="981075"/>
            <a:ext cx="3779838" cy="1008063"/>
          </a:xfrm>
          <a:prstGeom prst="rightArrow">
            <a:avLst>
              <a:gd name="adj1" fmla="val 50000"/>
              <a:gd name="adj2" fmla="val 9374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GB" i="0">
                <a:solidFill>
                  <a:schemeClr val="accent1"/>
                </a:solidFill>
              </a:rPr>
              <a:t>Situational Awareness?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7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1" descr="medical leadersh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1613"/>
            <a:ext cx="9144000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708400" y="404813"/>
            <a:ext cx="2662238" cy="4857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/>
              <a:t>And Followership</a:t>
            </a:r>
          </a:p>
        </p:txBody>
      </p:sp>
      <p:sp>
        <p:nvSpPr>
          <p:cNvPr id="359428" name="AutoShape 4"/>
          <p:cNvSpPr>
            <a:spLocks noChangeArrowheads="1"/>
          </p:cNvSpPr>
          <p:nvPr/>
        </p:nvSpPr>
        <p:spPr bwMode="auto">
          <a:xfrm>
            <a:off x="4787900" y="981075"/>
            <a:ext cx="485775" cy="760413"/>
          </a:xfrm>
          <a:prstGeom prst="downArrow">
            <a:avLst>
              <a:gd name="adj1" fmla="val 50000"/>
              <a:gd name="adj2" fmla="val 391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7" grpId="0" animBg="1"/>
      <p:bldP spid="3594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458" name="Group 2"/>
          <p:cNvGrpSpPr>
            <a:grpSpLocks/>
          </p:cNvGrpSpPr>
          <p:nvPr/>
        </p:nvGrpSpPr>
        <p:grpSpPr bwMode="auto">
          <a:xfrm>
            <a:off x="900113" y="1484313"/>
            <a:ext cx="6732587" cy="4392612"/>
            <a:chOff x="1248" y="240"/>
            <a:chExt cx="4176" cy="3600"/>
          </a:xfrm>
        </p:grpSpPr>
        <p:sp>
          <p:nvSpPr>
            <p:cNvPr id="403459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5400 w 21600"/>
                <a:gd name="T7" fmla="*/ 11800 h 21600"/>
                <a:gd name="T8" fmla="*/ 16200 w 21600"/>
                <a:gd name="T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3460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3461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3462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 i="0">
                <a:solidFill>
                  <a:srgbClr val="DDDDDD"/>
                </a:solidFill>
              </a:endParaRPr>
            </a:p>
          </p:txBody>
        </p:sp>
      </p:grpSp>
      <p:sp>
        <p:nvSpPr>
          <p:cNvPr id="403463" name="Rectangle 7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682625"/>
          </a:xfrm>
        </p:spPr>
        <p:txBody>
          <a:bodyPr/>
          <a:lstStyle/>
          <a:p>
            <a:pPr algn="ctr"/>
            <a:r>
              <a:rPr lang="en-GB"/>
              <a:t>Domains of Professional Practice</a:t>
            </a:r>
          </a:p>
        </p:txBody>
      </p:sp>
      <p:sp>
        <p:nvSpPr>
          <p:cNvPr id="403464" name="Text Box 8"/>
          <p:cNvSpPr txBox="1">
            <a:spLocks noChangeArrowheads="1"/>
          </p:cNvSpPr>
          <p:nvPr/>
        </p:nvSpPr>
        <p:spPr bwMode="auto">
          <a:xfrm>
            <a:off x="2555875" y="5084763"/>
            <a:ext cx="319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/>
              <a:t>Knowledge</a:t>
            </a:r>
            <a:endParaRPr lang="en-GB" i="0"/>
          </a:p>
        </p:txBody>
      </p:sp>
      <p:sp>
        <p:nvSpPr>
          <p:cNvPr id="403465" name="Text Box 9"/>
          <p:cNvSpPr txBox="1">
            <a:spLocks noChangeArrowheads="1"/>
          </p:cNvSpPr>
          <p:nvPr/>
        </p:nvSpPr>
        <p:spPr bwMode="auto">
          <a:xfrm>
            <a:off x="2700338" y="3933825"/>
            <a:ext cx="309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Technical skills</a:t>
            </a:r>
            <a:endParaRPr lang="en-GB" i="0">
              <a:solidFill>
                <a:schemeClr val="bg2"/>
              </a:solidFill>
            </a:endParaRPr>
          </a:p>
        </p:txBody>
      </p:sp>
      <p:sp>
        <p:nvSpPr>
          <p:cNvPr id="403466" name="Rectangle 10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403467" name="Rectangle 11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403468" name="Rectangle 12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403469" name="Rectangle 13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403470" name="Rectangle 14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403471" name="Text Box 15"/>
          <p:cNvSpPr txBox="1">
            <a:spLocks noChangeArrowheads="1"/>
          </p:cNvSpPr>
          <p:nvPr/>
        </p:nvSpPr>
        <p:spPr bwMode="auto">
          <a:xfrm>
            <a:off x="3132138" y="2708275"/>
            <a:ext cx="2376487" cy="822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Professional </a:t>
            </a:r>
          </a:p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capabilities</a:t>
            </a:r>
            <a:endParaRPr lang="en-GB" i="0">
              <a:solidFill>
                <a:schemeClr val="bg2"/>
              </a:solidFill>
            </a:endParaRPr>
          </a:p>
        </p:txBody>
      </p:sp>
      <p:sp>
        <p:nvSpPr>
          <p:cNvPr id="403472" name="Text Box 16"/>
          <p:cNvSpPr txBox="1">
            <a:spLocks noChangeArrowheads="1"/>
          </p:cNvSpPr>
          <p:nvPr/>
        </p:nvSpPr>
        <p:spPr bwMode="auto">
          <a:xfrm>
            <a:off x="2987675" y="1700213"/>
            <a:ext cx="2592388" cy="822325"/>
          </a:xfrm>
          <a:prstGeom prst="rect">
            <a:avLst/>
          </a:prstGeom>
          <a:solidFill>
            <a:srgbClr val="CBEDB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/>
              <a:t>Professional Behaviour</a:t>
            </a:r>
            <a:endParaRPr lang="en-GB" i="0"/>
          </a:p>
        </p:txBody>
      </p:sp>
      <p:sp>
        <p:nvSpPr>
          <p:cNvPr id="403474" name="Text Box 18"/>
          <p:cNvSpPr txBox="1">
            <a:spLocks noChangeArrowheads="1"/>
          </p:cNvSpPr>
          <p:nvPr/>
        </p:nvSpPr>
        <p:spPr bwMode="auto">
          <a:xfrm>
            <a:off x="6877050" y="1773238"/>
            <a:ext cx="19446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i="0"/>
              <a:t>EQ/VQ</a:t>
            </a:r>
          </a:p>
          <a:p>
            <a:endParaRPr lang="en-GB" i="0"/>
          </a:p>
          <a:p>
            <a:r>
              <a:rPr lang="en-GB" i="0"/>
              <a:t>SQ</a:t>
            </a:r>
          </a:p>
          <a:p>
            <a:endParaRPr lang="en-GB" i="0"/>
          </a:p>
          <a:p>
            <a:r>
              <a:rPr lang="en-GB" i="0"/>
              <a:t>PQ</a:t>
            </a:r>
          </a:p>
          <a:p>
            <a:endParaRPr lang="en-GB" i="0"/>
          </a:p>
          <a:p>
            <a:r>
              <a:rPr lang="en-GB" i="0"/>
              <a:t>IQ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3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3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836613"/>
            <a:ext cx="8277225" cy="554037"/>
          </a:xfrm>
        </p:spPr>
        <p:txBody>
          <a:bodyPr/>
          <a:lstStyle/>
          <a:p>
            <a:r>
              <a:rPr lang="en-GB"/>
              <a:t>Professional and Corporate continence!</a:t>
            </a:r>
          </a:p>
        </p:txBody>
      </p:sp>
      <p:pic>
        <p:nvPicPr>
          <p:cNvPr id="361475" name="Picture 3" descr="swim-nappies-130-c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71763" y="1809750"/>
            <a:ext cx="3810000" cy="3810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506" name="Group 2"/>
          <p:cNvGrpSpPr>
            <a:grpSpLocks/>
          </p:cNvGrpSpPr>
          <p:nvPr/>
        </p:nvGrpSpPr>
        <p:grpSpPr bwMode="auto">
          <a:xfrm>
            <a:off x="900113" y="1484313"/>
            <a:ext cx="6732587" cy="4392612"/>
            <a:chOff x="1248" y="240"/>
            <a:chExt cx="4176" cy="3600"/>
          </a:xfrm>
        </p:grpSpPr>
        <p:sp>
          <p:nvSpPr>
            <p:cNvPr id="405507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5400 w 21600"/>
                <a:gd name="T7" fmla="*/ 11800 h 21600"/>
                <a:gd name="T8" fmla="*/ 16200 w 21600"/>
                <a:gd name="T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5508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5509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5510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1800" i="0">
                <a:solidFill>
                  <a:srgbClr val="DDDDDD"/>
                </a:solidFill>
              </a:endParaRPr>
            </a:p>
          </p:txBody>
        </p:sp>
      </p:grpSp>
      <p:sp>
        <p:nvSpPr>
          <p:cNvPr id="405511" name="Rectangle 7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682625"/>
          </a:xfrm>
        </p:spPr>
        <p:txBody>
          <a:bodyPr/>
          <a:lstStyle/>
          <a:p>
            <a:pPr algn="ctr"/>
            <a:r>
              <a:rPr lang="en-GB"/>
              <a:t>Domains of Professional Practice</a:t>
            </a:r>
          </a:p>
        </p:txBody>
      </p:sp>
      <p:sp>
        <p:nvSpPr>
          <p:cNvPr id="405512" name="Text Box 8"/>
          <p:cNvSpPr txBox="1">
            <a:spLocks noChangeArrowheads="1"/>
          </p:cNvSpPr>
          <p:nvPr/>
        </p:nvSpPr>
        <p:spPr bwMode="auto">
          <a:xfrm>
            <a:off x="2555875" y="5084763"/>
            <a:ext cx="319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/>
              <a:t>Knowledge</a:t>
            </a:r>
            <a:endParaRPr lang="en-GB" i="0"/>
          </a:p>
        </p:txBody>
      </p:sp>
      <p:sp>
        <p:nvSpPr>
          <p:cNvPr id="405513" name="Text Box 9"/>
          <p:cNvSpPr txBox="1">
            <a:spLocks noChangeArrowheads="1"/>
          </p:cNvSpPr>
          <p:nvPr/>
        </p:nvSpPr>
        <p:spPr bwMode="auto">
          <a:xfrm>
            <a:off x="2700338" y="3933825"/>
            <a:ext cx="309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Technical skills</a:t>
            </a:r>
            <a:endParaRPr lang="en-GB" i="0">
              <a:solidFill>
                <a:schemeClr val="bg2"/>
              </a:solidFill>
            </a:endParaRPr>
          </a:p>
        </p:txBody>
      </p:sp>
      <p:sp>
        <p:nvSpPr>
          <p:cNvPr id="405514" name="Rectangle 10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405515" name="Rectangle 11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405516" name="Rectangle 12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405517" name="Rectangle 13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405518" name="Rectangle 14"/>
          <p:cNvSpPr>
            <a:spLocks noChangeArrowheads="1"/>
          </p:cNvSpPr>
          <p:nvPr/>
        </p:nvSpPr>
        <p:spPr bwMode="auto">
          <a:xfrm>
            <a:off x="374650" y="2576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z="1800" i="0"/>
          </a:p>
        </p:txBody>
      </p:sp>
      <p:sp>
        <p:nvSpPr>
          <p:cNvPr id="405519" name="Text Box 15"/>
          <p:cNvSpPr txBox="1">
            <a:spLocks noChangeArrowheads="1"/>
          </p:cNvSpPr>
          <p:nvPr/>
        </p:nvSpPr>
        <p:spPr bwMode="auto">
          <a:xfrm>
            <a:off x="3059113" y="2636838"/>
            <a:ext cx="2519362" cy="822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Professional </a:t>
            </a:r>
          </a:p>
          <a:p>
            <a:pPr eaLnBrk="0" hangingPunct="0"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capabilities</a:t>
            </a:r>
            <a:endParaRPr lang="en-GB" i="0">
              <a:solidFill>
                <a:schemeClr val="bg2"/>
              </a:solidFill>
            </a:endParaRPr>
          </a:p>
        </p:txBody>
      </p:sp>
      <p:sp>
        <p:nvSpPr>
          <p:cNvPr id="405520" name="Text Box 16"/>
          <p:cNvSpPr txBox="1">
            <a:spLocks noChangeArrowheads="1"/>
          </p:cNvSpPr>
          <p:nvPr/>
        </p:nvSpPr>
        <p:spPr bwMode="auto">
          <a:xfrm>
            <a:off x="3059113" y="1628775"/>
            <a:ext cx="2449512" cy="822325"/>
          </a:xfrm>
          <a:prstGeom prst="rect">
            <a:avLst/>
          </a:prstGeom>
          <a:solidFill>
            <a:srgbClr val="CBEDB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b="1" i="0"/>
              <a:t>Professional Behaviour</a:t>
            </a:r>
            <a:endParaRPr lang="en-GB" i="0"/>
          </a:p>
        </p:txBody>
      </p:sp>
      <p:sp>
        <p:nvSpPr>
          <p:cNvPr id="405522" name="AutoShape 18"/>
          <p:cNvSpPr>
            <a:spLocks noChangeArrowheads="1"/>
          </p:cNvSpPr>
          <p:nvPr/>
        </p:nvSpPr>
        <p:spPr bwMode="auto">
          <a:xfrm>
            <a:off x="250825" y="1484313"/>
            <a:ext cx="3024188" cy="1368425"/>
          </a:xfrm>
          <a:prstGeom prst="rightArrow">
            <a:avLst>
              <a:gd name="adj1" fmla="val 50000"/>
              <a:gd name="adj2" fmla="val 552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b="1" i="0">
                <a:solidFill>
                  <a:schemeClr val="bg2"/>
                </a:solidFill>
              </a:rPr>
              <a:t>Beliefs and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300663"/>
            <a:ext cx="8532812" cy="701675"/>
          </a:xfrm>
        </p:spPr>
        <p:txBody>
          <a:bodyPr/>
          <a:lstStyle/>
          <a:p>
            <a:pPr algn="ctr"/>
            <a:r>
              <a:rPr lang="en-GB" sz="2400" b="0" i="1"/>
              <a:t>Part of the ‘Excellence in Education’ strategy of NHS London</a:t>
            </a:r>
          </a:p>
        </p:txBody>
      </p:sp>
      <p:pic>
        <p:nvPicPr>
          <p:cNvPr id="549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836613"/>
            <a:ext cx="3924300" cy="4321175"/>
          </a:xfrm>
          <a:prstGeom prst="rect">
            <a:avLst/>
          </a:prstGeom>
          <a:noFill/>
        </p:spPr>
      </p:pic>
      <p:pic>
        <p:nvPicPr>
          <p:cNvPr id="549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549275"/>
            <a:ext cx="5256212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9893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5040312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GB" sz="1800" i="0"/>
              <a:t>Fully integrated £23 million workforce development initiative</a:t>
            </a:r>
          </a:p>
          <a:p>
            <a:pPr algn="l">
              <a:buFontTx/>
              <a:buChar char="•"/>
            </a:pPr>
            <a:r>
              <a:rPr lang="en-GB" sz="1800" i="0"/>
              <a:t>60,000+ multi-disciplinary and inter-professional simulation based activities</a:t>
            </a:r>
          </a:p>
          <a:p>
            <a:pPr algn="l">
              <a:buFontTx/>
              <a:buChar char="•"/>
            </a:pPr>
            <a:r>
              <a:rPr lang="en-GB" sz="1800" i="0"/>
              <a:t>2,100 facilitators trained in behavioural debriefing</a:t>
            </a:r>
          </a:p>
          <a:p>
            <a:pPr algn="l">
              <a:buFontTx/>
              <a:buChar char="•"/>
            </a:pPr>
            <a:r>
              <a:rPr lang="en-GB" sz="1800" i="0"/>
              <a:t>92 dispersed sites including 24 new centres </a:t>
            </a:r>
          </a:p>
          <a:p>
            <a:pPr algn="l">
              <a:buFontTx/>
              <a:buChar char="•"/>
            </a:pPr>
            <a:r>
              <a:rPr lang="en-GB" sz="1800" i="0"/>
              <a:t>£3.5million R+D strategy over 70 educational projects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9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9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9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9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98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1350" y="3030538"/>
            <a:ext cx="7937500" cy="1785937"/>
          </a:xfrm>
        </p:spPr>
        <p:txBody>
          <a:bodyPr/>
          <a:lstStyle/>
          <a:p>
            <a:pPr algn="ctr"/>
            <a:endParaRPr lang="en-US" sz="4400"/>
          </a:p>
        </p:txBody>
      </p:sp>
      <p:pic>
        <p:nvPicPr>
          <p:cNvPr id="308228" name="Picture 4" descr="Credit Card Companies - Visa Credit Card - Global Visa S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492375"/>
            <a:ext cx="3529012" cy="1439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682625"/>
          </a:xfrm>
        </p:spPr>
        <p:txBody>
          <a:bodyPr/>
          <a:lstStyle/>
          <a:p>
            <a:r>
              <a:rPr lang="en-GB">
                <a:solidFill>
                  <a:srgbClr val="0000FF"/>
                </a:solidFill>
              </a:rPr>
              <a:t>Dee Hock on professional qualities</a:t>
            </a:r>
          </a:p>
        </p:txBody>
      </p:sp>
      <p:sp>
        <p:nvSpPr>
          <p:cNvPr id="309251" name="Rectangle 3"/>
          <p:cNvSpPr>
            <a:spLocks noChangeArrowheads="1"/>
          </p:cNvSpPr>
          <p:nvPr/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chemeClr val="accent1"/>
                </a:solidFill>
              </a:rPr>
              <a:t>Promote first on the basis of </a:t>
            </a:r>
            <a:r>
              <a:rPr lang="en-GB" b="1" i="0">
                <a:solidFill>
                  <a:srgbClr val="ED51CF"/>
                </a:solidFill>
              </a:rPr>
              <a:t>integrity</a:t>
            </a:r>
            <a:r>
              <a:rPr lang="en-GB" b="1" i="0">
                <a:solidFill>
                  <a:schemeClr val="accent1"/>
                </a:solidFill>
              </a:rPr>
              <a:t>; 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en-GB" b="1" i="0">
              <a:solidFill>
                <a:schemeClr val="accent1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chemeClr val="accent1"/>
                </a:solidFill>
              </a:rPr>
              <a:t>second, </a:t>
            </a:r>
            <a:r>
              <a:rPr lang="en-GB" b="1" i="0">
                <a:solidFill>
                  <a:srgbClr val="ED51CF"/>
                </a:solidFill>
              </a:rPr>
              <a:t>motivation</a:t>
            </a:r>
            <a:r>
              <a:rPr lang="en-GB" b="1" i="0">
                <a:solidFill>
                  <a:schemeClr val="accent1"/>
                </a:solidFill>
              </a:rPr>
              <a:t>; 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en-GB" b="1" i="0">
              <a:solidFill>
                <a:schemeClr val="accent1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chemeClr val="accent1"/>
                </a:solidFill>
              </a:rPr>
              <a:t>third, </a:t>
            </a:r>
            <a:r>
              <a:rPr lang="en-GB" b="1" i="0">
                <a:solidFill>
                  <a:srgbClr val="ED51CF"/>
                </a:solidFill>
              </a:rPr>
              <a:t>capacity</a:t>
            </a:r>
            <a:r>
              <a:rPr lang="en-GB" b="1" i="0">
                <a:solidFill>
                  <a:schemeClr val="accent1"/>
                </a:solidFill>
              </a:rPr>
              <a:t>; 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en-GB" b="1" i="0">
              <a:solidFill>
                <a:schemeClr val="accent1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chemeClr val="accent1"/>
                </a:solidFill>
              </a:rPr>
              <a:t>fourth, </a:t>
            </a:r>
            <a:r>
              <a:rPr lang="en-GB" b="1" i="0">
                <a:solidFill>
                  <a:srgbClr val="ED51CF"/>
                </a:solidFill>
              </a:rPr>
              <a:t>understanding</a:t>
            </a:r>
            <a:r>
              <a:rPr lang="en-GB" b="1" i="0">
                <a:solidFill>
                  <a:schemeClr val="accent1"/>
                </a:solidFill>
              </a:rPr>
              <a:t>; 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en-GB" b="1" i="0">
              <a:solidFill>
                <a:schemeClr val="accent1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chemeClr val="accent1"/>
                </a:solidFill>
              </a:rPr>
              <a:t>fifth, </a:t>
            </a:r>
            <a:r>
              <a:rPr lang="en-GB" b="1" i="0">
                <a:solidFill>
                  <a:srgbClr val="ED51CF"/>
                </a:solidFill>
              </a:rPr>
              <a:t>knowledge</a:t>
            </a:r>
            <a:r>
              <a:rPr lang="en-GB" b="1" i="0">
                <a:solidFill>
                  <a:schemeClr val="accent1"/>
                </a:solidFill>
              </a:rPr>
              <a:t>; and 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en-GB" b="1" i="0">
              <a:solidFill>
                <a:schemeClr val="accent1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chemeClr val="accent1"/>
                </a:solidFill>
              </a:rPr>
              <a:t>last and least, </a:t>
            </a:r>
            <a:r>
              <a:rPr lang="en-GB" b="1" i="0">
                <a:solidFill>
                  <a:srgbClr val="ED51CF"/>
                </a:solidFill>
              </a:rPr>
              <a:t>experience</a:t>
            </a:r>
            <a:r>
              <a:rPr lang="en-GB" b="1" i="0">
                <a:solidFill>
                  <a:schemeClr val="accent1"/>
                </a:solidFill>
              </a:rPr>
              <a:t>.</a:t>
            </a:r>
            <a:r>
              <a:rPr lang="en-GB" sz="2000" b="1" i="0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9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9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00FF"/>
                </a:solidFill>
              </a:rPr>
              <a:t>Because…</a:t>
            </a:r>
          </a:p>
        </p:txBody>
      </p:sp>
      <p:sp>
        <p:nvSpPr>
          <p:cNvPr id="310275" name="Rectangle 3"/>
          <p:cNvSpPr>
            <a:spLocks noChangeArrowheads="1"/>
          </p:cNvSpPr>
          <p:nvPr/>
        </p:nvSpPr>
        <p:spPr bwMode="auto">
          <a:xfrm>
            <a:off x="0" y="5207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endParaRPr lang="en-US" sz="2800" b="1" i="0"/>
          </a:p>
        </p:txBody>
      </p:sp>
      <p:sp>
        <p:nvSpPr>
          <p:cNvPr id="310276" name="Rectangle 4"/>
          <p:cNvSpPr>
            <a:spLocks noChangeArrowheads="1"/>
          </p:cNvSpPr>
          <p:nvPr/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rgbClr val="4D4D4D"/>
                </a:solidFill>
              </a:rPr>
              <a:t>Without </a:t>
            </a:r>
            <a:r>
              <a:rPr lang="en-GB" b="1" i="0">
                <a:solidFill>
                  <a:srgbClr val="ED51CF"/>
                </a:solidFill>
              </a:rPr>
              <a:t>integrity</a:t>
            </a:r>
            <a:r>
              <a:rPr lang="en-GB" b="1" i="0">
                <a:solidFill>
                  <a:srgbClr val="4D4D4D"/>
                </a:solidFill>
              </a:rPr>
              <a:t>, motivation is </a:t>
            </a:r>
            <a:r>
              <a:rPr lang="en-GB" b="1" i="0">
                <a:solidFill>
                  <a:srgbClr val="FF0000"/>
                </a:solidFill>
              </a:rPr>
              <a:t>dangerous</a:t>
            </a:r>
            <a:r>
              <a:rPr lang="en-GB" b="1" i="0">
                <a:solidFill>
                  <a:srgbClr val="4D4D4D"/>
                </a:solidFill>
              </a:rPr>
              <a:t>; 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en-GB" b="1" i="0">
              <a:solidFill>
                <a:srgbClr val="4D4D4D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rgbClr val="4D4D4D"/>
                </a:solidFill>
              </a:rPr>
              <a:t>without </a:t>
            </a:r>
            <a:r>
              <a:rPr lang="en-GB" b="1" i="0">
                <a:solidFill>
                  <a:srgbClr val="ED51CF"/>
                </a:solidFill>
              </a:rPr>
              <a:t>motivation</a:t>
            </a:r>
            <a:r>
              <a:rPr lang="en-GB" b="1" i="0">
                <a:solidFill>
                  <a:srgbClr val="4D4D4D"/>
                </a:solidFill>
              </a:rPr>
              <a:t>, capacity is </a:t>
            </a:r>
            <a:r>
              <a:rPr lang="en-GB" b="1" i="0">
                <a:solidFill>
                  <a:srgbClr val="FF0000"/>
                </a:solidFill>
              </a:rPr>
              <a:t>impotent</a:t>
            </a:r>
            <a:r>
              <a:rPr lang="en-GB" b="1" i="0">
                <a:solidFill>
                  <a:srgbClr val="4D4D4D"/>
                </a:solidFill>
              </a:rPr>
              <a:t>;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rgbClr val="4D4D4D"/>
                </a:solidFill>
              </a:rPr>
              <a:t> 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rgbClr val="4D4D4D"/>
                </a:solidFill>
              </a:rPr>
              <a:t>without </a:t>
            </a:r>
            <a:r>
              <a:rPr lang="en-GB" b="1" i="0">
                <a:solidFill>
                  <a:srgbClr val="ED51CF"/>
                </a:solidFill>
              </a:rPr>
              <a:t>capacity</a:t>
            </a:r>
            <a:r>
              <a:rPr lang="en-GB" b="1" i="0">
                <a:solidFill>
                  <a:srgbClr val="4D4D4D"/>
                </a:solidFill>
              </a:rPr>
              <a:t>, understanding is </a:t>
            </a:r>
            <a:r>
              <a:rPr lang="en-GB" b="1" i="0">
                <a:solidFill>
                  <a:srgbClr val="FF0000"/>
                </a:solidFill>
              </a:rPr>
              <a:t>limited</a:t>
            </a:r>
            <a:r>
              <a:rPr lang="en-GB" b="1" i="0">
                <a:solidFill>
                  <a:srgbClr val="4D4D4D"/>
                </a:solidFill>
              </a:rPr>
              <a:t>; 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en-GB" b="1" i="0">
              <a:solidFill>
                <a:srgbClr val="4D4D4D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rgbClr val="4D4D4D"/>
                </a:solidFill>
              </a:rPr>
              <a:t>without </a:t>
            </a:r>
            <a:r>
              <a:rPr lang="en-GB" b="1" i="0">
                <a:solidFill>
                  <a:srgbClr val="ED51CF"/>
                </a:solidFill>
              </a:rPr>
              <a:t>understanding</a:t>
            </a:r>
            <a:r>
              <a:rPr lang="en-GB" b="1" i="0">
                <a:solidFill>
                  <a:srgbClr val="4D4D4D"/>
                </a:solidFill>
              </a:rPr>
              <a:t>, knowledge is </a:t>
            </a:r>
            <a:r>
              <a:rPr lang="en-GB" b="1" i="0">
                <a:solidFill>
                  <a:srgbClr val="FF0000"/>
                </a:solidFill>
              </a:rPr>
              <a:t>meaningless</a:t>
            </a:r>
            <a:r>
              <a:rPr lang="en-GB" b="1" i="0">
                <a:solidFill>
                  <a:srgbClr val="4D4D4D"/>
                </a:solidFill>
              </a:rPr>
              <a:t>; 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en-GB" b="1" i="0">
              <a:solidFill>
                <a:srgbClr val="4D4D4D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GB" b="1" i="0">
                <a:solidFill>
                  <a:srgbClr val="4D4D4D"/>
                </a:solidFill>
              </a:rPr>
              <a:t>without </a:t>
            </a:r>
            <a:r>
              <a:rPr lang="en-GB" b="1" i="0">
                <a:solidFill>
                  <a:srgbClr val="ED51CF"/>
                </a:solidFill>
              </a:rPr>
              <a:t>knowledge</a:t>
            </a:r>
            <a:r>
              <a:rPr lang="en-GB" b="1" i="0">
                <a:solidFill>
                  <a:srgbClr val="4D4D4D"/>
                </a:solidFill>
              </a:rPr>
              <a:t>, experience is </a:t>
            </a:r>
            <a:r>
              <a:rPr lang="en-GB" b="1" i="0">
                <a:solidFill>
                  <a:srgbClr val="FF0000"/>
                </a:solidFill>
              </a:rPr>
              <a:t>blind</a:t>
            </a:r>
            <a:r>
              <a:rPr lang="en-GB" b="1" i="0">
                <a:solidFill>
                  <a:srgbClr val="4D4D4D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0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0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0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0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0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0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565400"/>
            <a:ext cx="8277225" cy="842963"/>
          </a:xfrm>
        </p:spPr>
        <p:txBody>
          <a:bodyPr/>
          <a:lstStyle/>
          <a:p>
            <a:pPr algn="ctr"/>
            <a:r>
              <a:rPr lang="en-GB" sz="2400" b="0">
                <a:solidFill>
                  <a:schemeClr val="accent1"/>
                </a:solidFill>
              </a:rPr>
              <a:t>Do not underestimate the importance</a:t>
            </a:r>
            <a:br>
              <a:rPr lang="en-GB" sz="2400" b="0">
                <a:solidFill>
                  <a:schemeClr val="accent1"/>
                </a:solidFill>
              </a:rPr>
            </a:br>
            <a:r>
              <a:rPr lang="en-GB" sz="2400" b="0">
                <a:solidFill>
                  <a:schemeClr val="accent1"/>
                </a:solidFill>
              </a:rPr>
              <a:t> of beliefs and values and their impact upon performance</a:t>
            </a:r>
          </a:p>
        </p:txBody>
      </p:sp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1908175" y="4581525"/>
            <a:ext cx="4537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i="0">
                <a:solidFill>
                  <a:schemeClr val="accent1"/>
                </a:solidFill>
              </a:rPr>
              <a:t>Consider how you are developing yours?</a:t>
            </a:r>
          </a:p>
        </p:txBody>
      </p:sp>
      <p:sp>
        <p:nvSpPr>
          <p:cNvPr id="311302" name="Text Box 6"/>
          <p:cNvSpPr txBox="1">
            <a:spLocks noChangeArrowheads="1"/>
          </p:cNvSpPr>
          <p:nvPr/>
        </p:nvSpPr>
        <p:spPr bwMode="auto">
          <a:xfrm>
            <a:off x="1979613" y="3644900"/>
            <a:ext cx="4681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i="0"/>
              <a:t>Beliefs beget behaviours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1" grpId="0"/>
      <p:bldP spid="31130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sz="160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4365625"/>
            <a:ext cx="4062412" cy="1439863"/>
          </a:xfrm>
        </p:spPr>
        <p:txBody>
          <a:bodyPr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So how do we cultivate such valuable beasts?</a:t>
            </a:r>
          </a:p>
        </p:txBody>
      </p:sp>
      <p:pic>
        <p:nvPicPr>
          <p:cNvPr id="24580" name="Picture 4" descr="acorn_spr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3375"/>
            <a:ext cx="4271963" cy="5543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The Art of creating Learning…</a:t>
            </a:r>
          </a:p>
        </p:txBody>
      </p:sp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381000" y="2209800"/>
            <a:ext cx="2047875" cy="31400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/>
              <a:t>Curricula</a:t>
            </a:r>
          </a:p>
          <a:p>
            <a:r>
              <a:rPr lang="en-US" sz="2000"/>
              <a:t>Standard setters</a:t>
            </a:r>
          </a:p>
          <a:p>
            <a:r>
              <a:rPr lang="en-US" sz="2000"/>
              <a:t>Regulators</a:t>
            </a:r>
          </a:p>
          <a:p>
            <a:r>
              <a:rPr lang="en-US" sz="2000"/>
              <a:t>Owners</a:t>
            </a:r>
          </a:p>
          <a:p>
            <a:r>
              <a:rPr lang="en-US" sz="2000"/>
              <a:t>Providers</a:t>
            </a:r>
          </a:p>
          <a:p>
            <a:r>
              <a:rPr lang="en-US" sz="2000"/>
              <a:t>Funders</a:t>
            </a:r>
          </a:p>
          <a:p>
            <a:r>
              <a:rPr lang="en-US" sz="2000"/>
              <a:t>Commissioners</a:t>
            </a:r>
            <a:endParaRPr lang="en-US"/>
          </a:p>
        </p:txBody>
      </p:sp>
      <p:sp>
        <p:nvSpPr>
          <p:cNvPr id="628742" name="Text Box 6"/>
          <p:cNvSpPr txBox="1">
            <a:spLocks noChangeArrowheads="1"/>
          </p:cNvSpPr>
          <p:nvPr/>
        </p:nvSpPr>
        <p:spPr bwMode="auto">
          <a:xfrm>
            <a:off x="228600" y="1524000"/>
            <a:ext cx="2335213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Strategic issues</a:t>
            </a:r>
          </a:p>
        </p:txBody>
      </p:sp>
      <p:sp>
        <p:nvSpPr>
          <p:cNvPr id="628743" name="Text Box 7"/>
          <p:cNvSpPr txBox="1">
            <a:spLocks noChangeArrowheads="1"/>
          </p:cNvSpPr>
          <p:nvPr/>
        </p:nvSpPr>
        <p:spPr bwMode="auto">
          <a:xfrm>
            <a:off x="3124200" y="1524000"/>
            <a:ext cx="2708275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Operational issues</a:t>
            </a:r>
          </a:p>
        </p:txBody>
      </p:sp>
      <p:sp>
        <p:nvSpPr>
          <p:cNvPr id="628744" name="Text Box 8"/>
          <p:cNvSpPr txBox="1">
            <a:spLocks noChangeArrowheads="1"/>
          </p:cNvSpPr>
          <p:nvPr/>
        </p:nvSpPr>
        <p:spPr bwMode="auto">
          <a:xfrm>
            <a:off x="3048000" y="2209800"/>
            <a:ext cx="3035300" cy="35972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/>
              <a:t>Faculty</a:t>
            </a:r>
          </a:p>
          <a:p>
            <a:r>
              <a:rPr lang="en-US" sz="2000"/>
              <a:t>Facilities</a:t>
            </a:r>
          </a:p>
          <a:p>
            <a:r>
              <a:rPr lang="en-US" sz="2000"/>
              <a:t>Programme development</a:t>
            </a:r>
          </a:p>
          <a:p>
            <a:r>
              <a:rPr lang="en-US" sz="2000"/>
              <a:t>Educational leadership</a:t>
            </a:r>
          </a:p>
          <a:p>
            <a:r>
              <a:rPr lang="en-US" sz="2000"/>
              <a:t>Educational philosophy</a:t>
            </a:r>
          </a:p>
          <a:p>
            <a:r>
              <a:rPr lang="en-US" sz="2000"/>
              <a:t>Organisational culture</a:t>
            </a:r>
          </a:p>
          <a:p>
            <a:r>
              <a:rPr lang="en-US" sz="2000"/>
              <a:t>Assessment + metrics</a:t>
            </a:r>
          </a:p>
          <a:p>
            <a:r>
              <a:rPr lang="en-US" sz="2000"/>
              <a:t>Quality assurance</a:t>
            </a:r>
            <a:endParaRPr lang="en-US"/>
          </a:p>
        </p:txBody>
      </p:sp>
      <p:sp>
        <p:nvSpPr>
          <p:cNvPr id="628745" name="Text Box 9"/>
          <p:cNvSpPr txBox="1">
            <a:spLocks noChangeArrowheads="1"/>
          </p:cNvSpPr>
          <p:nvPr/>
        </p:nvSpPr>
        <p:spPr bwMode="auto">
          <a:xfrm>
            <a:off x="5943600" y="1371600"/>
            <a:ext cx="3200400" cy="100488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Potential </a:t>
            </a:r>
          </a:p>
          <a:p>
            <a:r>
              <a:rPr lang="en-US"/>
              <a:t>Learning opportunities</a:t>
            </a:r>
          </a:p>
        </p:txBody>
      </p:sp>
      <p:sp>
        <p:nvSpPr>
          <p:cNvPr id="628746" name="Text Box 10"/>
          <p:cNvSpPr txBox="1">
            <a:spLocks noChangeArrowheads="1"/>
          </p:cNvSpPr>
          <p:nvPr/>
        </p:nvSpPr>
        <p:spPr bwMode="auto">
          <a:xfrm>
            <a:off x="2700338" y="1433513"/>
            <a:ext cx="450850" cy="641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600"/>
              <a:t>+</a:t>
            </a:r>
            <a:endParaRPr lang="en-US"/>
          </a:p>
        </p:txBody>
      </p:sp>
      <p:sp>
        <p:nvSpPr>
          <p:cNvPr id="628747" name="Text Box 11"/>
          <p:cNvSpPr txBox="1">
            <a:spLocks noChangeArrowheads="1"/>
          </p:cNvSpPr>
          <p:nvPr/>
        </p:nvSpPr>
        <p:spPr bwMode="auto">
          <a:xfrm>
            <a:off x="5986463" y="1471613"/>
            <a:ext cx="450850" cy="641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600"/>
              <a:t>=</a:t>
            </a:r>
            <a:endParaRPr lang="en-US"/>
          </a:p>
        </p:txBody>
      </p:sp>
      <p:sp>
        <p:nvSpPr>
          <p:cNvPr id="628748" name="Text Box 12"/>
          <p:cNvSpPr txBox="1">
            <a:spLocks noChangeArrowheads="1"/>
          </p:cNvSpPr>
          <p:nvPr/>
        </p:nvSpPr>
        <p:spPr bwMode="auto">
          <a:xfrm>
            <a:off x="6248400" y="3352800"/>
            <a:ext cx="2627313" cy="8540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/>
              <a:t>Personal traits </a:t>
            </a:r>
          </a:p>
          <a:p>
            <a:r>
              <a:rPr lang="en-US" sz="2000"/>
              <a:t>and preferences of….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8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87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7E4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2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287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87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7E4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2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2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2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41" grpId="0" autoUpdateAnimBg="0"/>
      <p:bldP spid="628742" grpId="0" autoUpdateAnimBg="0"/>
      <p:bldP spid="628743" grpId="0" autoUpdateAnimBg="0"/>
      <p:bldP spid="628744" grpId="0" autoUpdateAnimBg="0"/>
      <p:bldP spid="628745" grpId="0" autoUpdateAnimBg="0"/>
      <p:bldP spid="628746" grpId="0" autoUpdateAnimBg="0"/>
      <p:bldP spid="628747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Quality issues… the fractals of learning</a:t>
            </a:r>
          </a:p>
        </p:txBody>
      </p:sp>
      <p:sp>
        <p:nvSpPr>
          <p:cNvPr id="63283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1600"/>
          </a:p>
          <a:p>
            <a:endParaRPr lang="en-US" sz="1600"/>
          </a:p>
          <a:p>
            <a:r>
              <a:rPr lang="en-US" sz="2400">
                <a:solidFill>
                  <a:schemeClr val="accent1"/>
                </a:solidFill>
              </a:rPr>
              <a:t>The System</a:t>
            </a:r>
          </a:p>
          <a:p>
            <a:endParaRPr lang="en-US" sz="2400">
              <a:solidFill>
                <a:schemeClr val="accent1"/>
              </a:solidFill>
            </a:endParaRPr>
          </a:p>
          <a:p>
            <a:r>
              <a:rPr lang="en-US" sz="2400">
                <a:solidFill>
                  <a:schemeClr val="accent1"/>
                </a:solidFill>
              </a:rPr>
              <a:t>The Organisation</a:t>
            </a:r>
          </a:p>
          <a:p>
            <a:endParaRPr lang="en-US" sz="2400">
              <a:solidFill>
                <a:schemeClr val="accent1"/>
              </a:solidFill>
            </a:endParaRPr>
          </a:p>
          <a:p>
            <a:r>
              <a:rPr lang="en-US" sz="2400">
                <a:solidFill>
                  <a:schemeClr val="accent1"/>
                </a:solidFill>
              </a:rPr>
              <a:t>The Team/Dept</a:t>
            </a:r>
          </a:p>
          <a:p>
            <a:endParaRPr lang="en-US" sz="2400">
              <a:solidFill>
                <a:schemeClr val="accent1"/>
              </a:solidFill>
            </a:endParaRPr>
          </a:p>
          <a:p>
            <a:r>
              <a:rPr lang="en-US" sz="2400">
                <a:solidFill>
                  <a:schemeClr val="accent1"/>
                </a:solidFill>
              </a:rPr>
              <a:t>The Individual</a:t>
            </a:r>
            <a:endParaRPr lang="en-US" sz="1600"/>
          </a:p>
        </p:txBody>
      </p:sp>
      <p:pic>
        <p:nvPicPr>
          <p:cNvPr id="632838" name="Picture 6" descr="800px-Fractal_Broccol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0" y="1676400"/>
            <a:ext cx="4905375" cy="38862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/>
            </a:r>
            <a:br>
              <a:rPr lang="en-GB"/>
            </a:br>
            <a:r>
              <a:rPr lang="en-GB"/>
              <a:t>Innovations in education</a:t>
            </a: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sz="2000"/>
              <a:t>Improve curriculum implementation </a:t>
            </a:r>
          </a:p>
          <a:p>
            <a:endParaRPr lang="en-GB" sz="2000"/>
          </a:p>
          <a:p>
            <a:r>
              <a:rPr lang="en-GB" sz="2000"/>
              <a:t>Improve quality of faculty</a:t>
            </a:r>
          </a:p>
          <a:p>
            <a:endParaRPr lang="en-GB" sz="2000"/>
          </a:p>
          <a:p>
            <a:r>
              <a:rPr lang="en-GB" sz="2000"/>
              <a:t>Improve quality of programmes</a:t>
            </a:r>
          </a:p>
          <a:p>
            <a:endParaRPr lang="en-GB" sz="2000"/>
          </a:p>
          <a:p>
            <a:r>
              <a:rPr lang="en-GB" sz="2000"/>
              <a:t>Better quality metrics</a:t>
            </a:r>
          </a:p>
          <a:p>
            <a:endParaRPr lang="en-GB" sz="2000"/>
          </a:p>
          <a:p>
            <a:r>
              <a:rPr lang="en-GB" sz="2000"/>
              <a:t>Improved feedback</a:t>
            </a:r>
          </a:p>
          <a:p>
            <a:endParaRPr lang="en-GB" sz="2000"/>
          </a:p>
          <a:p>
            <a:r>
              <a:rPr lang="en-GB" sz="2000"/>
              <a:t>More adaptive/bespoke elements</a:t>
            </a:r>
          </a:p>
          <a:p>
            <a:endParaRPr lang="en-GB" sz="2000"/>
          </a:p>
          <a:p>
            <a:r>
              <a:rPr lang="en-GB" sz="2000"/>
              <a:t>Aspiring to excellence</a:t>
            </a:r>
          </a:p>
          <a:p>
            <a:r>
              <a:rPr lang="en-GB" sz="2000"/>
              <a:t> </a:t>
            </a:r>
          </a:p>
          <a:p>
            <a:endParaRPr lang="en-GB" sz="2000"/>
          </a:p>
          <a:p>
            <a:endParaRPr lang="en-GB" sz="2000"/>
          </a:p>
        </p:txBody>
      </p:sp>
      <p:pic>
        <p:nvPicPr>
          <p:cNvPr id="440328" name="Picture 8" descr="muscleman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52963" y="1684338"/>
            <a:ext cx="4062412" cy="40624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0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03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03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03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03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03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2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But first a caution!</a:t>
            </a:r>
          </a:p>
        </p:txBody>
      </p:sp>
      <p:pic>
        <p:nvPicPr>
          <p:cNvPr id="497667" name="Picture 3" descr="elephant sign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9975" y="2052638"/>
            <a:ext cx="5472113" cy="38973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678113"/>
            <a:ext cx="8277225" cy="4179887"/>
          </a:xfrm>
        </p:spPr>
        <p:txBody>
          <a:bodyPr/>
          <a:lstStyle/>
          <a:p>
            <a:pPr algn="ctr"/>
            <a:r>
              <a:rPr lang="en-GB" sz="2800">
                <a:solidFill>
                  <a:schemeClr val="accent1"/>
                </a:solidFill>
              </a:rPr>
              <a:t>Beware the Icemen!...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Education Commissioning Strategy</a:t>
            </a:r>
          </a:p>
        </p:txBody>
      </p:sp>
      <p:sp>
        <p:nvSpPr>
          <p:cNvPr id="634884" name="Line 4"/>
          <p:cNvSpPr>
            <a:spLocks noChangeShapeType="1"/>
          </p:cNvSpPr>
          <p:nvPr/>
        </p:nvSpPr>
        <p:spPr bwMode="auto">
          <a:xfrm>
            <a:off x="1752600" y="3352800"/>
            <a:ext cx="2514600" cy="1066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85" name="Line 5"/>
          <p:cNvSpPr>
            <a:spLocks noChangeShapeType="1"/>
          </p:cNvSpPr>
          <p:nvPr/>
        </p:nvSpPr>
        <p:spPr bwMode="auto">
          <a:xfrm flipV="1">
            <a:off x="4267200" y="3352800"/>
            <a:ext cx="2514600" cy="1066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86" name="Line 6"/>
          <p:cNvSpPr>
            <a:spLocks noChangeShapeType="1"/>
          </p:cNvSpPr>
          <p:nvPr/>
        </p:nvSpPr>
        <p:spPr bwMode="auto">
          <a:xfrm>
            <a:off x="1752600" y="3352800"/>
            <a:ext cx="0" cy="685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87" name="Line 7"/>
          <p:cNvSpPr>
            <a:spLocks noChangeShapeType="1"/>
          </p:cNvSpPr>
          <p:nvPr/>
        </p:nvSpPr>
        <p:spPr bwMode="auto">
          <a:xfrm>
            <a:off x="6781800" y="3352800"/>
            <a:ext cx="0" cy="685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88" name="Line 8"/>
          <p:cNvSpPr>
            <a:spLocks noChangeShapeType="1"/>
          </p:cNvSpPr>
          <p:nvPr/>
        </p:nvSpPr>
        <p:spPr bwMode="auto">
          <a:xfrm>
            <a:off x="4267200" y="4419600"/>
            <a:ext cx="0" cy="685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89" name="Line 9"/>
          <p:cNvSpPr>
            <a:spLocks noChangeShapeType="1"/>
          </p:cNvSpPr>
          <p:nvPr/>
        </p:nvSpPr>
        <p:spPr bwMode="auto">
          <a:xfrm flipV="1">
            <a:off x="4267200" y="4038600"/>
            <a:ext cx="2514600" cy="1066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91" name="Line 11"/>
          <p:cNvSpPr>
            <a:spLocks noChangeShapeType="1"/>
          </p:cNvSpPr>
          <p:nvPr/>
        </p:nvSpPr>
        <p:spPr bwMode="auto">
          <a:xfrm>
            <a:off x="1752600" y="4038600"/>
            <a:ext cx="2514600" cy="1066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92" name="Line 12"/>
          <p:cNvSpPr>
            <a:spLocks noChangeShapeType="1"/>
          </p:cNvSpPr>
          <p:nvPr/>
        </p:nvSpPr>
        <p:spPr bwMode="auto">
          <a:xfrm flipV="1">
            <a:off x="2209800" y="26670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93" name="Line 13"/>
          <p:cNvSpPr>
            <a:spLocks noChangeShapeType="1"/>
          </p:cNvSpPr>
          <p:nvPr/>
        </p:nvSpPr>
        <p:spPr bwMode="auto">
          <a:xfrm flipV="1">
            <a:off x="2209800" y="17526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94" name="Line 14"/>
          <p:cNvSpPr>
            <a:spLocks noChangeShapeType="1"/>
          </p:cNvSpPr>
          <p:nvPr/>
        </p:nvSpPr>
        <p:spPr bwMode="auto">
          <a:xfrm flipV="1">
            <a:off x="2209800" y="25908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95" name="Line 15"/>
          <p:cNvSpPr>
            <a:spLocks noChangeShapeType="1"/>
          </p:cNvSpPr>
          <p:nvPr/>
        </p:nvSpPr>
        <p:spPr bwMode="auto">
          <a:xfrm flipV="1">
            <a:off x="4648200" y="17526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98" name="Line 18"/>
          <p:cNvSpPr>
            <a:spLocks noChangeShapeType="1"/>
          </p:cNvSpPr>
          <p:nvPr/>
        </p:nvSpPr>
        <p:spPr bwMode="auto">
          <a:xfrm flipV="1">
            <a:off x="2895600" y="20574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899" name="Line 19"/>
          <p:cNvSpPr>
            <a:spLocks noChangeShapeType="1"/>
          </p:cNvSpPr>
          <p:nvPr/>
        </p:nvSpPr>
        <p:spPr bwMode="auto">
          <a:xfrm flipV="1">
            <a:off x="2895600" y="28956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00" name="Line 20"/>
          <p:cNvSpPr>
            <a:spLocks noChangeShapeType="1"/>
          </p:cNvSpPr>
          <p:nvPr/>
        </p:nvSpPr>
        <p:spPr bwMode="auto">
          <a:xfrm flipV="1">
            <a:off x="3733800" y="24384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01" name="Line 21"/>
          <p:cNvSpPr>
            <a:spLocks noChangeShapeType="1"/>
          </p:cNvSpPr>
          <p:nvPr/>
        </p:nvSpPr>
        <p:spPr bwMode="auto">
          <a:xfrm flipV="1">
            <a:off x="3733800" y="32766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02" name="Line 22"/>
          <p:cNvSpPr>
            <a:spLocks noChangeShapeType="1"/>
          </p:cNvSpPr>
          <p:nvPr/>
        </p:nvSpPr>
        <p:spPr bwMode="auto">
          <a:xfrm flipV="1">
            <a:off x="3733800" y="33528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03" name="Line 23"/>
          <p:cNvSpPr>
            <a:spLocks noChangeShapeType="1"/>
          </p:cNvSpPr>
          <p:nvPr/>
        </p:nvSpPr>
        <p:spPr bwMode="auto">
          <a:xfrm flipV="1">
            <a:off x="2895600" y="29718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05" name="Line 25"/>
          <p:cNvSpPr>
            <a:spLocks noChangeShapeType="1"/>
          </p:cNvSpPr>
          <p:nvPr/>
        </p:nvSpPr>
        <p:spPr bwMode="auto">
          <a:xfrm flipV="1">
            <a:off x="5334000" y="20574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06" name="Line 26"/>
          <p:cNvSpPr>
            <a:spLocks noChangeShapeType="1"/>
          </p:cNvSpPr>
          <p:nvPr/>
        </p:nvSpPr>
        <p:spPr bwMode="auto">
          <a:xfrm flipV="1">
            <a:off x="6172200" y="24384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07" name="Oval 27"/>
          <p:cNvSpPr>
            <a:spLocks noChangeArrowheads="1"/>
          </p:cNvSpPr>
          <p:nvPr/>
        </p:nvSpPr>
        <p:spPr bwMode="auto">
          <a:xfrm>
            <a:off x="2590800" y="2667000"/>
            <a:ext cx="3429000" cy="1371600"/>
          </a:xfrm>
          <a:prstGeom prst="ellips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12" name="Line 32"/>
          <p:cNvSpPr>
            <a:spLocks noChangeShapeType="1"/>
          </p:cNvSpPr>
          <p:nvPr/>
        </p:nvSpPr>
        <p:spPr bwMode="auto">
          <a:xfrm flipV="1">
            <a:off x="1752600" y="2362200"/>
            <a:ext cx="2438400" cy="9906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13" name="Line 33"/>
          <p:cNvSpPr>
            <a:spLocks noChangeShapeType="1"/>
          </p:cNvSpPr>
          <p:nvPr/>
        </p:nvSpPr>
        <p:spPr bwMode="auto">
          <a:xfrm>
            <a:off x="4191000" y="2362200"/>
            <a:ext cx="2590800" cy="9906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17" name="Line 37"/>
          <p:cNvSpPr>
            <a:spLocks noChangeShapeType="1"/>
          </p:cNvSpPr>
          <p:nvPr/>
        </p:nvSpPr>
        <p:spPr bwMode="auto">
          <a:xfrm flipH="1" flipV="1">
            <a:off x="2057400" y="2362200"/>
            <a:ext cx="5029200" cy="21336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21" name="Oval 41"/>
          <p:cNvSpPr>
            <a:spLocks noChangeArrowheads="1"/>
          </p:cNvSpPr>
          <p:nvPr/>
        </p:nvSpPr>
        <p:spPr bwMode="auto">
          <a:xfrm>
            <a:off x="3962400" y="3124200"/>
            <a:ext cx="228600" cy="228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22" name="AutoShape 42"/>
          <p:cNvSpPr>
            <a:spLocks noChangeArrowheads="1"/>
          </p:cNvSpPr>
          <p:nvPr/>
        </p:nvSpPr>
        <p:spPr bwMode="auto">
          <a:xfrm rot="20221875">
            <a:off x="457200" y="3200400"/>
            <a:ext cx="1371600" cy="457200"/>
          </a:xfrm>
          <a:prstGeom prst="rightArrow">
            <a:avLst>
              <a:gd name="adj1" fmla="val 50000"/>
              <a:gd name="adj2" fmla="val 75000"/>
            </a:avLst>
          </a:prstGeom>
          <a:noFill/>
          <a:ln w="76200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23" name="AutoShape 43"/>
          <p:cNvSpPr>
            <a:spLocks noChangeArrowheads="1"/>
          </p:cNvSpPr>
          <p:nvPr/>
        </p:nvSpPr>
        <p:spPr bwMode="auto">
          <a:xfrm rot="1320417">
            <a:off x="7315200" y="3505200"/>
            <a:ext cx="1295400" cy="457200"/>
          </a:xfrm>
          <a:prstGeom prst="leftArrow">
            <a:avLst>
              <a:gd name="adj1" fmla="val 50000"/>
              <a:gd name="adj2" fmla="val 70833"/>
            </a:avLst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24" name="Text Box 44"/>
          <p:cNvSpPr txBox="1">
            <a:spLocks noChangeArrowheads="1"/>
          </p:cNvSpPr>
          <p:nvPr/>
        </p:nvSpPr>
        <p:spPr bwMode="auto">
          <a:xfrm>
            <a:off x="7858125" y="2971800"/>
            <a:ext cx="1285875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Service </a:t>
            </a:r>
          </a:p>
        </p:txBody>
      </p:sp>
      <p:sp>
        <p:nvSpPr>
          <p:cNvPr id="634925" name="Oval 45"/>
          <p:cNvSpPr>
            <a:spLocks noChangeArrowheads="1"/>
          </p:cNvSpPr>
          <p:nvPr/>
        </p:nvSpPr>
        <p:spPr bwMode="auto">
          <a:xfrm>
            <a:off x="2438400" y="2438400"/>
            <a:ext cx="228600" cy="228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26" name="Oval 46"/>
          <p:cNvSpPr>
            <a:spLocks noChangeArrowheads="1"/>
          </p:cNvSpPr>
          <p:nvPr/>
        </p:nvSpPr>
        <p:spPr bwMode="auto">
          <a:xfrm>
            <a:off x="3124200" y="2743200"/>
            <a:ext cx="228600" cy="228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27" name="Text Box 47"/>
          <p:cNvSpPr txBox="1">
            <a:spLocks noChangeArrowheads="1"/>
          </p:cNvSpPr>
          <p:nvPr/>
        </p:nvSpPr>
        <p:spPr bwMode="auto">
          <a:xfrm>
            <a:off x="0" y="2667000"/>
            <a:ext cx="1420813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00CCFF"/>
                </a:solidFill>
              </a:rPr>
              <a:t>Specialty</a:t>
            </a:r>
          </a:p>
        </p:txBody>
      </p:sp>
      <p:sp>
        <p:nvSpPr>
          <p:cNvPr id="634928" name="AutoShape 48"/>
          <p:cNvSpPr>
            <a:spLocks noChangeArrowheads="1"/>
          </p:cNvSpPr>
          <p:nvPr/>
        </p:nvSpPr>
        <p:spPr bwMode="auto">
          <a:xfrm>
            <a:off x="4038600" y="5562600"/>
            <a:ext cx="457200" cy="609600"/>
          </a:xfrm>
          <a:prstGeom prst="upArrow">
            <a:avLst>
              <a:gd name="adj1" fmla="val 50000"/>
              <a:gd name="adj2" fmla="val 33333"/>
            </a:avLst>
          </a:prstGeom>
          <a:noFill/>
          <a:ln w="76200">
            <a:solidFill>
              <a:srgbClr val="DC06C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34929" name="Text Box 49"/>
          <p:cNvSpPr txBox="1">
            <a:spLocks noChangeArrowheads="1"/>
          </p:cNvSpPr>
          <p:nvPr/>
        </p:nvSpPr>
        <p:spPr bwMode="auto">
          <a:xfrm>
            <a:off x="1905000" y="5105400"/>
            <a:ext cx="4995863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ED51CF"/>
                </a:solidFill>
              </a:rPr>
              <a:t>Educational Capacity and capability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34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4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34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34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34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34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34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34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3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34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34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34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34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34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34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34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34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34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634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34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34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3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63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3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63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3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63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3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63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 animBg="1"/>
      <p:bldP spid="634885" grpId="0" animBg="1"/>
      <p:bldP spid="634886" grpId="0" animBg="1"/>
      <p:bldP spid="634887" grpId="0" animBg="1"/>
      <p:bldP spid="634888" grpId="0" animBg="1"/>
      <p:bldP spid="634889" grpId="0" animBg="1"/>
      <p:bldP spid="634891" grpId="0" animBg="1"/>
      <p:bldP spid="634892" grpId="0" animBg="1"/>
      <p:bldP spid="634893" grpId="0" animBg="1"/>
      <p:bldP spid="634894" grpId="0" animBg="1"/>
      <p:bldP spid="634895" grpId="0" animBg="1"/>
      <p:bldP spid="634898" grpId="0" animBg="1"/>
      <p:bldP spid="634899" grpId="0" animBg="1"/>
      <p:bldP spid="634900" grpId="0" animBg="1"/>
      <p:bldP spid="634901" grpId="0" animBg="1"/>
      <p:bldP spid="634902" grpId="0" animBg="1"/>
      <p:bldP spid="634903" grpId="0" animBg="1"/>
      <p:bldP spid="634905" grpId="0" animBg="1"/>
      <p:bldP spid="634906" grpId="0" animBg="1"/>
      <p:bldP spid="634907" grpId="0" animBg="1"/>
      <p:bldP spid="634912" grpId="0" animBg="1"/>
      <p:bldP spid="634913" grpId="0" animBg="1"/>
      <p:bldP spid="634917" grpId="0" animBg="1"/>
      <p:bldP spid="634921" grpId="0" animBg="1"/>
      <p:bldP spid="634922" grpId="0" animBg="1"/>
      <p:bldP spid="634923" grpId="0" animBg="1"/>
      <p:bldP spid="634924" grpId="0"/>
      <p:bldP spid="634925" grpId="0" animBg="1"/>
      <p:bldP spid="634926" grpId="0" animBg="1"/>
      <p:bldP spid="634927" grpId="0"/>
      <p:bldP spid="634928" grpId="0" animBg="1"/>
      <p:bldP spid="6349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 descr="75584_Icebergs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908050"/>
            <a:ext cx="8569325" cy="55451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07950"/>
            <a:ext cx="8229600" cy="641350"/>
          </a:xfrm>
        </p:spPr>
        <p:txBody>
          <a:bodyPr/>
          <a:lstStyle/>
          <a:p>
            <a:pPr algn="ctr"/>
            <a:r>
              <a:rPr lang="en-GB">
                <a:solidFill>
                  <a:schemeClr val="accent1"/>
                </a:solidFill>
              </a:rPr>
              <a:t>The ice man cometh…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0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07950"/>
            <a:ext cx="8229600" cy="641350"/>
          </a:xfrm>
        </p:spPr>
        <p:txBody>
          <a:bodyPr/>
          <a:lstStyle/>
          <a:p>
            <a:pPr algn="ctr"/>
            <a:r>
              <a:rPr lang="en-GB">
                <a:solidFill>
                  <a:schemeClr val="accent2"/>
                </a:solidFill>
              </a:rPr>
              <a:t>The ice man cometh…</a:t>
            </a:r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27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</p:spPr>
      </p:pic>
      <p:sp>
        <p:nvSpPr>
          <p:cNvPr id="502789" name="Oval 5"/>
          <p:cNvSpPr>
            <a:spLocks noChangeArrowheads="1"/>
          </p:cNvSpPr>
          <p:nvPr/>
        </p:nvSpPr>
        <p:spPr bwMode="auto">
          <a:xfrm>
            <a:off x="5867400" y="3500438"/>
            <a:ext cx="2449513" cy="1347787"/>
          </a:xfrm>
          <a:prstGeom prst="ellipse">
            <a:avLst/>
          </a:prstGeom>
          <a:noFill/>
          <a:ln w="762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424862" cy="336550"/>
          </a:xfrm>
        </p:spPr>
        <p:txBody>
          <a:bodyPr/>
          <a:lstStyle/>
          <a:p>
            <a:endParaRPr lang="en-US"/>
          </a:p>
        </p:txBody>
      </p:sp>
      <p:pic>
        <p:nvPicPr>
          <p:cNvPr id="5038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5292725" cy="3743325"/>
          </a:xfrm>
          <a:prstGeom prst="rect">
            <a:avLst/>
          </a:prstGeom>
          <a:noFill/>
        </p:spPr>
      </p:pic>
      <p:pic>
        <p:nvPicPr>
          <p:cNvPr id="5038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3644900"/>
            <a:ext cx="5148262" cy="2879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682625"/>
          </a:xfrm>
        </p:spPr>
        <p:txBody>
          <a:bodyPr/>
          <a:lstStyle/>
          <a:p>
            <a:pPr algn="ctr"/>
            <a:r>
              <a:rPr lang="en-GB">
                <a:solidFill>
                  <a:schemeClr val="accent1"/>
                </a:solidFill>
              </a:rPr>
              <a:t>Kelvinator, Frigidaire, Electrolux…</a:t>
            </a:r>
          </a:p>
        </p:txBody>
      </p:sp>
      <p:pic>
        <p:nvPicPr>
          <p:cNvPr id="504835" name="Picture 3" descr="refrigerator-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27313" y="1412875"/>
            <a:ext cx="2808287" cy="45370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92150"/>
            <a:ext cx="8229600" cy="579438"/>
          </a:xfrm>
        </p:spPr>
        <p:txBody>
          <a:bodyPr/>
          <a:lstStyle/>
          <a:p>
            <a:pPr algn="ctr"/>
            <a:r>
              <a:rPr lang="en-GB" sz="3200" b="0">
                <a:solidFill>
                  <a:schemeClr val="accent1"/>
                </a:solidFill>
              </a:rPr>
              <a:t>…the moral of this chilly tale?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2095500"/>
            <a:ext cx="7939087" cy="3206750"/>
          </a:xfrm>
        </p:spPr>
        <p:txBody>
          <a:bodyPr/>
          <a:lstStyle/>
          <a:p>
            <a:pPr algn="ctr"/>
            <a:r>
              <a:rPr lang="en-GB" sz="2800">
                <a:solidFill>
                  <a:srgbClr val="0066FF"/>
                </a:solidFill>
              </a:rPr>
              <a:t>Never mistake the ACTIVITY for the VALUE proposition</a:t>
            </a:r>
          </a:p>
          <a:p>
            <a:pPr algn="ctr"/>
            <a:endParaRPr lang="en-GB" sz="280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Education Commissioning Strategy</a:t>
            </a:r>
          </a:p>
        </p:txBody>
      </p:sp>
      <p:sp>
        <p:nvSpPr>
          <p:cNvPr id="640003" name="Line 3"/>
          <p:cNvSpPr>
            <a:spLocks noChangeShapeType="1"/>
          </p:cNvSpPr>
          <p:nvPr/>
        </p:nvSpPr>
        <p:spPr bwMode="auto">
          <a:xfrm>
            <a:off x="1752600" y="3352800"/>
            <a:ext cx="2514600" cy="1066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04" name="Line 4"/>
          <p:cNvSpPr>
            <a:spLocks noChangeShapeType="1"/>
          </p:cNvSpPr>
          <p:nvPr/>
        </p:nvSpPr>
        <p:spPr bwMode="auto">
          <a:xfrm flipV="1">
            <a:off x="4267200" y="3352800"/>
            <a:ext cx="2514600" cy="1066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05" name="Line 5"/>
          <p:cNvSpPr>
            <a:spLocks noChangeShapeType="1"/>
          </p:cNvSpPr>
          <p:nvPr/>
        </p:nvSpPr>
        <p:spPr bwMode="auto">
          <a:xfrm>
            <a:off x="1752600" y="3352800"/>
            <a:ext cx="0" cy="685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06" name="Line 6"/>
          <p:cNvSpPr>
            <a:spLocks noChangeShapeType="1"/>
          </p:cNvSpPr>
          <p:nvPr/>
        </p:nvSpPr>
        <p:spPr bwMode="auto">
          <a:xfrm>
            <a:off x="6781800" y="3352800"/>
            <a:ext cx="0" cy="685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07" name="Line 7"/>
          <p:cNvSpPr>
            <a:spLocks noChangeShapeType="1"/>
          </p:cNvSpPr>
          <p:nvPr/>
        </p:nvSpPr>
        <p:spPr bwMode="auto">
          <a:xfrm>
            <a:off x="4267200" y="4419600"/>
            <a:ext cx="0" cy="685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08" name="Line 8"/>
          <p:cNvSpPr>
            <a:spLocks noChangeShapeType="1"/>
          </p:cNvSpPr>
          <p:nvPr/>
        </p:nvSpPr>
        <p:spPr bwMode="auto">
          <a:xfrm flipV="1">
            <a:off x="4267200" y="4038600"/>
            <a:ext cx="2514600" cy="1066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09" name="Line 9"/>
          <p:cNvSpPr>
            <a:spLocks noChangeShapeType="1"/>
          </p:cNvSpPr>
          <p:nvPr/>
        </p:nvSpPr>
        <p:spPr bwMode="auto">
          <a:xfrm>
            <a:off x="1752600" y="4038600"/>
            <a:ext cx="2514600" cy="10668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10" name="Line 10"/>
          <p:cNvSpPr>
            <a:spLocks noChangeShapeType="1"/>
          </p:cNvSpPr>
          <p:nvPr/>
        </p:nvSpPr>
        <p:spPr bwMode="auto">
          <a:xfrm flipV="1">
            <a:off x="2209800" y="26670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11" name="Line 11"/>
          <p:cNvSpPr>
            <a:spLocks noChangeShapeType="1"/>
          </p:cNvSpPr>
          <p:nvPr/>
        </p:nvSpPr>
        <p:spPr bwMode="auto">
          <a:xfrm flipV="1">
            <a:off x="2209800" y="17526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12" name="Line 12"/>
          <p:cNvSpPr>
            <a:spLocks noChangeShapeType="1"/>
          </p:cNvSpPr>
          <p:nvPr/>
        </p:nvSpPr>
        <p:spPr bwMode="auto">
          <a:xfrm flipV="1">
            <a:off x="2209800" y="25908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13" name="Line 13"/>
          <p:cNvSpPr>
            <a:spLocks noChangeShapeType="1"/>
          </p:cNvSpPr>
          <p:nvPr/>
        </p:nvSpPr>
        <p:spPr bwMode="auto">
          <a:xfrm flipV="1">
            <a:off x="4648200" y="17526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14" name="Line 14"/>
          <p:cNvSpPr>
            <a:spLocks noChangeShapeType="1"/>
          </p:cNvSpPr>
          <p:nvPr/>
        </p:nvSpPr>
        <p:spPr bwMode="auto">
          <a:xfrm flipV="1">
            <a:off x="2895600" y="20574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15" name="Line 15"/>
          <p:cNvSpPr>
            <a:spLocks noChangeShapeType="1"/>
          </p:cNvSpPr>
          <p:nvPr/>
        </p:nvSpPr>
        <p:spPr bwMode="auto">
          <a:xfrm flipV="1">
            <a:off x="2895600" y="28956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16" name="Line 16"/>
          <p:cNvSpPr>
            <a:spLocks noChangeShapeType="1"/>
          </p:cNvSpPr>
          <p:nvPr/>
        </p:nvSpPr>
        <p:spPr bwMode="auto">
          <a:xfrm flipV="1">
            <a:off x="3733800" y="24384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17" name="Line 17"/>
          <p:cNvSpPr>
            <a:spLocks noChangeShapeType="1"/>
          </p:cNvSpPr>
          <p:nvPr/>
        </p:nvSpPr>
        <p:spPr bwMode="auto">
          <a:xfrm flipV="1">
            <a:off x="3733800" y="3276600"/>
            <a:ext cx="2438400" cy="9144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18" name="Line 18"/>
          <p:cNvSpPr>
            <a:spLocks noChangeShapeType="1"/>
          </p:cNvSpPr>
          <p:nvPr/>
        </p:nvSpPr>
        <p:spPr bwMode="auto">
          <a:xfrm flipV="1">
            <a:off x="3733800" y="33528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19" name="Line 19"/>
          <p:cNvSpPr>
            <a:spLocks noChangeShapeType="1"/>
          </p:cNvSpPr>
          <p:nvPr/>
        </p:nvSpPr>
        <p:spPr bwMode="auto">
          <a:xfrm flipV="1">
            <a:off x="2895600" y="29718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20" name="Line 20"/>
          <p:cNvSpPr>
            <a:spLocks noChangeShapeType="1"/>
          </p:cNvSpPr>
          <p:nvPr/>
        </p:nvSpPr>
        <p:spPr bwMode="auto">
          <a:xfrm flipV="1">
            <a:off x="5334000" y="20574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21" name="Line 21"/>
          <p:cNvSpPr>
            <a:spLocks noChangeShapeType="1"/>
          </p:cNvSpPr>
          <p:nvPr/>
        </p:nvSpPr>
        <p:spPr bwMode="auto">
          <a:xfrm flipV="1">
            <a:off x="6172200" y="2438400"/>
            <a:ext cx="0" cy="8382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22" name="Oval 22"/>
          <p:cNvSpPr>
            <a:spLocks noChangeArrowheads="1"/>
          </p:cNvSpPr>
          <p:nvPr/>
        </p:nvSpPr>
        <p:spPr bwMode="auto">
          <a:xfrm>
            <a:off x="2590800" y="2667000"/>
            <a:ext cx="3429000" cy="1371600"/>
          </a:xfrm>
          <a:prstGeom prst="ellips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23" name="Line 23"/>
          <p:cNvSpPr>
            <a:spLocks noChangeShapeType="1"/>
          </p:cNvSpPr>
          <p:nvPr/>
        </p:nvSpPr>
        <p:spPr bwMode="auto">
          <a:xfrm flipV="1">
            <a:off x="1752600" y="2362200"/>
            <a:ext cx="2438400" cy="9906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24" name="Line 24"/>
          <p:cNvSpPr>
            <a:spLocks noChangeShapeType="1"/>
          </p:cNvSpPr>
          <p:nvPr/>
        </p:nvSpPr>
        <p:spPr bwMode="auto">
          <a:xfrm>
            <a:off x="4191000" y="2362200"/>
            <a:ext cx="2590800" cy="990600"/>
          </a:xfrm>
          <a:prstGeom prst="line">
            <a:avLst/>
          </a:prstGeom>
          <a:noFill/>
          <a:ln w="38100">
            <a:solidFill>
              <a:srgbClr val="DC06C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25" name="Line 25"/>
          <p:cNvSpPr>
            <a:spLocks noChangeShapeType="1"/>
          </p:cNvSpPr>
          <p:nvPr/>
        </p:nvSpPr>
        <p:spPr bwMode="auto">
          <a:xfrm flipH="1" flipV="1">
            <a:off x="2057400" y="2362200"/>
            <a:ext cx="5029200" cy="21336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26" name="Oval 26"/>
          <p:cNvSpPr>
            <a:spLocks noChangeArrowheads="1"/>
          </p:cNvSpPr>
          <p:nvPr/>
        </p:nvSpPr>
        <p:spPr bwMode="auto">
          <a:xfrm>
            <a:off x="3962400" y="3124200"/>
            <a:ext cx="228600" cy="228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27" name="AutoShape 27"/>
          <p:cNvSpPr>
            <a:spLocks noChangeArrowheads="1"/>
          </p:cNvSpPr>
          <p:nvPr/>
        </p:nvSpPr>
        <p:spPr bwMode="auto">
          <a:xfrm rot="20221875">
            <a:off x="457200" y="3200400"/>
            <a:ext cx="1371600" cy="457200"/>
          </a:xfrm>
          <a:prstGeom prst="rightArrow">
            <a:avLst>
              <a:gd name="adj1" fmla="val 50000"/>
              <a:gd name="adj2" fmla="val 75000"/>
            </a:avLst>
          </a:prstGeom>
          <a:noFill/>
          <a:ln w="76200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28" name="AutoShape 28"/>
          <p:cNvSpPr>
            <a:spLocks noChangeArrowheads="1"/>
          </p:cNvSpPr>
          <p:nvPr/>
        </p:nvSpPr>
        <p:spPr bwMode="auto">
          <a:xfrm rot="1320417">
            <a:off x="7315200" y="3505200"/>
            <a:ext cx="1295400" cy="457200"/>
          </a:xfrm>
          <a:prstGeom prst="leftArrow">
            <a:avLst>
              <a:gd name="adj1" fmla="val 50000"/>
              <a:gd name="adj2" fmla="val 70833"/>
            </a:avLst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29" name="Text Box 29"/>
          <p:cNvSpPr txBox="1">
            <a:spLocks noChangeArrowheads="1"/>
          </p:cNvSpPr>
          <p:nvPr/>
        </p:nvSpPr>
        <p:spPr bwMode="auto">
          <a:xfrm>
            <a:off x="7858125" y="2971800"/>
            <a:ext cx="1285875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Service </a:t>
            </a:r>
          </a:p>
        </p:txBody>
      </p:sp>
      <p:sp>
        <p:nvSpPr>
          <p:cNvPr id="640030" name="Oval 30"/>
          <p:cNvSpPr>
            <a:spLocks noChangeArrowheads="1"/>
          </p:cNvSpPr>
          <p:nvPr/>
        </p:nvSpPr>
        <p:spPr bwMode="auto">
          <a:xfrm>
            <a:off x="2438400" y="2438400"/>
            <a:ext cx="228600" cy="228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31" name="Oval 31"/>
          <p:cNvSpPr>
            <a:spLocks noChangeArrowheads="1"/>
          </p:cNvSpPr>
          <p:nvPr/>
        </p:nvSpPr>
        <p:spPr bwMode="auto">
          <a:xfrm>
            <a:off x="3124200" y="2743200"/>
            <a:ext cx="228600" cy="228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32" name="Text Box 32"/>
          <p:cNvSpPr txBox="1">
            <a:spLocks noChangeArrowheads="1"/>
          </p:cNvSpPr>
          <p:nvPr/>
        </p:nvSpPr>
        <p:spPr bwMode="auto">
          <a:xfrm>
            <a:off x="0" y="2667000"/>
            <a:ext cx="1420813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00CCFF"/>
                </a:solidFill>
              </a:rPr>
              <a:t>Specialty</a:t>
            </a:r>
          </a:p>
        </p:txBody>
      </p:sp>
      <p:sp>
        <p:nvSpPr>
          <p:cNvPr id="640033" name="AutoShape 33"/>
          <p:cNvSpPr>
            <a:spLocks noChangeArrowheads="1"/>
          </p:cNvSpPr>
          <p:nvPr/>
        </p:nvSpPr>
        <p:spPr bwMode="auto">
          <a:xfrm>
            <a:off x="4038600" y="5562600"/>
            <a:ext cx="457200" cy="609600"/>
          </a:xfrm>
          <a:prstGeom prst="upArrow">
            <a:avLst>
              <a:gd name="adj1" fmla="val 50000"/>
              <a:gd name="adj2" fmla="val 33333"/>
            </a:avLst>
          </a:prstGeom>
          <a:noFill/>
          <a:ln w="76200">
            <a:solidFill>
              <a:srgbClr val="DC06C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40034" name="Text Box 34"/>
          <p:cNvSpPr txBox="1">
            <a:spLocks noChangeArrowheads="1"/>
          </p:cNvSpPr>
          <p:nvPr/>
        </p:nvSpPr>
        <p:spPr bwMode="auto">
          <a:xfrm>
            <a:off x="1905000" y="5105400"/>
            <a:ext cx="4995863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ED51CF"/>
                </a:solidFill>
              </a:rPr>
              <a:t>Educational Capacity and capability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4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4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4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40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40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40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40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40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40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4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40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40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40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40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40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4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40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40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640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40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40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40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640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40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640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40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640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40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640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03" grpId="0" animBg="1"/>
      <p:bldP spid="640004" grpId="0" animBg="1"/>
      <p:bldP spid="640005" grpId="0" animBg="1"/>
      <p:bldP spid="640006" grpId="0" animBg="1"/>
      <p:bldP spid="640007" grpId="0" animBg="1"/>
      <p:bldP spid="640008" grpId="0" animBg="1"/>
      <p:bldP spid="640009" grpId="0" animBg="1"/>
      <p:bldP spid="640010" grpId="0" animBg="1"/>
      <p:bldP spid="640011" grpId="0" animBg="1"/>
      <p:bldP spid="640012" grpId="0" animBg="1"/>
      <p:bldP spid="640013" grpId="0" animBg="1"/>
      <p:bldP spid="640014" grpId="0" animBg="1"/>
      <p:bldP spid="640015" grpId="0" animBg="1"/>
      <p:bldP spid="640016" grpId="0" animBg="1"/>
      <p:bldP spid="640017" grpId="0" animBg="1"/>
      <p:bldP spid="640018" grpId="0" animBg="1"/>
      <p:bldP spid="640019" grpId="0" animBg="1"/>
      <p:bldP spid="640020" grpId="0" animBg="1"/>
      <p:bldP spid="640021" grpId="0" animBg="1"/>
      <p:bldP spid="640022" grpId="0" animBg="1"/>
      <p:bldP spid="640023" grpId="0" animBg="1"/>
      <p:bldP spid="640024" grpId="0" animBg="1"/>
      <p:bldP spid="640025" grpId="0" animBg="1"/>
      <p:bldP spid="640026" grpId="0" animBg="1"/>
      <p:bldP spid="640027" grpId="0" animBg="1"/>
      <p:bldP spid="640028" grpId="0" animBg="1"/>
      <p:bldP spid="640029" grpId="0"/>
      <p:bldP spid="640030" grpId="0" animBg="1"/>
      <p:bldP spid="640031" grpId="0" animBg="1"/>
      <p:bldP spid="640032" grpId="0"/>
      <p:bldP spid="640033" grpId="0" animBg="1"/>
      <p:bldP spid="64003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/>
            </a:r>
            <a:br>
              <a:rPr lang="en-GB" sz="2400"/>
            </a:br>
            <a:r>
              <a:rPr lang="en-GB" sz="2400"/>
              <a:t>Doing the right thing, first time…!</a:t>
            </a:r>
          </a:p>
        </p:txBody>
      </p:sp>
      <p:sp>
        <p:nvSpPr>
          <p:cNvPr id="20173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‘Just in time training’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‘Training to excellence’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Grounded in the needs of the service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Graded supervisedexposure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Safer learning opportunities</a:t>
            </a:r>
          </a:p>
          <a:p>
            <a:endParaRPr lang="en-GB"/>
          </a:p>
          <a:p>
            <a:r>
              <a:rPr lang="en-GB"/>
              <a:t>Cost effective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20173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1600"/>
          </a:p>
        </p:txBody>
      </p:sp>
      <p:pic>
        <p:nvPicPr>
          <p:cNvPr id="201732" name="Picture 4" descr="cvp trai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700213"/>
            <a:ext cx="3367088" cy="379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1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1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1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17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17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17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868863"/>
            <a:ext cx="8277225" cy="842962"/>
          </a:xfrm>
        </p:spPr>
        <p:txBody>
          <a:bodyPr/>
          <a:lstStyle/>
          <a:p>
            <a:pPr algn="ctr"/>
            <a:r>
              <a:rPr lang="en-GB"/>
              <a:t>Academy of Medical Educators</a:t>
            </a:r>
          </a:p>
        </p:txBody>
      </p:sp>
      <p:pic>
        <p:nvPicPr>
          <p:cNvPr id="204803" name="Picture 3" descr="Academy crest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87675" y="2349500"/>
            <a:ext cx="2989263" cy="2565400"/>
          </a:xfrm>
          <a:noFill/>
          <a:ln/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971550" y="620713"/>
            <a:ext cx="4608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2800" i="0">
                <a:solidFill>
                  <a:schemeClr val="accent1"/>
                </a:solidFill>
              </a:rPr>
              <a:t>Better educators…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Oval 2"/>
          <p:cNvSpPr>
            <a:spLocks noChangeArrowheads="1"/>
          </p:cNvSpPr>
          <p:nvPr/>
        </p:nvSpPr>
        <p:spPr bwMode="auto">
          <a:xfrm>
            <a:off x="3059113" y="1700213"/>
            <a:ext cx="24384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76163" name="Text Box 3"/>
          <p:cNvSpPr txBox="1">
            <a:spLocks noChangeArrowheads="1"/>
          </p:cNvSpPr>
          <p:nvPr>
            <p:ph type="body" idx="1"/>
          </p:nvPr>
        </p:nvSpPr>
        <p:spPr>
          <a:xfrm>
            <a:off x="3132138" y="2420938"/>
            <a:ext cx="2405062" cy="604837"/>
          </a:xfrm>
          <a:noFill/>
          <a:ln/>
        </p:spPr>
        <p:txBody>
          <a:bodyPr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Education is CORE</a:t>
            </a:r>
          </a:p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Healthcare Business</a:t>
            </a:r>
          </a:p>
        </p:txBody>
      </p:sp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6084888" y="4076700"/>
            <a:ext cx="236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0">
                <a:solidFill>
                  <a:schemeClr val="bg1"/>
                </a:solidFill>
              </a:rPr>
              <a:t>Research</a:t>
            </a:r>
            <a:endParaRPr lang="en-US" sz="1800" b="1" i="0">
              <a:solidFill>
                <a:schemeClr val="bg1"/>
              </a:solidFill>
            </a:endParaRPr>
          </a:p>
        </p:txBody>
      </p:sp>
      <p:sp>
        <p:nvSpPr>
          <p:cNvPr id="476165" name="Oval 5"/>
          <p:cNvSpPr>
            <a:spLocks noChangeArrowheads="1"/>
          </p:cNvSpPr>
          <p:nvPr/>
        </p:nvSpPr>
        <p:spPr bwMode="auto">
          <a:xfrm>
            <a:off x="4716463" y="2636838"/>
            <a:ext cx="3743325" cy="3025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76166" name="Text Box 6"/>
          <p:cNvSpPr txBox="1">
            <a:spLocks noChangeArrowheads="1"/>
          </p:cNvSpPr>
          <p:nvPr/>
        </p:nvSpPr>
        <p:spPr bwMode="auto">
          <a:xfrm>
            <a:off x="5867400" y="3860800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i="0"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476167" name="Oval 7"/>
          <p:cNvSpPr>
            <a:spLocks noChangeArrowheads="1"/>
          </p:cNvSpPr>
          <p:nvPr/>
        </p:nvSpPr>
        <p:spPr bwMode="auto">
          <a:xfrm>
            <a:off x="395288" y="1268413"/>
            <a:ext cx="8496300" cy="4968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76168" name="Text Box 8"/>
          <p:cNvSpPr txBox="1">
            <a:spLocks noChangeArrowheads="1"/>
          </p:cNvSpPr>
          <p:nvPr/>
        </p:nvSpPr>
        <p:spPr bwMode="auto">
          <a:xfrm>
            <a:off x="3348038" y="2997200"/>
            <a:ext cx="3024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3200" i="0">
                <a:solidFill>
                  <a:schemeClr val="bg1"/>
                </a:solidFill>
              </a:rPr>
              <a:t>Clinical Service</a:t>
            </a:r>
          </a:p>
        </p:txBody>
      </p:sp>
      <p:sp>
        <p:nvSpPr>
          <p:cNvPr id="476169" name="Text Box 9"/>
          <p:cNvSpPr txBox="1">
            <a:spLocks noChangeArrowheads="1"/>
          </p:cNvSpPr>
          <p:nvPr/>
        </p:nvSpPr>
        <p:spPr bwMode="auto">
          <a:xfrm>
            <a:off x="468313" y="620713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i="0"/>
              <a:t>The challenges… of aspiring to educational excellence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6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6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7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7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7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7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2" grpId="0" animBg="1"/>
      <p:bldP spid="476164" grpId="0"/>
      <p:bldP spid="476165" grpId="0" animBg="1"/>
      <p:bldP spid="476167" grpId="0" animBg="1"/>
      <p:bldP spid="47616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765175"/>
            <a:ext cx="8277225" cy="465138"/>
          </a:xfrm>
        </p:spPr>
        <p:txBody>
          <a:bodyPr/>
          <a:lstStyle/>
          <a:p>
            <a:r>
              <a:rPr lang="en-GB" sz="2400">
                <a:solidFill>
                  <a:schemeClr val="tx2"/>
                </a:solidFill>
              </a:rPr>
              <a:t>Better induction, supervision, selection…</a:t>
            </a:r>
          </a:p>
        </p:txBody>
      </p:sp>
      <p:pic>
        <p:nvPicPr>
          <p:cNvPr id="397317" name="berlitz_junior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87450" y="1412875"/>
            <a:ext cx="6769100" cy="43926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7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7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31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7317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682625"/>
          </a:xfrm>
        </p:spPr>
        <p:txBody>
          <a:bodyPr/>
          <a:lstStyle/>
          <a:p>
            <a:pPr algn="ctr"/>
            <a:r>
              <a:rPr lang="en-GB" b="0">
                <a:solidFill>
                  <a:schemeClr val="tx2"/>
                </a:solidFill>
              </a:rPr>
              <a:t>Better Educational Leadership &amp; Management of training</a:t>
            </a:r>
          </a:p>
        </p:txBody>
      </p:sp>
      <p:pic>
        <p:nvPicPr>
          <p:cNvPr id="65539" name="Picture 3" descr="table top simulation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1524000"/>
            <a:ext cx="7543800" cy="5029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Barristers wigs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125538"/>
            <a:ext cx="7956550" cy="4984750"/>
          </a:xfrm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81359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2800" i="0">
                <a:solidFill>
                  <a:schemeClr val="tx2"/>
                </a:solidFill>
              </a:rPr>
              <a:t>Better assessment and meaningful metrics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762000"/>
          </a:xfrm>
        </p:spPr>
        <p:txBody>
          <a:bodyPr/>
          <a:lstStyle/>
          <a:p>
            <a:pPr algn="ctr"/>
            <a:r>
              <a:rPr lang="en-GB">
                <a:solidFill>
                  <a:schemeClr val="tx2"/>
                </a:solidFill>
              </a:rPr>
              <a:t>Better remediation of poor performance…</a:t>
            </a:r>
          </a:p>
        </p:txBody>
      </p:sp>
      <p:pic>
        <p:nvPicPr>
          <p:cNvPr id="64515" name="Picture 3" descr="WomenLiveLonger6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71775" y="1412875"/>
            <a:ext cx="3816350" cy="45370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989138"/>
            <a:ext cx="8277225" cy="842962"/>
          </a:xfrm>
        </p:spPr>
        <p:txBody>
          <a:bodyPr/>
          <a:lstStyle/>
          <a:p>
            <a:pPr algn="ctr"/>
            <a:r>
              <a:rPr lang="en-GB">
                <a:solidFill>
                  <a:schemeClr val="accent1"/>
                </a:solidFill>
              </a:rPr>
              <a:t>Simulation has been used for years in other high performance industries</a:t>
            </a:r>
          </a:p>
        </p:txBody>
      </p:sp>
      <p:sp>
        <p:nvSpPr>
          <p:cNvPr id="488451" name="Text Box 3"/>
          <p:cNvSpPr txBox="1">
            <a:spLocks noChangeArrowheads="1"/>
          </p:cNvSpPr>
          <p:nvPr/>
        </p:nvSpPr>
        <p:spPr bwMode="auto">
          <a:xfrm>
            <a:off x="684213" y="620713"/>
            <a:ext cx="597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solidFill>
                  <a:schemeClr val="accent1"/>
                </a:solidFill>
              </a:rPr>
              <a:t>More innovative educational solutions…</a:t>
            </a:r>
          </a:p>
        </p:txBody>
      </p:sp>
      <p:pic>
        <p:nvPicPr>
          <p:cNvPr id="4884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2781300"/>
            <a:ext cx="3924300" cy="3024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9475" name="Picture 3" descr="747un_pi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3438" cy="3482975"/>
          </a:xfrm>
          <a:prstGeom prst="rect">
            <a:avLst/>
          </a:prstGeom>
          <a:noFill/>
        </p:spPr>
      </p:pic>
      <p:pic>
        <p:nvPicPr>
          <p:cNvPr id="489476" name="Picture 4" descr="500px-Train_wreck_at_Montparnasse_1895"/>
          <p:cNvPicPr>
            <a:picLocks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0"/>
            <a:ext cx="4500562" cy="3500438"/>
          </a:xfrm>
          <a:noFill/>
          <a:ln/>
        </p:spPr>
      </p:pic>
      <p:pic>
        <p:nvPicPr>
          <p:cNvPr id="489477" name="Picture 5" descr="LostMyJobToday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64343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9478" name="Picture 6" descr="Nosedive tan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00438"/>
            <a:ext cx="45005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8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8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8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/>
            </a:r>
            <a:br>
              <a:rPr lang="en-GB"/>
            </a:br>
            <a:r>
              <a:rPr lang="en-GB"/>
              <a:t>The Egg and Bacon Principle!</a:t>
            </a:r>
          </a:p>
        </p:txBody>
      </p:sp>
      <p:pic>
        <p:nvPicPr>
          <p:cNvPr id="492547" name="Picture 3" descr="baconandegg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9975" y="2133600"/>
            <a:ext cx="4087813" cy="33004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700213"/>
            <a:ext cx="8785225" cy="503237"/>
          </a:xfrm>
        </p:spPr>
        <p:txBody>
          <a:bodyPr/>
          <a:lstStyle/>
          <a:p>
            <a:pPr algn="ctr"/>
            <a:r>
              <a:rPr lang="en-GB" sz="2400"/>
              <a:t>Unacceptable cost of performance failure</a:t>
            </a:r>
          </a:p>
        </p:txBody>
      </p:sp>
      <p:pic>
        <p:nvPicPr>
          <p:cNvPr id="491523" name="Picture 3" descr="WetLanding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2276475"/>
            <a:ext cx="3879850" cy="2570163"/>
          </a:xfrm>
          <a:noFill/>
          <a:ln/>
        </p:spPr>
      </p:pic>
      <p:pic>
        <p:nvPicPr>
          <p:cNvPr id="491524" name="Picture 4" descr="Sub_aground4"/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76825" y="2276475"/>
            <a:ext cx="3427413" cy="2570163"/>
          </a:xfrm>
          <a:noFill/>
          <a:ln/>
        </p:spPr>
      </p:pic>
      <p:sp>
        <p:nvSpPr>
          <p:cNvPr id="491525" name="Text Box 5"/>
          <p:cNvSpPr txBox="1">
            <a:spLocks noChangeArrowheads="1"/>
          </p:cNvSpPr>
          <p:nvPr/>
        </p:nvSpPr>
        <p:spPr bwMode="auto">
          <a:xfrm>
            <a:off x="684213" y="5229225"/>
            <a:ext cx="7634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i="0"/>
              <a:t>Unacceptable cost of training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08275"/>
            <a:ext cx="8277225" cy="842963"/>
          </a:xfrm>
        </p:spPr>
        <p:txBody>
          <a:bodyPr/>
          <a:lstStyle/>
          <a:p>
            <a:pPr algn="ctr"/>
            <a:r>
              <a:rPr lang="en-GB">
                <a:solidFill>
                  <a:schemeClr val="accent1"/>
                </a:solidFill>
              </a:rPr>
              <a:t>Why all the interest in healthcare simulation now?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ChangeArrowheads="1"/>
          </p:cNvSpPr>
          <p:nvPr/>
        </p:nvSpPr>
        <p:spPr bwMode="auto">
          <a:xfrm>
            <a:off x="2771775" y="26035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a-DK"/>
          </a:p>
        </p:txBody>
      </p:sp>
      <p:sp>
        <p:nvSpPr>
          <p:cNvPr id="494595" name="Rectangle 3"/>
          <p:cNvSpPr>
            <a:spLocks noChangeArrowheads="1"/>
          </p:cNvSpPr>
          <p:nvPr/>
        </p:nvSpPr>
        <p:spPr bwMode="auto">
          <a:xfrm>
            <a:off x="2627313" y="512763"/>
            <a:ext cx="9144000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a-DK"/>
          </a:p>
        </p:txBody>
      </p:sp>
      <p:sp>
        <p:nvSpPr>
          <p:cNvPr id="494596" name="Rectangle 4"/>
          <p:cNvSpPr>
            <a:spLocks noChangeArrowheads="1"/>
          </p:cNvSpPr>
          <p:nvPr/>
        </p:nvSpPr>
        <p:spPr bwMode="auto">
          <a:xfrm>
            <a:off x="2627313" y="2474913"/>
            <a:ext cx="9144000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a-DK"/>
          </a:p>
        </p:txBody>
      </p:sp>
      <p:sp>
        <p:nvSpPr>
          <p:cNvPr id="494597" name="Rectangle 5"/>
          <p:cNvSpPr>
            <a:spLocks noChangeArrowheads="1"/>
          </p:cNvSpPr>
          <p:nvPr/>
        </p:nvSpPr>
        <p:spPr bwMode="auto">
          <a:xfrm>
            <a:off x="2627313" y="4437063"/>
            <a:ext cx="9144000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a-DK"/>
          </a:p>
        </p:txBody>
      </p:sp>
      <p:sp>
        <p:nvSpPr>
          <p:cNvPr id="494598" name="Rectangle 6"/>
          <p:cNvSpPr>
            <a:spLocks noChangeArrowheads="1"/>
          </p:cNvSpPr>
          <p:nvPr/>
        </p:nvSpPr>
        <p:spPr bwMode="auto">
          <a:xfrm>
            <a:off x="2627313" y="6399213"/>
            <a:ext cx="9144000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a-DK"/>
          </a:p>
        </p:txBody>
      </p:sp>
      <p:pic>
        <p:nvPicPr>
          <p:cNvPr id="4945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2060575"/>
            <a:ext cx="1547812" cy="1509713"/>
          </a:xfrm>
          <a:prstGeom prst="rect">
            <a:avLst/>
          </a:prstGeom>
          <a:noFill/>
        </p:spPr>
      </p:pic>
      <p:pic>
        <p:nvPicPr>
          <p:cNvPr id="4946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2060575"/>
            <a:ext cx="1511300" cy="1503363"/>
          </a:xfrm>
          <a:prstGeom prst="rect">
            <a:avLst/>
          </a:prstGeom>
          <a:noFill/>
        </p:spPr>
      </p:pic>
      <p:pic>
        <p:nvPicPr>
          <p:cNvPr id="49460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2060575"/>
            <a:ext cx="1512888" cy="1504950"/>
          </a:xfrm>
          <a:prstGeom prst="rect">
            <a:avLst/>
          </a:prstGeom>
          <a:noFill/>
        </p:spPr>
      </p:pic>
      <p:pic>
        <p:nvPicPr>
          <p:cNvPr id="49460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2060575"/>
            <a:ext cx="1512887" cy="1504950"/>
          </a:xfrm>
          <a:prstGeom prst="rect">
            <a:avLst/>
          </a:prstGeom>
          <a:noFill/>
        </p:spPr>
      </p:pic>
      <p:pic>
        <p:nvPicPr>
          <p:cNvPr id="49460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7050" y="2060575"/>
            <a:ext cx="1511300" cy="1503363"/>
          </a:xfrm>
          <a:prstGeom prst="rect">
            <a:avLst/>
          </a:prstGeom>
          <a:noFill/>
        </p:spPr>
      </p:pic>
      <p:sp>
        <p:nvSpPr>
          <p:cNvPr id="49460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CMO’s Report  - Sir Liam Donaldson							</a:t>
            </a:r>
            <a:endParaRPr lang="en-GB" sz="2000" i="1"/>
          </a:p>
        </p:txBody>
      </p:sp>
      <p:sp>
        <p:nvSpPr>
          <p:cNvPr id="494605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GB" sz="1400" i="1"/>
          </a:p>
          <a:p>
            <a:pPr algn="r"/>
            <a:endParaRPr lang="en-GB" sz="1400" i="1"/>
          </a:p>
          <a:p>
            <a:pPr algn="r"/>
            <a:endParaRPr lang="en-GB" sz="1400" i="1"/>
          </a:p>
          <a:p>
            <a:pPr algn="r"/>
            <a:endParaRPr lang="en-GB" sz="1400" i="1"/>
          </a:p>
        </p:txBody>
      </p:sp>
      <p:sp>
        <p:nvSpPr>
          <p:cNvPr id="494606" name="Text Box 14"/>
          <p:cNvSpPr txBox="1">
            <a:spLocks noChangeArrowheads="1"/>
          </p:cNvSpPr>
          <p:nvPr/>
        </p:nvSpPr>
        <p:spPr bwMode="auto">
          <a:xfrm>
            <a:off x="684213" y="3933825"/>
            <a:ext cx="4967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i="0"/>
          </a:p>
        </p:txBody>
      </p:sp>
      <p:sp>
        <p:nvSpPr>
          <p:cNvPr id="494607" name="Text Box 15"/>
          <p:cNvSpPr txBox="1">
            <a:spLocks noChangeArrowheads="1"/>
          </p:cNvSpPr>
          <p:nvPr/>
        </p:nvSpPr>
        <p:spPr bwMode="auto">
          <a:xfrm>
            <a:off x="827088" y="4149725"/>
            <a:ext cx="7489825" cy="1614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i="0"/>
              <a:t>Safer Medical Practice – machines, manikins and polo mints</a:t>
            </a:r>
          </a:p>
          <a:p>
            <a:r>
              <a:rPr lang="en-GB" b="1" i="0"/>
              <a:t>                                </a:t>
            </a:r>
            <a:r>
              <a:rPr lang="en-GB" sz="1600" b="1"/>
              <a:t>March 2009</a:t>
            </a:r>
            <a:br>
              <a:rPr lang="en-GB" sz="1600" b="1"/>
            </a:br>
            <a:endParaRPr lang="en-GB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The challenges…</a:t>
            </a:r>
            <a:endParaRPr lang="en-US"/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8150" y="1625600"/>
            <a:ext cx="4067175" cy="4179888"/>
          </a:xfrm>
        </p:spPr>
        <p:txBody>
          <a:bodyPr/>
          <a:lstStyle/>
          <a:p>
            <a:endParaRPr lang="en-US" sz="1600"/>
          </a:p>
        </p:txBody>
      </p:sp>
      <p:pic>
        <p:nvPicPr>
          <p:cNvPr id="478212" name="Picture 4" descr="wtdmainlogo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6013" y="1844675"/>
            <a:ext cx="6689725" cy="39639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4975" y="625475"/>
            <a:ext cx="8785225" cy="822325"/>
          </a:xfrm>
        </p:spPr>
        <p:txBody>
          <a:bodyPr/>
          <a:lstStyle/>
          <a:p>
            <a:r>
              <a:rPr lang="en-GB"/>
              <a:t>CMO’s report Safer Medical Practice -</a:t>
            </a:r>
            <a:br>
              <a:rPr lang="en-GB"/>
            </a:br>
            <a:r>
              <a:rPr lang="en-GB"/>
              <a:t>recommendations March 2009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676400"/>
            <a:ext cx="4316413" cy="4054475"/>
          </a:xfrm>
        </p:spPr>
        <p:txBody>
          <a:bodyPr/>
          <a:lstStyle/>
          <a:p>
            <a:r>
              <a:rPr lang="en-GB" sz="1600" b="0"/>
              <a:t>Simulation-based training should be fully integrated and funded within training programmes for clinicians at all stages. </a:t>
            </a:r>
          </a:p>
          <a:p>
            <a:endParaRPr lang="en-GB" sz="1600" b="0"/>
          </a:p>
          <a:p>
            <a:endParaRPr lang="en-GB" sz="1600" b="0"/>
          </a:p>
          <a:p>
            <a:r>
              <a:rPr lang="en-GB" sz="1600" b="0"/>
              <a:t>Simulation-based training needs to be valued and adequately resourced by NHS organisations. </a:t>
            </a:r>
          </a:p>
          <a:p>
            <a:endParaRPr lang="en-GB" sz="1600" b="0"/>
          </a:p>
          <a:p>
            <a:endParaRPr lang="en-GB" sz="1600" b="0"/>
          </a:p>
          <a:p>
            <a:r>
              <a:rPr lang="en-GB" sz="1600" b="0"/>
              <a:t>A skilled faculty of expert clinical facilitators should be developed to deliver high-quality simulation training. </a:t>
            </a:r>
          </a:p>
          <a:p>
            <a:endParaRPr lang="en-GB" sz="1600" b="0"/>
          </a:p>
          <a:p>
            <a:endParaRPr lang="en-GB" sz="1600" b="0"/>
          </a:p>
          <a:p>
            <a:r>
              <a:rPr lang="en-GB" sz="1600" b="0"/>
              <a:t>The importance of human factors training to safe care should be widely communicated. </a:t>
            </a:r>
          </a:p>
        </p:txBody>
      </p:sp>
      <p:pic>
        <p:nvPicPr>
          <p:cNvPr id="65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838200"/>
            <a:ext cx="165576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5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5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291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NHS England Report </a:t>
            </a:r>
            <a:br>
              <a:rPr lang="en-GB"/>
            </a:br>
            <a:r>
              <a:rPr lang="en-GB"/>
              <a:t>Simulation – Current provision and use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Task training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Inter-professional multi-disciplinary training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Training in patient safety and human factors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NPSA guidelines, SUIs and critical incidences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Building organisational resilience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Towards excellence… a national strategy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6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6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6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96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96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4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/>
            </a:r>
            <a:br>
              <a:rPr lang="en-GB"/>
            </a:br>
            <a:r>
              <a:rPr lang="en-GB"/>
              <a:t>London’s response</a:t>
            </a:r>
          </a:p>
        </p:txBody>
      </p:sp>
      <p:pic>
        <p:nvPicPr>
          <p:cNvPr id="506886" name="Picture 6" descr="big ben close up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63750" y="1625600"/>
            <a:ext cx="5024438" cy="41798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300663"/>
            <a:ext cx="8532812" cy="701675"/>
          </a:xfrm>
        </p:spPr>
        <p:txBody>
          <a:bodyPr/>
          <a:lstStyle/>
          <a:p>
            <a:pPr algn="ctr"/>
            <a:endParaRPr lang="en-US" b="0" i="1"/>
          </a:p>
        </p:txBody>
      </p:sp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836613"/>
            <a:ext cx="3924300" cy="4321175"/>
          </a:xfrm>
          <a:prstGeom prst="rect">
            <a:avLst/>
          </a:prstGeom>
          <a:noFill/>
        </p:spPr>
      </p:pic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684213" y="1677988"/>
            <a:ext cx="227965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2800" i="0"/>
              <a:t>S</a:t>
            </a:r>
            <a:r>
              <a:rPr lang="en-GB" sz="2800" i="0">
                <a:solidFill>
                  <a:schemeClr val="accent2"/>
                </a:solidFill>
              </a:rPr>
              <a:t>imulation &amp; 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T</a:t>
            </a:r>
            <a:r>
              <a:rPr lang="en-GB" sz="2800" i="0">
                <a:solidFill>
                  <a:schemeClr val="accent2"/>
                </a:solidFill>
              </a:rPr>
              <a:t>echnology-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e</a:t>
            </a:r>
            <a:r>
              <a:rPr lang="en-GB" sz="2800" i="0">
                <a:solidFill>
                  <a:schemeClr val="accent2"/>
                </a:solidFill>
              </a:rPr>
              <a:t>nhanced 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L</a:t>
            </a:r>
            <a:r>
              <a:rPr lang="en-GB" sz="2800" i="0">
                <a:solidFill>
                  <a:schemeClr val="accent2"/>
                </a:solidFill>
              </a:rPr>
              <a:t>earning 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I</a:t>
            </a:r>
            <a:r>
              <a:rPr lang="en-GB" sz="2800" i="0">
                <a:solidFill>
                  <a:schemeClr val="accent2"/>
                </a:solidFill>
              </a:rPr>
              <a:t>nitiative</a:t>
            </a:r>
          </a:p>
        </p:txBody>
      </p:sp>
      <p:sp>
        <p:nvSpPr>
          <p:cNvPr id="526341" name="Rectangle 5"/>
          <p:cNvSpPr>
            <a:spLocks noChangeArrowheads="1"/>
          </p:cNvSpPr>
          <p:nvPr/>
        </p:nvSpPr>
        <p:spPr bwMode="auto">
          <a:xfrm>
            <a:off x="684213" y="692150"/>
            <a:ext cx="367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i="0">
                <a:solidFill>
                  <a:schemeClr val="accent1"/>
                </a:solidFill>
              </a:rPr>
              <a:t>21st Century solutions…?</a:t>
            </a:r>
          </a:p>
        </p:txBody>
      </p:sp>
      <p:sp>
        <p:nvSpPr>
          <p:cNvPr id="526342" name="Rectangle 6"/>
          <p:cNvSpPr>
            <a:spLocks noChangeArrowheads="1"/>
          </p:cNvSpPr>
          <p:nvPr/>
        </p:nvSpPr>
        <p:spPr bwMode="auto">
          <a:xfrm>
            <a:off x="571500" y="1673225"/>
            <a:ext cx="2498725" cy="485775"/>
          </a:xfrm>
          <a:prstGeom prst="rect">
            <a:avLst/>
          </a:prstGeom>
          <a:noFill/>
          <a:ln w="28575" algn="ctr">
            <a:solidFill>
              <a:srgbClr val="ED51CF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>
                <a:solidFill>
                  <a:srgbClr val="ED51CF"/>
                </a:solidFill>
              </a:rPr>
              <a:t>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Finale-No-Slide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850" y="947738"/>
            <a:ext cx="8351838" cy="54340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30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2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3026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Innovations - Skills ‘Boot camps’</a:t>
            </a:r>
          </a:p>
        </p:txBody>
      </p:sp>
      <p:sp>
        <p:nvSpPr>
          <p:cNvPr id="456710" name="Line 6"/>
          <p:cNvSpPr>
            <a:spLocks noChangeShapeType="1"/>
          </p:cNvSpPr>
          <p:nvPr/>
        </p:nvSpPr>
        <p:spPr bwMode="auto">
          <a:xfrm>
            <a:off x="1524000" y="1196975"/>
            <a:ext cx="0" cy="457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56711" name="Line 7"/>
          <p:cNvSpPr>
            <a:spLocks noChangeShapeType="1"/>
          </p:cNvSpPr>
          <p:nvPr/>
        </p:nvSpPr>
        <p:spPr bwMode="auto">
          <a:xfrm flipH="1">
            <a:off x="1524000" y="5734050"/>
            <a:ext cx="609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56712" name="Freeform 8"/>
          <p:cNvSpPr>
            <a:spLocks/>
          </p:cNvSpPr>
          <p:nvPr/>
        </p:nvSpPr>
        <p:spPr bwMode="auto">
          <a:xfrm>
            <a:off x="1524000" y="2060575"/>
            <a:ext cx="5562600" cy="3657600"/>
          </a:xfrm>
          <a:custGeom>
            <a:avLst/>
            <a:gdLst/>
            <a:ahLst/>
            <a:cxnLst>
              <a:cxn ang="0">
                <a:pos x="0" y="2304"/>
              </a:cxn>
              <a:cxn ang="0">
                <a:pos x="136" y="1614"/>
              </a:cxn>
              <a:cxn ang="0">
                <a:pos x="272" y="942"/>
              </a:cxn>
              <a:cxn ang="0">
                <a:pos x="608" y="406"/>
              </a:cxn>
              <a:cxn ang="0">
                <a:pos x="1626" y="188"/>
              </a:cxn>
              <a:cxn ang="0">
                <a:pos x="3504" y="0"/>
              </a:cxn>
            </a:cxnLst>
            <a:rect l="0" t="0" r="r" b="b"/>
            <a:pathLst>
              <a:path w="3504" h="2304">
                <a:moveTo>
                  <a:pt x="0" y="2304"/>
                </a:moveTo>
                <a:cubicBezTo>
                  <a:pt x="23" y="2189"/>
                  <a:pt x="91" y="1841"/>
                  <a:pt x="136" y="1614"/>
                </a:cubicBezTo>
                <a:cubicBezTo>
                  <a:pt x="181" y="1387"/>
                  <a:pt x="193" y="1143"/>
                  <a:pt x="272" y="942"/>
                </a:cubicBezTo>
                <a:cubicBezTo>
                  <a:pt x="351" y="741"/>
                  <a:pt x="382" y="532"/>
                  <a:pt x="608" y="406"/>
                </a:cubicBezTo>
                <a:cubicBezTo>
                  <a:pt x="834" y="280"/>
                  <a:pt x="1143" y="256"/>
                  <a:pt x="1626" y="188"/>
                </a:cubicBezTo>
                <a:cubicBezTo>
                  <a:pt x="2109" y="120"/>
                  <a:pt x="3113" y="39"/>
                  <a:pt x="350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56713" name="Text Box 9"/>
          <p:cNvSpPr txBox="1">
            <a:spLocks noChangeArrowheads="1"/>
          </p:cNvSpPr>
          <p:nvPr/>
        </p:nvSpPr>
        <p:spPr bwMode="auto">
          <a:xfrm rot="-5400000">
            <a:off x="-91281" y="3696494"/>
            <a:ext cx="259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3200">
                <a:cs typeface="Arial" charset="0"/>
              </a:rPr>
              <a:t>Mastery</a:t>
            </a:r>
          </a:p>
        </p:txBody>
      </p:sp>
      <p:sp>
        <p:nvSpPr>
          <p:cNvPr id="456716" name="Line 12"/>
          <p:cNvSpPr>
            <a:spLocks noChangeShapeType="1"/>
          </p:cNvSpPr>
          <p:nvPr/>
        </p:nvSpPr>
        <p:spPr bwMode="auto">
          <a:xfrm flipV="1">
            <a:off x="1219200" y="1606550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56718" name="Line 14"/>
          <p:cNvSpPr>
            <a:spLocks noChangeShapeType="1"/>
          </p:cNvSpPr>
          <p:nvPr/>
        </p:nvSpPr>
        <p:spPr bwMode="auto">
          <a:xfrm>
            <a:off x="1524000" y="3146425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56721" name="Text Box 17"/>
          <p:cNvSpPr txBox="1">
            <a:spLocks noChangeArrowheads="1"/>
          </p:cNvSpPr>
          <p:nvPr/>
        </p:nvSpPr>
        <p:spPr bwMode="auto">
          <a:xfrm>
            <a:off x="6300788" y="5084763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Time</a:t>
            </a:r>
          </a:p>
        </p:txBody>
      </p:sp>
      <p:sp>
        <p:nvSpPr>
          <p:cNvPr id="456722" name="Freeform 18"/>
          <p:cNvSpPr>
            <a:spLocks/>
          </p:cNvSpPr>
          <p:nvPr/>
        </p:nvSpPr>
        <p:spPr bwMode="auto">
          <a:xfrm>
            <a:off x="1547813" y="2082800"/>
            <a:ext cx="5500687" cy="3581400"/>
          </a:xfrm>
          <a:custGeom>
            <a:avLst/>
            <a:gdLst/>
            <a:ahLst/>
            <a:cxnLst>
              <a:cxn ang="0">
                <a:pos x="0" y="2256"/>
              </a:cxn>
              <a:cxn ang="0">
                <a:pos x="1204" y="1987"/>
              </a:cxn>
              <a:cxn ang="0">
                <a:pos x="1988" y="1707"/>
              </a:cxn>
              <a:cxn ang="0">
                <a:pos x="2297" y="1504"/>
              </a:cxn>
              <a:cxn ang="0">
                <a:pos x="2433" y="1249"/>
              </a:cxn>
              <a:cxn ang="0">
                <a:pos x="2537" y="1016"/>
              </a:cxn>
              <a:cxn ang="0">
                <a:pos x="2601" y="816"/>
              </a:cxn>
              <a:cxn ang="0">
                <a:pos x="2764" y="339"/>
              </a:cxn>
              <a:cxn ang="0">
                <a:pos x="2916" y="107"/>
              </a:cxn>
              <a:cxn ang="0">
                <a:pos x="3084" y="35"/>
              </a:cxn>
              <a:cxn ang="0">
                <a:pos x="3465" y="0"/>
              </a:cxn>
            </a:cxnLst>
            <a:rect l="0" t="0" r="r" b="b"/>
            <a:pathLst>
              <a:path w="3465" h="2256">
                <a:moveTo>
                  <a:pt x="0" y="2256"/>
                </a:moveTo>
                <a:lnTo>
                  <a:pt x="1204" y="1987"/>
                </a:lnTo>
                <a:lnTo>
                  <a:pt x="1988" y="1707"/>
                </a:lnTo>
                <a:lnTo>
                  <a:pt x="2297" y="1504"/>
                </a:lnTo>
                <a:lnTo>
                  <a:pt x="2433" y="1249"/>
                </a:lnTo>
                <a:lnTo>
                  <a:pt x="2537" y="1016"/>
                </a:lnTo>
                <a:lnTo>
                  <a:pt x="2601" y="816"/>
                </a:lnTo>
                <a:lnTo>
                  <a:pt x="2764" y="339"/>
                </a:lnTo>
                <a:lnTo>
                  <a:pt x="2916" y="107"/>
                </a:lnTo>
                <a:lnTo>
                  <a:pt x="3084" y="35"/>
                </a:lnTo>
                <a:lnTo>
                  <a:pt x="3465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da-DK"/>
          </a:p>
        </p:txBody>
      </p:sp>
      <p:sp>
        <p:nvSpPr>
          <p:cNvPr id="456725" name="Text Box 21"/>
          <p:cNvSpPr txBox="1">
            <a:spLocks noChangeArrowheads="1"/>
          </p:cNvSpPr>
          <p:nvPr/>
        </p:nvSpPr>
        <p:spPr bwMode="auto">
          <a:xfrm>
            <a:off x="6227763" y="2133600"/>
            <a:ext cx="2916237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Experiential learning</a:t>
            </a:r>
          </a:p>
        </p:txBody>
      </p:sp>
      <p:sp>
        <p:nvSpPr>
          <p:cNvPr id="456726" name="Text Box 22"/>
          <p:cNvSpPr txBox="1">
            <a:spLocks noChangeArrowheads="1"/>
          </p:cNvSpPr>
          <p:nvPr/>
        </p:nvSpPr>
        <p:spPr bwMode="auto">
          <a:xfrm>
            <a:off x="1908175" y="1484313"/>
            <a:ext cx="35274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Focused/Accelerated learning</a:t>
            </a:r>
          </a:p>
        </p:txBody>
      </p:sp>
      <p:sp>
        <p:nvSpPr>
          <p:cNvPr id="456727" name="Arc 23"/>
          <p:cNvSpPr>
            <a:spLocks/>
          </p:cNvSpPr>
          <p:nvPr/>
        </p:nvSpPr>
        <p:spPr bwMode="auto">
          <a:xfrm flipV="1">
            <a:off x="1547813" y="2060575"/>
            <a:ext cx="5472112" cy="36734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a-DK"/>
          </a:p>
        </p:txBody>
      </p:sp>
      <p:sp>
        <p:nvSpPr>
          <p:cNvPr id="456729" name="Oval 25"/>
          <p:cNvSpPr>
            <a:spLocks noChangeArrowheads="1"/>
          </p:cNvSpPr>
          <p:nvPr/>
        </p:nvSpPr>
        <p:spPr bwMode="auto">
          <a:xfrm>
            <a:off x="2051050" y="2492375"/>
            <a:ext cx="3313113" cy="2520950"/>
          </a:xfrm>
          <a:prstGeom prst="ellipse">
            <a:avLst/>
          </a:prstGeom>
          <a:solidFill>
            <a:srgbClr val="ED51CF"/>
          </a:solidFill>
          <a:ln w="38100" algn="ctr">
            <a:solidFill>
              <a:srgbClr val="ED51C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a-DK"/>
          </a:p>
        </p:txBody>
      </p:sp>
      <p:sp>
        <p:nvSpPr>
          <p:cNvPr id="456730" name="Text Box 26"/>
          <p:cNvSpPr txBox="1">
            <a:spLocks noChangeArrowheads="1"/>
          </p:cNvSpPr>
          <p:nvPr/>
        </p:nvSpPr>
        <p:spPr bwMode="auto">
          <a:xfrm>
            <a:off x="2555875" y="2924175"/>
            <a:ext cx="2305050" cy="83185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ED51C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Improved Patient safety!</a:t>
            </a:r>
          </a:p>
        </p:txBody>
      </p:sp>
      <p:sp>
        <p:nvSpPr>
          <p:cNvPr id="456732" name="Text Box 28"/>
          <p:cNvSpPr txBox="1">
            <a:spLocks noChangeArrowheads="1"/>
          </p:cNvSpPr>
          <p:nvPr/>
        </p:nvSpPr>
        <p:spPr bwMode="auto">
          <a:xfrm>
            <a:off x="2484438" y="3860800"/>
            <a:ext cx="2447925" cy="822325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Improved productivity!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6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6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5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6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56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6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12" grpId="0" animBg="1"/>
      <p:bldP spid="456722" grpId="0" animBg="1"/>
      <p:bldP spid="456725" grpId="0"/>
      <p:bldP spid="456726" grpId="0"/>
      <p:bldP spid="456729" grpId="0" animBg="1"/>
      <p:bldP spid="456730" grpId="0" animBg="1"/>
      <p:bldP spid="45673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 descr="Art Line ben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25538"/>
            <a:ext cx="7126288" cy="4751387"/>
          </a:xfrm>
          <a:prstGeom prst="rect">
            <a:avLst/>
          </a:prstGeom>
          <a:noFill/>
        </p:spPr>
      </p:pic>
      <p:sp>
        <p:nvSpPr>
          <p:cNvPr id="515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8150" y="547688"/>
            <a:ext cx="8277225" cy="762000"/>
          </a:xfrm>
        </p:spPr>
        <p:txBody>
          <a:bodyPr/>
          <a:lstStyle/>
          <a:p>
            <a:pPr algn="ctr"/>
            <a:r>
              <a:rPr lang="en-GB">
                <a:solidFill>
                  <a:schemeClr val="tx2"/>
                </a:solidFill>
              </a:rPr>
              <a:t>Prosthetic wounds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2" descr="AMEE DS2"/>
          <p:cNvPicPr>
            <a:picLocks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1052513"/>
            <a:ext cx="3959225" cy="4681537"/>
          </a:xfrm>
          <a:noFill/>
          <a:ln/>
        </p:spPr>
      </p:pic>
      <p:sp>
        <p:nvSpPr>
          <p:cNvPr id="510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557338"/>
            <a:ext cx="4319588" cy="3030537"/>
          </a:xfrm>
        </p:spPr>
        <p:txBody>
          <a:bodyPr/>
          <a:lstStyle/>
          <a:p>
            <a:r>
              <a:rPr lang="en-GB" sz="2400" b="0">
                <a:solidFill>
                  <a:schemeClr val="tx2"/>
                </a:solidFill>
              </a:rPr>
              <a:t>STeLI R+D successes</a:t>
            </a:r>
          </a:p>
          <a:p>
            <a:endParaRPr lang="en-GB" sz="2400" b="0">
              <a:solidFill>
                <a:schemeClr val="tx2"/>
              </a:solidFill>
            </a:endParaRPr>
          </a:p>
          <a:p>
            <a:endParaRPr lang="en-GB" sz="2400" b="0">
              <a:solidFill>
                <a:schemeClr val="tx2"/>
              </a:solidFill>
            </a:endParaRPr>
          </a:p>
          <a:p>
            <a:endParaRPr lang="en-GB" sz="2400" b="0">
              <a:solidFill>
                <a:schemeClr val="tx2"/>
              </a:solidFill>
            </a:endParaRPr>
          </a:p>
          <a:p>
            <a:r>
              <a:rPr lang="en-GB" sz="2400" b="0">
                <a:solidFill>
                  <a:schemeClr val="tx2"/>
                </a:solidFill>
              </a:rPr>
              <a:t>Distributed Simulation</a:t>
            </a:r>
          </a:p>
          <a:p>
            <a:endParaRPr lang="en-GB" sz="2400" b="0">
              <a:solidFill>
                <a:schemeClr val="tx2"/>
              </a:solidFill>
            </a:endParaRPr>
          </a:p>
          <a:p>
            <a:r>
              <a:rPr lang="en-GB" sz="2400" b="0">
                <a:solidFill>
                  <a:schemeClr val="tx2"/>
                </a:solidFill>
              </a:rPr>
              <a:t>Contextualised Simulation</a:t>
            </a:r>
          </a:p>
          <a:p>
            <a:endParaRPr lang="en-GB" sz="2400" b="0">
              <a:solidFill>
                <a:schemeClr val="tx2"/>
              </a:solidFill>
            </a:endParaRPr>
          </a:p>
          <a:p>
            <a:r>
              <a:rPr lang="en-GB" sz="2400" b="0">
                <a:solidFill>
                  <a:schemeClr val="tx2"/>
                </a:solidFill>
              </a:rPr>
              <a:t>Hybrid Simulation</a:t>
            </a:r>
          </a:p>
        </p:txBody>
      </p:sp>
      <p:sp>
        <p:nvSpPr>
          <p:cNvPr id="5109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25600"/>
            <a:ext cx="4067175" cy="4179888"/>
          </a:xfrm>
        </p:spPr>
        <p:txBody>
          <a:bodyPr/>
          <a:lstStyle/>
          <a:p>
            <a:endParaRPr lang="en-US" sz="1600"/>
          </a:p>
        </p:txBody>
      </p:sp>
      <p:sp>
        <p:nvSpPr>
          <p:cNvPr id="510981" name="Rectangle 5"/>
          <p:cNvSpPr>
            <a:spLocks noChangeArrowheads="1"/>
          </p:cNvSpPr>
          <p:nvPr/>
        </p:nvSpPr>
        <p:spPr bwMode="auto">
          <a:xfrm>
            <a:off x="395288" y="5699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endParaRPr lang="en-US" sz="2800" b="1" i="0"/>
          </a:p>
        </p:txBody>
      </p:sp>
      <p:sp>
        <p:nvSpPr>
          <p:cNvPr id="510982" name="Text Box 6"/>
          <p:cNvSpPr txBox="1">
            <a:spLocks noChangeArrowheads="1"/>
          </p:cNvSpPr>
          <p:nvPr/>
        </p:nvSpPr>
        <p:spPr bwMode="auto">
          <a:xfrm>
            <a:off x="468313" y="620713"/>
            <a:ext cx="388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/>
              <a:t>21</a:t>
            </a:r>
            <a:r>
              <a:rPr lang="en-GB" i="0" baseline="30000"/>
              <a:t>st</a:t>
            </a:r>
            <a:r>
              <a:rPr lang="en-GB" i="0"/>
              <a:t> Century Solutions?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4051" name="Picture 3" descr="trauma surgery 3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765175"/>
            <a:ext cx="4427538" cy="3240088"/>
          </a:xfrm>
          <a:noFill/>
          <a:ln/>
        </p:spPr>
      </p:pic>
      <p:pic>
        <p:nvPicPr>
          <p:cNvPr id="514052" name="Picture 4" descr="trauma surgery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3500438"/>
            <a:ext cx="3529012" cy="3357562"/>
          </a:xfrm>
          <a:noFill/>
          <a:ln/>
        </p:spPr>
      </p:pic>
      <p:pic>
        <p:nvPicPr>
          <p:cNvPr id="514053" name="Picture 5" descr="trauma training igloo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00113" y="4076700"/>
            <a:ext cx="2159000" cy="2781300"/>
          </a:xfrm>
          <a:noFill/>
          <a:ln/>
        </p:spPr>
      </p:pic>
      <p:pic>
        <p:nvPicPr>
          <p:cNvPr id="514054" name="Picture 6" descr="computer interface igloo"/>
          <p:cNvPicPr>
            <a:picLocks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716463" y="908050"/>
            <a:ext cx="4032250" cy="2362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457200"/>
          </a:xfrm>
        </p:spPr>
        <p:txBody>
          <a:bodyPr/>
          <a:lstStyle/>
          <a:p>
            <a:r>
              <a:rPr lang="en-GB" sz="2400">
                <a:solidFill>
                  <a:schemeClr val="tx2"/>
                </a:solidFill>
              </a:rPr>
              <a:t>A simulation enhanced learning trajectory</a:t>
            </a:r>
          </a:p>
        </p:txBody>
      </p:sp>
      <p:sp>
        <p:nvSpPr>
          <p:cNvPr id="431107" name="Line 3"/>
          <p:cNvSpPr>
            <a:spLocks noChangeShapeType="1"/>
          </p:cNvSpPr>
          <p:nvPr/>
        </p:nvSpPr>
        <p:spPr bwMode="auto">
          <a:xfrm>
            <a:off x="1547813" y="1268413"/>
            <a:ext cx="0" cy="457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31108" name="Line 4"/>
          <p:cNvSpPr>
            <a:spLocks noChangeShapeType="1"/>
          </p:cNvSpPr>
          <p:nvPr/>
        </p:nvSpPr>
        <p:spPr bwMode="auto">
          <a:xfrm flipH="1">
            <a:off x="1547813" y="5805488"/>
            <a:ext cx="609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31109" name="Freeform 5"/>
          <p:cNvSpPr>
            <a:spLocks/>
          </p:cNvSpPr>
          <p:nvPr/>
        </p:nvSpPr>
        <p:spPr bwMode="auto">
          <a:xfrm>
            <a:off x="1547813" y="2133600"/>
            <a:ext cx="5562600" cy="3657600"/>
          </a:xfrm>
          <a:custGeom>
            <a:avLst/>
            <a:gdLst/>
            <a:ahLst/>
            <a:cxnLst>
              <a:cxn ang="0">
                <a:pos x="0" y="2304"/>
              </a:cxn>
              <a:cxn ang="0">
                <a:pos x="174" y="1618"/>
              </a:cxn>
              <a:cxn ang="0">
                <a:pos x="336" y="1012"/>
              </a:cxn>
              <a:cxn ang="0">
                <a:pos x="617" y="560"/>
              </a:cxn>
              <a:cxn ang="0">
                <a:pos x="1626" y="188"/>
              </a:cxn>
              <a:cxn ang="0">
                <a:pos x="3504" y="0"/>
              </a:cxn>
            </a:cxnLst>
            <a:rect l="0" t="0" r="r" b="b"/>
            <a:pathLst>
              <a:path w="3504" h="2304">
                <a:moveTo>
                  <a:pt x="0" y="2304"/>
                </a:moveTo>
                <a:cubicBezTo>
                  <a:pt x="29" y="2190"/>
                  <a:pt x="118" y="1833"/>
                  <a:pt x="174" y="1618"/>
                </a:cubicBezTo>
                <a:cubicBezTo>
                  <a:pt x="230" y="1403"/>
                  <a:pt x="262" y="1188"/>
                  <a:pt x="336" y="1012"/>
                </a:cubicBezTo>
                <a:cubicBezTo>
                  <a:pt x="410" y="836"/>
                  <a:pt x="402" y="697"/>
                  <a:pt x="617" y="560"/>
                </a:cubicBezTo>
                <a:cubicBezTo>
                  <a:pt x="832" y="423"/>
                  <a:pt x="1145" y="281"/>
                  <a:pt x="1626" y="188"/>
                </a:cubicBezTo>
                <a:cubicBezTo>
                  <a:pt x="2107" y="95"/>
                  <a:pt x="3113" y="39"/>
                  <a:pt x="350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31110" name="Text Box 6"/>
          <p:cNvSpPr txBox="1">
            <a:spLocks noChangeArrowheads="1"/>
          </p:cNvSpPr>
          <p:nvPr/>
        </p:nvSpPr>
        <p:spPr bwMode="auto">
          <a:xfrm>
            <a:off x="2268538" y="5805488"/>
            <a:ext cx="3048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3200">
                <a:cs typeface="Arial" charset="0"/>
              </a:rPr>
              <a:t>Experience</a:t>
            </a:r>
          </a:p>
        </p:txBody>
      </p:sp>
      <p:sp>
        <p:nvSpPr>
          <p:cNvPr id="431111" name="Text Box 7"/>
          <p:cNvSpPr txBox="1">
            <a:spLocks noChangeArrowheads="1"/>
          </p:cNvSpPr>
          <p:nvPr/>
        </p:nvSpPr>
        <p:spPr bwMode="auto">
          <a:xfrm rot="-5400000">
            <a:off x="-91281" y="3350419"/>
            <a:ext cx="259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3200">
                <a:cs typeface="Arial" charset="0"/>
              </a:rPr>
              <a:t>Mastery</a:t>
            </a:r>
          </a:p>
        </p:txBody>
      </p:sp>
      <p:sp>
        <p:nvSpPr>
          <p:cNvPr id="431112" name="Text Box 8"/>
          <p:cNvSpPr txBox="1">
            <a:spLocks noChangeArrowheads="1"/>
          </p:cNvSpPr>
          <p:nvPr/>
        </p:nvSpPr>
        <p:spPr bwMode="auto">
          <a:xfrm>
            <a:off x="2700338" y="2852738"/>
            <a:ext cx="167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i="0">
                <a:cs typeface="Arial" charset="0"/>
              </a:rPr>
              <a:t>Competent</a:t>
            </a:r>
          </a:p>
        </p:txBody>
      </p:sp>
      <p:sp>
        <p:nvSpPr>
          <p:cNvPr id="431113" name="Text Box 9"/>
          <p:cNvSpPr txBox="1">
            <a:spLocks noChangeArrowheads="1"/>
          </p:cNvSpPr>
          <p:nvPr/>
        </p:nvSpPr>
        <p:spPr bwMode="auto">
          <a:xfrm>
            <a:off x="6553200" y="1444625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Excellent</a:t>
            </a:r>
          </a:p>
        </p:txBody>
      </p:sp>
      <p:sp>
        <p:nvSpPr>
          <p:cNvPr id="431114" name="Line 10"/>
          <p:cNvSpPr>
            <a:spLocks noChangeShapeType="1"/>
          </p:cNvSpPr>
          <p:nvPr/>
        </p:nvSpPr>
        <p:spPr bwMode="auto">
          <a:xfrm>
            <a:off x="4500563" y="616585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31115" name="Line 11"/>
          <p:cNvSpPr>
            <a:spLocks noChangeShapeType="1"/>
          </p:cNvSpPr>
          <p:nvPr/>
        </p:nvSpPr>
        <p:spPr bwMode="auto">
          <a:xfrm flipV="1">
            <a:off x="1219200" y="1260475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31116" name="Text Box 12"/>
          <p:cNvSpPr txBox="1">
            <a:spLocks noChangeArrowheads="1"/>
          </p:cNvSpPr>
          <p:nvPr/>
        </p:nvSpPr>
        <p:spPr bwMode="auto">
          <a:xfrm>
            <a:off x="4716463" y="23495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i="0">
                <a:cs typeface="Arial" charset="0"/>
              </a:rPr>
              <a:t>Proficient</a:t>
            </a:r>
          </a:p>
        </p:txBody>
      </p:sp>
      <p:sp>
        <p:nvSpPr>
          <p:cNvPr id="431117" name="Line 13"/>
          <p:cNvSpPr>
            <a:spLocks noChangeShapeType="1"/>
          </p:cNvSpPr>
          <p:nvPr/>
        </p:nvSpPr>
        <p:spPr bwMode="auto">
          <a:xfrm>
            <a:off x="1547813" y="2924175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31118" name="Text Box 14"/>
          <p:cNvSpPr txBox="1">
            <a:spLocks noChangeArrowheads="1"/>
          </p:cNvSpPr>
          <p:nvPr/>
        </p:nvSpPr>
        <p:spPr bwMode="auto">
          <a:xfrm>
            <a:off x="1908175" y="5011738"/>
            <a:ext cx="342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Novice (Incompetent)</a:t>
            </a:r>
          </a:p>
        </p:txBody>
      </p:sp>
      <p:sp>
        <p:nvSpPr>
          <p:cNvPr id="431119" name="Text Box 15"/>
          <p:cNvSpPr txBox="1">
            <a:spLocks noChangeArrowheads="1"/>
          </p:cNvSpPr>
          <p:nvPr/>
        </p:nvSpPr>
        <p:spPr bwMode="auto">
          <a:xfrm>
            <a:off x="2124075" y="4005263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cs typeface="Arial" charset="0"/>
              </a:rPr>
              <a:t>Advanced beginner</a:t>
            </a:r>
          </a:p>
        </p:txBody>
      </p:sp>
      <p:sp>
        <p:nvSpPr>
          <p:cNvPr id="431120" name="Text Box 16"/>
          <p:cNvSpPr txBox="1">
            <a:spLocks noChangeArrowheads="1"/>
          </p:cNvSpPr>
          <p:nvPr/>
        </p:nvSpPr>
        <p:spPr bwMode="auto">
          <a:xfrm>
            <a:off x="5508625" y="6218238"/>
            <a:ext cx="3455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600" i="0">
                <a:cs typeface="Arial" charset="0"/>
              </a:rPr>
              <a:t>Curran after Dreyfus and Dreyfus</a:t>
            </a:r>
          </a:p>
        </p:txBody>
      </p:sp>
      <p:sp>
        <p:nvSpPr>
          <p:cNvPr id="431121" name="Text Box 17"/>
          <p:cNvSpPr txBox="1">
            <a:spLocks noChangeArrowheads="1"/>
          </p:cNvSpPr>
          <p:nvPr/>
        </p:nvSpPr>
        <p:spPr bwMode="auto">
          <a:xfrm>
            <a:off x="1619250" y="4581525"/>
            <a:ext cx="3424238" cy="366713"/>
          </a:xfrm>
          <a:prstGeom prst="rect">
            <a:avLst/>
          </a:prstGeom>
          <a:solidFill>
            <a:srgbClr val="83B3B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800" i="0">
                <a:solidFill>
                  <a:schemeClr val="bg2"/>
                </a:solidFill>
                <a:cs typeface="Arial" charset="0"/>
              </a:rPr>
              <a:t>Task Simulation</a:t>
            </a:r>
          </a:p>
        </p:txBody>
      </p:sp>
      <p:sp>
        <p:nvSpPr>
          <p:cNvPr id="431122" name="Text Box 18"/>
          <p:cNvSpPr txBox="1">
            <a:spLocks noChangeArrowheads="1"/>
          </p:cNvSpPr>
          <p:nvPr/>
        </p:nvSpPr>
        <p:spPr bwMode="auto">
          <a:xfrm>
            <a:off x="4859338" y="1844675"/>
            <a:ext cx="2951162" cy="366713"/>
          </a:xfrm>
          <a:prstGeom prst="rect">
            <a:avLst/>
          </a:prstGeom>
          <a:solidFill>
            <a:srgbClr val="83B3B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800" i="0">
                <a:solidFill>
                  <a:schemeClr val="bg2"/>
                </a:solidFill>
                <a:cs typeface="Arial" charset="0"/>
              </a:rPr>
              <a:t>Supervised clinical practice</a:t>
            </a:r>
          </a:p>
        </p:txBody>
      </p:sp>
      <p:sp>
        <p:nvSpPr>
          <p:cNvPr id="431123" name="Text Box 19"/>
          <p:cNvSpPr txBox="1">
            <a:spLocks noChangeArrowheads="1"/>
          </p:cNvSpPr>
          <p:nvPr/>
        </p:nvSpPr>
        <p:spPr bwMode="auto">
          <a:xfrm>
            <a:off x="2555875" y="2276475"/>
            <a:ext cx="2087563" cy="366713"/>
          </a:xfrm>
          <a:prstGeom prst="rect">
            <a:avLst/>
          </a:prstGeom>
          <a:solidFill>
            <a:srgbClr val="83B3B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800" i="0">
                <a:solidFill>
                  <a:schemeClr val="bg2"/>
                </a:solidFill>
              </a:rPr>
              <a:t>In situ simulation</a:t>
            </a:r>
          </a:p>
        </p:txBody>
      </p:sp>
      <p:sp>
        <p:nvSpPr>
          <p:cNvPr id="431124" name="Oval 20"/>
          <p:cNvSpPr>
            <a:spLocks noChangeArrowheads="1"/>
          </p:cNvSpPr>
          <p:nvPr/>
        </p:nvSpPr>
        <p:spPr bwMode="auto">
          <a:xfrm>
            <a:off x="2484438" y="1341438"/>
            <a:ext cx="2232025" cy="863600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accent2"/>
                </a:solidFill>
              </a:rPr>
              <a:t>Minimised and </a:t>
            </a:r>
          </a:p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accent2"/>
                </a:solidFill>
              </a:rPr>
              <a:t>managed risk</a:t>
            </a:r>
          </a:p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accent2"/>
                </a:solidFill>
              </a:rPr>
              <a:t> to patients</a:t>
            </a:r>
          </a:p>
        </p:txBody>
      </p:sp>
      <p:sp>
        <p:nvSpPr>
          <p:cNvPr id="431125" name="AutoShape 21"/>
          <p:cNvSpPr>
            <a:spLocks noChangeArrowheads="1"/>
          </p:cNvSpPr>
          <p:nvPr/>
        </p:nvSpPr>
        <p:spPr bwMode="auto">
          <a:xfrm>
            <a:off x="179388" y="2565400"/>
            <a:ext cx="2376487" cy="719138"/>
          </a:xfrm>
          <a:prstGeom prst="rightArrow">
            <a:avLst>
              <a:gd name="adj1" fmla="val 50000"/>
              <a:gd name="adj2" fmla="val 82616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GB" sz="1800" i="0">
                <a:solidFill>
                  <a:schemeClr val="accent2"/>
                </a:solidFill>
              </a:rPr>
              <a:t>Safety threshold</a:t>
            </a:r>
          </a:p>
        </p:txBody>
      </p:sp>
      <p:sp>
        <p:nvSpPr>
          <p:cNvPr id="431126" name="Text Box 22"/>
          <p:cNvSpPr txBox="1">
            <a:spLocks noChangeArrowheads="1"/>
          </p:cNvSpPr>
          <p:nvPr/>
        </p:nvSpPr>
        <p:spPr bwMode="auto">
          <a:xfrm>
            <a:off x="1763713" y="3500438"/>
            <a:ext cx="3424237" cy="366712"/>
          </a:xfrm>
          <a:prstGeom prst="rect">
            <a:avLst/>
          </a:prstGeom>
          <a:solidFill>
            <a:srgbClr val="83B3B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800" i="0">
                <a:solidFill>
                  <a:schemeClr val="bg2"/>
                </a:solidFill>
                <a:cs typeface="Arial" charset="0"/>
              </a:rPr>
              <a:t>Distributed Simulation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43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3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21" grpId="0" animBg="1"/>
      <p:bldP spid="431122" grpId="0" animBg="1"/>
      <p:bldP spid="431123" grpId="0" animBg="1"/>
      <p:bldP spid="431124" grpId="0" animBg="1"/>
      <p:bldP spid="431125" grpId="0" animBg="1"/>
      <p:bldP spid="4311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Times of plenty….</a:t>
            </a:r>
          </a:p>
        </p:txBody>
      </p:sp>
      <p:pic>
        <p:nvPicPr>
          <p:cNvPr id="480259" name="Picture 3" descr="wheat_2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14513" y="1643063"/>
            <a:ext cx="5524500" cy="41433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300663"/>
            <a:ext cx="8532812" cy="701675"/>
          </a:xfrm>
        </p:spPr>
        <p:txBody>
          <a:bodyPr/>
          <a:lstStyle/>
          <a:p>
            <a:pPr algn="ctr"/>
            <a:endParaRPr lang="en-US" b="0" i="1"/>
          </a:p>
        </p:txBody>
      </p:sp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836613"/>
            <a:ext cx="3924300" cy="4321175"/>
          </a:xfrm>
          <a:prstGeom prst="rect">
            <a:avLst/>
          </a:prstGeom>
          <a:noFill/>
        </p:spPr>
      </p:pic>
      <p:sp>
        <p:nvSpPr>
          <p:cNvPr id="464900" name="Text Box 4"/>
          <p:cNvSpPr txBox="1">
            <a:spLocks noChangeArrowheads="1"/>
          </p:cNvSpPr>
          <p:nvPr/>
        </p:nvSpPr>
        <p:spPr bwMode="auto">
          <a:xfrm>
            <a:off x="684213" y="1677988"/>
            <a:ext cx="227965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sz="2800" i="0"/>
              <a:t>S</a:t>
            </a:r>
            <a:r>
              <a:rPr lang="en-GB" sz="2800" i="0">
                <a:solidFill>
                  <a:schemeClr val="accent2"/>
                </a:solidFill>
              </a:rPr>
              <a:t>imulation &amp; 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T</a:t>
            </a:r>
            <a:r>
              <a:rPr lang="en-GB" sz="2800" i="0">
                <a:solidFill>
                  <a:schemeClr val="accent2"/>
                </a:solidFill>
              </a:rPr>
              <a:t>echnology-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e</a:t>
            </a:r>
            <a:r>
              <a:rPr lang="en-GB" sz="2800" i="0">
                <a:solidFill>
                  <a:schemeClr val="accent2"/>
                </a:solidFill>
              </a:rPr>
              <a:t>nhanced 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L</a:t>
            </a:r>
            <a:r>
              <a:rPr lang="en-GB" sz="2800" i="0">
                <a:solidFill>
                  <a:schemeClr val="accent2"/>
                </a:solidFill>
              </a:rPr>
              <a:t>earning </a:t>
            </a:r>
            <a:br>
              <a:rPr lang="en-GB" sz="2800" i="0">
                <a:solidFill>
                  <a:schemeClr val="accent2"/>
                </a:solidFill>
              </a:rPr>
            </a:br>
            <a:r>
              <a:rPr lang="en-GB" sz="2800" i="0"/>
              <a:t>I</a:t>
            </a:r>
            <a:r>
              <a:rPr lang="en-GB" sz="2800" i="0">
                <a:solidFill>
                  <a:schemeClr val="accent2"/>
                </a:solidFill>
              </a:rPr>
              <a:t>nitiative</a:t>
            </a:r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684213" y="692150"/>
            <a:ext cx="367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i="0">
                <a:solidFill>
                  <a:schemeClr val="accent1"/>
                </a:solidFill>
              </a:rPr>
              <a:t>21st Century solutions…?</a:t>
            </a: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611188" y="2133600"/>
            <a:ext cx="2520950" cy="1295400"/>
          </a:xfrm>
          <a:prstGeom prst="rect">
            <a:avLst/>
          </a:prstGeom>
          <a:noFill/>
          <a:ln w="28575">
            <a:solidFill>
              <a:srgbClr val="ED51C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81300"/>
            <a:ext cx="8277225" cy="842963"/>
          </a:xfrm>
        </p:spPr>
        <p:txBody>
          <a:bodyPr/>
          <a:lstStyle/>
          <a:p>
            <a:pPr algn="ctr"/>
            <a:r>
              <a:rPr lang="en-GB">
                <a:solidFill>
                  <a:schemeClr val="accent1"/>
                </a:solidFill>
              </a:rPr>
              <a:t>Technology-enhanced Learning…</a:t>
            </a:r>
            <a:br>
              <a:rPr lang="en-GB">
                <a:solidFill>
                  <a:schemeClr val="accent1"/>
                </a:solidFill>
              </a:rPr>
            </a:br>
            <a:endParaRPr lang="en-GB">
              <a:solidFill>
                <a:schemeClr val="accent1"/>
              </a:solidFill>
            </a:endParaRPr>
          </a:p>
        </p:txBody>
      </p:sp>
      <p:sp>
        <p:nvSpPr>
          <p:cNvPr id="465923" name="Text Box 3"/>
          <p:cNvSpPr txBox="1">
            <a:spLocks noChangeArrowheads="1"/>
          </p:cNvSpPr>
          <p:nvPr/>
        </p:nvSpPr>
        <p:spPr bwMode="auto">
          <a:xfrm>
            <a:off x="684213" y="620713"/>
            <a:ext cx="597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i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69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692150"/>
            <a:ext cx="6840537" cy="942975"/>
          </a:xfrm>
        </p:spPr>
        <p:txBody>
          <a:bodyPr/>
          <a:lstStyle/>
          <a:p>
            <a:r>
              <a:rPr lang="en-GB" sz="2400">
                <a:solidFill>
                  <a:schemeClr val="tx1"/>
                </a:solidFill>
              </a:rPr>
              <a:t>The challenges…</a:t>
            </a:r>
            <a:r>
              <a:rPr lang="en-GB" sz="1600"/>
              <a:t> </a:t>
            </a:r>
          </a:p>
          <a:p>
            <a:pPr algn="r"/>
            <a:r>
              <a:rPr lang="en-GB" sz="2400">
                <a:solidFill>
                  <a:schemeClr val="tx1"/>
                </a:solidFill>
              </a:rPr>
              <a:t>Training the iGeneration!</a:t>
            </a:r>
          </a:p>
        </p:txBody>
      </p:sp>
      <p:pic>
        <p:nvPicPr>
          <p:cNvPr id="484355" name="Picture 3" descr="IPodphoto4G_1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1844675"/>
            <a:ext cx="1566862" cy="2570163"/>
          </a:xfrm>
          <a:noFill/>
          <a:ln/>
        </p:spPr>
      </p:pic>
      <p:pic>
        <p:nvPicPr>
          <p:cNvPr id="484356" name="Picture 4" descr="imac_g5_pro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2420938"/>
            <a:ext cx="4225925" cy="325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/>
            </a:r>
            <a:br>
              <a:rPr lang="en-GB" sz="2400"/>
            </a:br>
            <a:r>
              <a:rPr lang="en-GB" sz="2400"/>
              <a:t>Digital natives…</a:t>
            </a:r>
          </a:p>
        </p:txBody>
      </p:sp>
      <p:pic>
        <p:nvPicPr>
          <p:cNvPr id="485379" name="Picture 3" descr="tex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844675"/>
            <a:ext cx="35433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E-learning_1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8763" y="765175"/>
            <a:ext cx="6096000" cy="49688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20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0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002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36613"/>
            <a:ext cx="8785225" cy="519112"/>
          </a:xfrm>
        </p:spPr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Technology enhanced clinical learning </a:t>
            </a:r>
          </a:p>
        </p:txBody>
      </p:sp>
      <p:pic>
        <p:nvPicPr>
          <p:cNvPr id="508931" name="Picture 3" descr="scopeguide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7363" y="1412875"/>
            <a:ext cx="3576637" cy="5041900"/>
          </a:xfrm>
          <a:noFill/>
          <a:ln/>
        </p:spPr>
      </p:pic>
      <p:pic>
        <p:nvPicPr>
          <p:cNvPr id="508932" name="Picture 4" descr="Scopeguide%20comparison%2025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4265613"/>
            <a:ext cx="4105275" cy="2403475"/>
          </a:xfrm>
          <a:noFill/>
          <a:ln/>
        </p:spPr>
      </p:pic>
      <p:pic>
        <p:nvPicPr>
          <p:cNvPr id="508933" name="Picture 5" descr="Scopeguide%20coils%20schematic%20100"/>
          <p:cNvPicPr>
            <a:picLocks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03575" y="1268413"/>
            <a:ext cx="2363788" cy="2895600"/>
          </a:xfrm>
          <a:noFill/>
          <a:ln/>
        </p:spPr>
      </p:pic>
      <p:pic>
        <p:nvPicPr>
          <p:cNvPr id="508934" name="Picture 6" descr="Colonoscopy simulation modu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313"/>
            <a:ext cx="3203575" cy="2674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0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0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0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5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4" name="Picture 2" descr="yo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0"/>
            <a:ext cx="518318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importance of Faculty…</a:t>
            </a:r>
          </a:p>
        </p:txBody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>
                <a:solidFill>
                  <a:schemeClr val="accent1"/>
                </a:solidFill>
              </a:rPr>
              <a:t>Vital ingredients for educational success</a:t>
            </a:r>
          </a:p>
          <a:p>
            <a:endParaRPr lang="en-US" sz="2400">
              <a:solidFill>
                <a:schemeClr val="accent1"/>
              </a:solidFill>
            </a:endParaRPr>
          </a:p>
          <a:p>
            <a:r>
              <a:rPr lang="en-US" sz="2400">
                <a:solidFill>
                  <a:schemeClr val="accent1"/>
                </a:solidFill>
              </a:rPr>
              <a:t>Set the learning environment</a:t>
            </a:r>
          </a:p>
          <a:p>
            <a:endParaRPr lang="en-US" sz="2400">
              <a:solidFill>
                <a:schemeClr val="accent1"/>
              </a:solidFill>
            </a:endParaRPr>
          </a:p>
          <a:p>
            <a:r>
              <a:rPr lang="en-US" sz="2400">
                <a:solidFill>
                  <a:schemeClr val="accent1"/>
                </a:solidFill>
              </a:rPr>
              <a:t>Own curriculum </a:t>
            </a:r>
          </a:p>
          <a:p>
            <a:endParaRPr lang="en-US" sz="2400">
              <a:solidFill>
                <a:schemeClr val="accent1"/>
              </a:solidFill>
            </a:endParaRPr>
          </a:p>
          <a:p>
            <a:r>
              <a:rPr lang="en-US" sz="2400">
                <a:solidFill>
                  <a:schemeClr val="accent1"/>
                </a:solidFill>
              </a:rPr>
              <a:t>Act as advocates </a:t>
            </a:r>
          </a:p>
          <a:p>
            <a:endParaRPr lang="en-US" sz="2400">
              <a:solidFill>
                <a:schemeClr val="accent1"/>
              </a:solidFill>
            </a:endParaRPr>
          </a:p>
          <a:p>
            <a:r>
              <a:rPr lang="en-US" sz="2400">
                <a:solidFill>
                  <a:schemeClr val="accent1"/>
                </a:solidFill>
              </a:rPr>
              <a:t>Act as repository of expertise</a:t>
            </a:r>
          </a:p>
          <a:p>
            <a:endParaRPr lang="en-US" sz="2400">
              <a:solidFill>
                <a:schemeClr val="accent1"/>
              </a:solidFill>
            </a:endParaRPr>
          </a:p>
          <a:p>
            <a:r>
              <a:rPr lang="en-US" sz="2400">
                <a:solidFill>
                  <a:schemeClr val="accent1"/>
                </a:solidFill>
              </a:rPr>
              <a:t>Act as founts of wisdom…</a:t>
            </a:r>
            <a:endParaRPr 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Horsens edit fnl May 2011">
  <a:themeElements>
    <a:clrScheme name="2_NHS black logo 9">
      <a:dk1>
        <a:srgbClr val="0072C6"/>
      </a:dk1>
      <a:lt1>
        <a:srgbClr val="FFFFFF"/>
      </a:lt1>
      <a:dk2>
        <a:srgbClr val="0072C6"/>
      </a:dk2>
      <a:lt2>
        <a:srgbClr val="FFFFFF"/>
      </a:lt2>
      <a:accent1>
        <a:srgbClr val="0072C6"/>
      </a:accent1>
      <a:accent2>
        <a:srgbClr val="009E49"/>
      </a:accent2>
      <a:accent3>
        <a:srgbClr val="FFFFFF"/>
      </a:accent3>
      <a:accent4>
        <a:srgbClr val="0060A9"/>
      </a:accent4>
      <a:accent5>
        <a:srgbClr val="AABCDF"/>
      </a:accent5>
      <a:accent6>
        <a:srgbClr val="008F41"/>
      </a:accent6>
      <a:hlink>
        <a:srgbClr val="A00054"/>
      </a:hlink>
      <a:folHlink>
        <a:srgbClr val="E28C05"/>
      </a:folHlink>
    </a:clrScheme>
    <a:fontScheme name="2_NHS black 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rgbClr val="DC06C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rgbClr val="DC06C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NHS black logo 1">
        <a:dk1>
          <a:srgbClr val="5BBF21"/>
        </a:dk1>
        <a:lt1>
          <a:srgbClr val="FFFFFF"/>
        </a:lt1>
        <a:dk2>
          <a:srgbClr val="5BBF21"/>
        </a:dk2>
        <a:lt2>
          <a:srgbClr val="FFFFFF"/>
        </a:lt2>
        <a:accent1>
          <a:srgbClr val="5BBF21"/>
        </a:accent1>
        <a:accent2>
          <a:srgbClr val="0091C9"/>
        </a:accent2>
        <a:accent3>
          <a:srgbClr val="FFFFFF"/>
        </a:accent3>
        <a:accent4>
          <a:srgbClr val="4CA31B"/>
        </a:accent4>
        <a:accent5>
          <a:srgbClr val="B5DCAB"/>
        </a:accent5>
        <a:accent6>
          <a:srgbClr val="0083B6"/>
        </a:accent6>
        <a:hlink>
          <a:srgbClr val="A00054"/>
        </a:hlink>
        <a:folHlink>
          <a:srgbClr val="E28C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HS black logo 2">
        <a:dk1>
          <a:srgbClr val="006B54"/>
        </a:dk1>
        <a:lt1>
          <a:srgbClr val="FFFFFF"/>
        </a:lt1>
        <a:dk2>
          <a:srgbClr val="006B54"/>
        </a:dk2>
        <a:lt2>
          <a:srgbClr val="FFFFFF"/>
        </a:lt2>
        <a:accent1>
          <a:srgbClr val="006B54"/>
        </a:accent1>
        <a:accent2>
          <a:srgbClr val="0091C9"/>
        </a:accent2>
        <a:accent3>
          <a:srgbClr val="FFFFFF"/>
        </a:accent3>
        <a:accent4>
          <a:srgbClr val="005A46"/>
        </a:accent4>
        <a:accent5>
          <a:srgbClr val="AABAB3"/>
        </a:accent5>
        <a:accent6>
          <a:srgbClr val="0083B6"/>
        </a:accent6>
        <a:hlink>
          <a:srgbClr val="A00054"/>
        </a:hlink>
        <a:folHlink>
          <a:srgbClr val="E28C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HS black logo 3">
        <a:dk1>
          <a:srgbClr val="00AA9E"/>
        </a:dk1>
        <a:lt1>
          <a:srgbClr val="FFFFFF"/>
        </a:lt1>
        <a:dk2>
          <a:srgbClr val="00AA9E"/>
        </a:dk2>
        <a:lt2>
          <a:srgbClr val="FFFFFF"/>
        </a:lt2>
        <a:accent1>
          <a:srgbClr val="00AA9E"/>
        </a:accent1>
        <a:accent2>
          <a:srgbClr val="0091C9"/>
        </a:accent2>
        <a:accent3>
          <a:srgbClr val="FFFFFF"/>
        </a:accent3>
        <a:accent4>
          <a:srgbClr val="009186"/>
        </a:accent4>
        <a:accent5>
          <a:srgbClr val="AAD2CC"/>
        </a:accent5>
        <a:accent6>
          <a:srgbClr val="0083B6"/>
        </a:accent6>
        <a:hlink>
          <a:srgbClr val="A00054"/>
        </a:hlink>
        <a:folHlink>
          <a:srgbClr val="E28C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HS black logo 4">
        <a:dk1>
          <a:srgbClr val="00ADC6"/>
        </a:dk1>
        <a:lt1>
          <a:srgbClr val="FFFFFF"/>
        </a:lt1>
        <a:dk2>
          <a:srgbClr val="00ADC6"/>
        </a:dk2>
        <a:lt2>
          <a:srgbClr val="FFFFFF"/>
        </a:lt2>
        <a:accent1>
          <a:srgbClr val="00ADC6"/>
        </a:accent1>
        <a:accent2>
          <a:srgbClr val="009E49"/>
        </a:accent2>
        <a:accent3>
          <a:srgbClr val="FFFFFF"/>
        </a:accent3>
        <a:accent4>
          <a:srgbClr val="0093A9"/>
        </a:accent4>
        <a:accent5>
          <a:srgbClr val="AAD3DF"/>
        </a:accent5>
        <a:accent6>
          <a:srgbClr val="008F41"/>
        </a:accent6>
        <a:hlink>
          <a:srgbClr val="A00054"/>
        </a:hlink>
        <a:folHlink>
          <a:srgbClr val="E28C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HS black logo 5">
        <a:dk1>
          <a:srgbClr val="003893"/>
        </a:dk1>
        <a:lt1>
          <a:srgbClr val="FFFFFF"/>
        </a:lt1>
        <a:dk2>
          <a:srgbClr val="003893"/>
        </a:dk2>
        <a:lt2>
          <a:srgbClr val="FFFFFF"/>
        </a:lt2>
        <a:accent1>
          <a:srgbClr val="003893"/>
        </a:accent1>
        <a:accent2>
          <a:srgbClr val="009E49"/>
        </a:accent2>
        <a:accent3>
          <a:srgbClr val="FFFFFF"/>
        </a:accent3>
        <a:accent4>
          <a:srgbClr val="002E7D"/>
        </a:accent4>
        <a:accent5>
          <a:srgbClr val="AAAEC8"/>
        </a:accent5>
        <a:accent6>
          <a:srgbClr val="008F41"/>
        </a:accent6>
        <a:hlink>
          <a:srgbClr val="A00054"/>
        </a:hlink>
        <a:folHlink>
          <a:srgbClr val="E28C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HS black logo 6">
        <a:dk1>
          <a:srgbClr val="56008C"/>
        </a:dk1>
        <a:lt1>
          <a:srgbClr val="FFFFFF"/>
        </a:lt1>
        <a:dk2>
          <a:srgbClr val="56008C"/>
        </a:dk2>
        <a:lt2>
          <a:srgbClr val="FFFFFF"/>
        </a:lt2>
        <a:accent1>
          <a:srgbClr val="56008C"/>
        </a:accent1>
        <a:accent2>
          <a:srgbClr val="009E49"/>
        </a:accent2>
        <a:accent3>
          <a:srgbClr val="FFFFFF"/>
        </a:accent3>
        <a:accent4>
          <a:srgbClr val="480077"/>
        </a:accent4>
        <a:accent5>
          <a:srgbClr val="B4AAC5"/>
        </a:accent5>
        <a:accent6>
          <a:srgbClr val="008F41"/>
        </a:accent6>
        <a:hlink>
          <a:srgbClr val="A00054"/>
        </a:hlink>
        <a:folHlink>
          <a:srgbClr val="E28C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HS black logo 7">
        <a:dk1>
          <a:srgbClr val="A00054"/>
        </a:dk1>
        <a:lt1>
          <a:srgbClr val="FFFFFF"/>
        </a:lt1>
        <a:dk2>
          <a:srgbClr val="A00054"/>
        </a:dk2>
        <a:lt2>
          <a:srgbClr val="FFFFFF"/>
        </a:lt2>
        <a:accent1>
          <a:srgbClr val="A00054"/>
        </a:accent1>
        <a:accent2>
          <a:srgbClr val="0091C9"/>
        </a:accent2>
        <a:accent3>
          <a:srgbClr val="FFFFFF"/>
        </a:accent3>
        <a:accent4>
          <a:srgbClr val="880046"/>
        </a:accent4>
        <a:accent5>
          <a:srgbClr val="CDAAB3"/>
        </a:accent5>
        <a:accent6>
          <a:srgbClr val="0083B6"/>
        </a:accent6>
        <a:hlink>
          <a:srgbClr val="009E49"/>
        </a:hlink>
        <a:folHlink>
          <a:srgbClr val="E28C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HS black logo 8">
        <a:dk1>
          <a:srgbClr val="E28C05"/>
        </a:dk1>
        <a:lt1>
          <a:srgbClr val="FFFFFF"/>
        </a:lt1>
        <a:dk2>
          <a:srgbClr val="E28C05"/>
        </a:dk2>
        <a:lt2>
          <a:srgbClr val="FFFFFF"/>
        </a:lt2>
        <a:accent1>
          <a:srgbClr val="E28C05"/>
        </a:accent1>
        <a:accent2>
          <a:srgbClr val="0091C9"/>
        </a:accent2>
        <a:accent3>
          <a:srgbClr val="FFFFFF"/>
        </a:accent3>
        <a:accent4>
          <a:srgbClr val="C17703"/>
        </a:accent4>
        <a:accent5>
          <a:srgbClr val="EEC5AA"/>
        </a:accent5>
        <a:accent6>
          <a:srgbClr val="0083B6"/>
        </a:accent6>
        <a:hlink>
          <a:srgbClr val="009E49"/>
        </a:hlink>
        <a:folHlink>
          <a:srgbClr val="A000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HS black logo 9">
        <a:dk1>
          <a:srgbClr val="0072C6"/>
        </a:dk1>
        <a:lt1>
          <a:srgbClr val="FFFFFF"/>
        </a:lt1>
        <a:dk2>
          <a:srgbClr val="0072C6"/>
        </a:dk2>
        <a:lt2>
          <a:srgbClr val="FFFFFF"/>
        </a:lt2>
        <a:accent1>
          <a:srgbClr val="0072C6"/>
        </a:accent1>
        <a:accent2>
          <a:srgbClr val="009E49"/>
        </a:accent2>
        <a:accent3>
          <a:srgbClr val="FFFFFF"/>
        </a:accent3>
        <a:accent4>
          <a:srgbClr val="0060A9"/>
        </a:accent4>
        <a:accent5>
          <a:srgbClr val="AABCDF"/>
        </a:accent5>
        <a:accent6>
          <a:srgbClr val="008F41"/>
        </a:accent6>
        <a:hlink>
          <a:srgbClr val="A00054"/>
        </a:hlink>
        <a:folHlink>
          <a:srgbClr val="E28C0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NHS black logo 4">
    <a:dk1>
      <a:srgbClr val="00ADC6"/>
    </a:dk1>
    <a:lt1>
      <a:srgbClr val="FFFFFF"/>
    </a:lt1>
    <a:dk2>
      <a:srgbClr val="00ADC6"/>
    </a:dk2>
    <a:lt2>
      <a:srgbClr val="FFFFFF"/>
    </a:lt2>
    <a:accent1>
      <a:srgbClr val="00ADC6"/>
    </a:accent1>
    <a:accent2>
      <a:srgbClr val="009E49"/>
    </a:accent2>
    <a:accent3>
      <a:srgbClr val="FFFFFF"/>
    </a:accent3>
    <a:accent4>
      <a:srgbClr val="0093A9"/>
    </a:accent4>
    <a:accent5>
      <a:srgbClr val="AAD3DF"/>
    </a:accent5>
    <a:accent6>
      <a:srgbClr val="008F41"/>
    </a:accent6>
    <a:hlink>
      <a:srgbClr val="A00054"/>
    </a:hlink>
    <a:folHlink>
      <a:srgbClr val="E28C0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Horsens edit fnl May 2011</Template>
  <TotalTime>1</TotalTime>
  <Words>1709</Words>
  <Application>Microsoft Office PowerPoint</Application>
  <PresentationFormat>Skærmshow (4:3)</PresentationFormat>
  <Paragraphs>660</Paragraphs>
  <Slides>127</Slides>
  <Notes>123</Notes>
  <HiddenSlides>1</HiddenSlides>
  <MMClips>7</MMClips>
  <ScaleCrop>false</ScaleCrop>
  <HeadingPairs>
    <vt:vector size="8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Diastitler</vt:lpstr>
      </vt:variant>
      <vt:variant>
        <vt:i4>127</vt:i4>
      </vt:variant>
    </vt:vector>
  </HeadingPairs>
  <TitlesOfParts>
    <vt:vector size="131" baseType="lpstr">
      <vt:lpstr>Arial</vt:lpstr>
      <vt:lpstr>Calibri</vt:lpstr>
      <vt:lpstr>Horsens edit fnl May 2011</vt:lpstr>
      <vt:lpstr>Microsoft Graph Chart</vt:lpstr>
      <vt:lpstr>Innovation in Education – an engine for change</vt:lpstr>
      <vt:lpstr>Dias nummer 2</vt:lpstr>
      <vt:lpstr>‘Innovation is meaningless without operational   excellence’</vt:lpstr>
      <vt:lpstr>Overview</vt:lpstr>
      <vt:lpstr>Part of the ‘Excellence in Education’ strategy of NHS London</vt:lpstr>
      <vt:lpstr> Education Commissioning Strategy</vt:lpstr>
      <vt:lpstr>Dias nummer 7</vt:lpstr>
      <vt:lpstr>The challenges…</vt:lpstr>
      <vt:lpstr>Times of plenty….</vt:lpstr>
      <vt:lpstr>Lean times are coming…</vt:lpstr>
      <vt:lpstr>Dias nummer 11</vt:lpstr>
      <vt:lpstr>So what is excellence…?</vt:lpstr>
      <vt:lpstr>Dias nummer 13</vt:lpstr>
      <vt:lpstr>A learning trajectory for professionals</vt:lpstr>
      <vt:lpstr>Dias nummer 15</vt:lpstr>
      <vt:lpstr>Dias nummer 16</vt:lpstr>
      <vt:lpstr>So what does a capable professional look like…?</vt:lpstr>
      <vt:lpstr>… a cog in a well-oiled machine…!</vt:lpstr>
      <vt:lpstr> HELP! </vt:lpstr>
      <vt:lpstr>A professional…?</vt:lpstr>
      <vt:lpstr>He or she who manages uncertainty, complexity  or chaos! </vt:lpstr>
      <vt:lpstr>How might you describe this   professional excellence?</vt:lpstr>
      <vt:lpstr>Professional excellence…</vt:lpstr>
      <vt:lpstr>Domains of Professional Practice</vt:lpstr>
      <vt:lpstr> Complexity and chaos</vt:lpstr>
      <vt:lpstr>Developing capabilities far beyond competence</vt:lpstr>
      <vt:lpstr> Few battle-plans survive first contact with the enemy…</vt:lpstr>
      <vt:lpstr>How might you measure  professional excellence or capability?</vt:lpstr>
      <vt:lpstr>Dias nummer 29</vt:lpstr>
      <vt:lpstr>Dias nummer 30</vt:lpstr>
      <vt:lpstr>Dias nummer 31</vt:lpstr>
      <vt:lpstr>In the ‘Good Ole Days’!</vt:lpstr>
      <vt:lpstr>Dias nummer 33</vt:lpstr>
      <vt:lpstr>Risk</vt:lpstr>
      <vt:lpstr>Dias nummer 35</vt:lpstr>
      <vt:lpstr>To Err Is Human Building a Safer Health System Linda Kohn, Janet Corrigan, and Molla Donaldson, Editors  Committee on Quality of Health Care in America  INSTITUTE OF MEDICINE NATIONAL ACADEMY of SCIENCE PRESS Washington, D.C. ©2000  </vt:lpstr>
      <vt:lpstr>Dias nummer 37</vt:lpstr>
      <vt:lpstr>National Patient Safety Agency</vt:lpstr>
      <vt:lpstr>Dias nummer 39</vt:lpstr>
      <vt:lpstr>Dias nummer 40</vt:lpstr>
      <vt:lpstr>Dias nummer 41</vt:lpstr>
      <vt:lpstr>Domains of Professional Practice</vt:lpstr>
      <vt:lpstr>Generic Professional Capabilities? </vt:lpstr>
      <vt:lpstr>Dias nummer 44</vt:lpstr>
      <vt:lpstr>Dias nummer 45</vt:lpstr>
      <vt:lpstr>Dias nummer 46</vt:lpstr>
      <vt:lpstr>Domains of Professional Practice</vt:lpstr>
      <vt:lpstr>Professional and Corporate continence!</vt:lpstr>
      <vt:lpstr>Domains of Professional Practice</vt:lpstr>
      <vt:lpstr>Dias nummer 50</vt:lpstr>
      <vt:lpstr>Dee Hock on professional qualities</vt:lpstr>
      <vt:lpstr>Because…</vt:lpstr>
      <vt:lpstr>Do not underestimate the importance  of beliefs and values and their impact upon performance</vt:lpstr>
      <vt:lpstr>Dias nummer 54</vt:lpstr>
      <vt:lpstr> The Art of creating Learning…</vt:lpstr>
      <vt:lpstr> Quality issues… the fractals of learning</vt:lpstr>
      <vt:lpstr> Innovations in education</vt:lpstr>
      <vt:lpstr> But first a caution!</vt:lpstr>
      <vt:lpstr>Dias nummer 59</vt:lpstr>
      <vt:lpstr>Dias nummer 60</vt:lpstr>
      <vt:lpstr>The ice man cometh…</vt:lpstr>
      <vt:lpstr>Dias nummer 62</vt:lpstr>
      <vt:lpstr>The ice man cometh…</vt:lpstr>
      <vt:lpstr>Dias nummer 64</vt:lpstr>
      <vt:lpstr>Kelvinator, Frigidaire, Electrolux…</vt:lpstr>
      <vt:lpstr>…the moral of this chilly tale?</vt:lpstr>
      <vt:lpstr> Education Commissioning Strategy</vt:lpstr>
      <vt:lpstr> Doing the right thing, first time…!</vt:lpstr>
      <vt:lpstr>Academy of Medical Educators</vt:lpstr>
      <vt:lpstr>Better induction, supervision, selection…</vt:lpstr>
      <vt:lpstr>Better Educational Leadership &amp; Management of training</vt:lpstr>
      <vt:lpstr>Dias nummer 72</vt:lpstr>
      <vt:lpstr>Better remediation of poor performance…</vt:lpstr>
      <vt:lpstr>Simulation has been used for years in other high performance industries</vt:lpstr>
      <vt:lpstr>Dias nummer 75</vt:lpstr>
      <vt:lpstr> The Egg and Bacon Principle!</vt:lpstr>
      <vt:lpstr>Unacceptable cost of performance failure</vt:lpstr>
      <vt:lpstr>Why all the interest in healthcare simulation now?</vt:lpstr>
      <vt:lpstr>CMO’s Report  - Sir Liam Donaldson       </vt:lpstr>
      <vt:lpstr>CMO’s report Safer Medical Practice - recommendations March 2009</vt:lpstr>
      <vt:lpstr>NHS England Report  Simulation – Current provision and use</vt:lpstr>
      <vt:lpstr> London’s response</vt:lpstr>
      <vt:lpstr>Dias nummer 83</vt:lpstr>
      <vt:lpstr>Dias nummer 84</vt:lpstr>
      <vt:lpstr>Innovations - Skills ‘Boot camps’</vt:lpstr>
      <vt:lpstr>Prosthetic wounds</vt:lpstr>
      <vt:lpstr>Dias nummer 87</vt:lpstr>
      <vt:lpstr>Dias nummer 88</vt:lpstr>
      <vt:lpstr>A simulation enhanced learning trajectory</vt:lpstr>
      <vt:lpstr>Dias nummer 90</vt:lpstr>
      <vt:lpstr>Technology-enhanced Learning… </vt:lpstr>
      <vt:lpstr>Dias nummer 92</vt:lpstr>
      <vt:lpstr>Dias nummer 93</vt:lpstr>
      <vt:lpstr> Digital natives…</vt:lpstr>
      <vt:lpstr>Dias nummer 95</vt:lpstr>
      <vt:lpstr>Technology enhanced clinical learning </vt:lpstr>
      <vt:lpstr>Dias nummer 97</vt:lpstr>
      <vt:lpstr>Dias nummer 98</vt:lpstr>
      <vt:lpstr>The importance of Faculty…</vt:lpstr>
      <vt:lpstr>Dias nummer 100</vt:lpstr>
      <vt:lpstr>Higher level insight</vt:lpstr>
      <vt:lpstr>Dias nummer 102</vt:lpstr>
      <vt:lpstr>The importance of effective feedback</vt:lpstr>
      <vt:lpstr> Feedback is a gift!</vt:lpstr>
      <vt:lpstr>Johari’s Window</vt:lpstr>
      <vt:lpstr>Beware the intent behind a remark!</vt:lpstr>
      <vt:lpstr> The importance of effective communication…</vt:lpstr>
      <vt:lpstr>Dias nummer 108</vt:lpstr>
      <vt:lpstr>I’m ok, you’re not ok!</vt:lpstr>
      <vt:lpstr>Dias nummer 110</vt:lpstr>
      <vt:lpstr>I’m ok, you’re not ok,  but I’m not going to tell you! </vt:lpstr>
      <vt:lpstr>Dias nummer 112</vt:lpstr>
      <vt:lpstr>I’m not ok…</vt:lpstr>
      <vt:lpstr>Dias nummer 114</vt:lpstr>
      <vt:lpstr>I’m ok, you’re ok!</vt:lpstr>
      <vt:lpstr>Academy of Medical Educators  Professional Standards  </vt:lpstr>
      <vt:lpstr>Dias nummer 117</vt:lpstr>
      <vt:lpstr>In summary</vt:lpstr>
      <vt:lpstr> Don’t forget it’s a jungle out there..</vt:lpstr>
      <vt:lpstr>Domains of Professional Practice</vt:lpstr>
      <vt:lpstr>A learning trajectory for professionals</vt:lpstr>
      <vt:lpstr>A simulation enhanced learning trajectory</vt:lpstr>
      <vt:lpstr> Don’t forget the icemen!</vt:lpstr>
      <vt:lpstr>‘If you think education is expensive try ignorance’    Derek Bok, President of Harvard</vt:lpstr>
      <vt:lpstr>Dias nummer 125</vt:lpstr>
      <vt:lpstr>Dias nummer 126</vt:lpstr>
      <vt:lpstr>‘If you think education is expensive try ignorance’    Derek Bok, President of Harvard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in Education – an engine for change</dc:title>
  <dc:creator>AVHE</dc:creator>
  <cp:lastModifiedBy>AVHE</cp:lastModifiedBy>
  <cp:revision>1</cp:revision>
  <dcterms:created xsi:type="dcterms:W3CDTF">2011-05-18T21:47:59Z</dcterms:created>
  <dcterms:modified xsi:type="dcterms:W3CDTF">2011-05-18T21:49:21Z</dcterms:modified>
</cp:coreProperties>
</file>