
<file path=[Content_Types].xml><?xml version="1.0" encoding="utf-8"?>
<Types xmlns="http://schemas.openxmlformats.org/package/2006/content-types">
  <Default Extension="bin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1" r:id="rId2"/>
    <p:sldId id="258" r:id="rId3"/>
    <p:sldId id="262" r:id="rId4"/>
    <p:sldId id="277" r:id="rId5"/>
    <p:sldId id="280" r:id="rId6"/>
    <p:sldId id="279" r:id="rId7"/>
    <p:sldId id="278" r:id="rId8"/>
    <p:sldId id="281" r:id="rId9"/>
    <p:sldId id="282" r:id="rId10"/>
    <p:sldId id="283" r:id="rId11"/>
    <p:sldId id="284" r:id="rId12"/>
    <p:sldId id="298" r:id="rId13"/>
    <p:sldId id="265" r:id="rId14"/>
    <p:sldId id="285" r:id="rId15"/>
    <p:sldId id="286" r:id="rId16"/>
    <p:sldId id="287" r:id="rId17"/>
    <p:sldId id="288" r:id="rId18"/>
    <p:sldId id="289" r:id="rId19"/>
    <p:sldId id="266" r:id="rId20"/>
    <p:sldId id="267" r:id="rId21"/>
    <p:sldId id="291" r:id="rId22"/>
    <p:sldId id="292" r:id="rId23"/>
    <p:sldId id="296" r:id="rId24"/>
    <p:sldId id="293" r:id="rId25"/>
    <p:sldId id="269" r:id="rId26"/>
    <p:sldId id="294" r:id="rId27"/>
    <p:sldId id="295" r:id="rId28"/>
    <p:sldId id="270" r:id="rId29"/>
    <p:sldId id="271" r:id="rId30"/>
    <p:sldId id="272" r:id="rId31"/>
    <p:sldId id="273" r:id="rId32"/>
    <p:sldId id="274" r:id="rId33"/>
    <p:sldId id="275" r:id="rId34"/>
    <p:sldId id="264" r:id="rId35"/>
    <p:sldId id="260" r:id="rId36"/>
  </p:sldIdLst>
  <p:sldSz cx="12188825" cy="6858000"/>
  <p:notesSz cx="6797675" cy="9926638"/>
  <p:embeddedFontLst>
    <p:embeddedFont>
      <p:font typeface="Wingdings 3" panose="05040102010807070707" pitchFamily="18" charset="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U Passata Light" panose="020B0303030902030804" pitchFamily="34" charset="0"/>
      <p:regular r:id="rId44"/>
      <p:bold r:id="rId45"/>
    </p:embeddedFont>
    <p:embeddedFont>
      <p:font typeface="AU Passata" panose="020B0503030502030804" pitchFamily="34" charset="0"/>
      <p:regular r:id="rId46"/>
      <p:bold r:id="rId47"/>
    </p:embeddedFont>
    <p:embeddedFont>
      <p:font typeface="AU Peto" panose="040C0B07020602020301" pitchFamily="82" charset="0"/>
      <p:regular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8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5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1" autoAdjust="0"/>
    <p:restoredTop sz="93457" autoAdjust="0"/>
  </p:normalViewPr>
  <p:slideViewPr>
    <p:cSldViewPr snapToObjects="1" showGuides="1">
      <p:cViewPr varScale="1">
        <p:scale>
          <a:sx n="75" d="100"/>
          <a:sy n="75" d="100"/>
        </p:scale>
        <p:origin x="792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76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6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2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Health</a:t>
            </a: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2018</a:t>
            </a: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 err="1">
                <a:solidFill>
                  <a:schemeClr val="bg1"/>
                </a:solidFill>
                <a:latin typeface="+mn-lt"/>
              </a:rPr>
              <a:t>DePARTMENT</a:t>
            </a: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 OF CLINICAL MEDICINE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065885996" name="Secondary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en-GB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en-GB" sz="10000" kern="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en-GB" sz="1000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Health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10 August 2018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Faculty of Health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2104508311" name="Secondary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Health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10 August 2018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Faculty of Health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1146549404" name="Secondary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dirty="0"/>
              <a:t>Insert title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r>
              <a:rPr lang="en-GB" dirty="0"/>
              <a:t>6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/>
          </a:p>
          <a:p>
            <a:pPr lvl="1"/>
            <a:r>
              <a:rPr lang="en-GB" noProof="0" dirty="0"/>
              <a:t>Second level</a:t>
            </a:r>
            <a:endParaRPr lang="en-GB"/>
          </a:p>
          <a:p>
            <a:pPr lvl="2"/>
            <a:r>
              <a:rPr lang="en-GB" noProof="0" dirty="0"/>
              <a:t>Third level</a:t>
            </a:r>
            <a:endParaRPr lang="en-GB"/>
          </a:p>
          <a:p>
            <a:pPr lvl="3"/>
            <a:r>
              <a:rPr lang="en-GB" noProof="0" dirty="0"/>
              <a:t>Fourth level</a:t>
            </a:r>
            <a:endParaRPr lang="en-GB"/>
          </a:p>
          <a:p>
            <a:pPr lvl="4"/>
            <a:r>
              <a:rPr lang="en-GB" noProof="0" dirty="0"/>
              <a:t>Fifth level</a:t>
            </a:r>
            <a:endParaRPr lang="en-GB"/>
          </a:p>
          <a:p>
            <a:pPr lvl="5"/>
            <a:r>
              <a:rPr lang="en-GB" noProof="0" dirty="0"/>
              <a:t>6 level</a:t>
            </a:r>
            <a:endParaRPr lang="en-GB"/>
          </a:p>
          <a:p>
            <a:pPr lvl="6"/>
            <a:r>
              <a:rPr lang="en-GB" noProof="0" dirty="0"/>
              <a:t>7 level</a:t>
            </a:r>
            <a:endParaRPr lang="en-GB"/>
          </a:p>
          <a:p>
            <a:pPr lvl="7"/>
            <a:r>
              <a:rPr lang="en-GB" noProof="0" dirty="0"/>
              <a:t>8 level</a:t>
            </a:r>
            <a:endParaRPr lang="en-GB"/>
          </a:p>
          <a:p>
            <a:pPr lvl="8"/>
            <a:r>
              <a:rPr lang="en-GB" noProof="0" dirty="0"/>
              <a:t>9 level</a:t>
            </a:r>
            <a:endParaRPr lang="en-GB"/>
          </a:p>
        </p:txBody>
      </p:sp>
      <p:pic>
        <p:nvPicPr>
          <p:cNvPr id="1437954341" name="SecondaryLogo_sort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2018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DEPARTMENT OF CLINICAL MEDICINE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tx1"/>
                </a:solidFill>
                <a:latin typeface="AU Passata Light" pitchFamily="34" charset="0"/>
              </a:rPr>
              <a:t>Health</a:t>
            </a: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78417F83-4CBA-48F2-BAD0-783AE3701E32}" type="datetimeFigureOut">
              <a:rPr lang="en-GB" smtClean="0"/>
              <a:pPr/>
              <a:t>18/03/2019</a:t>
            </a:fld>
            <a:r>
              <a:rPr lang="en-GB"/>
              <a:t>10/08/2018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</p:sldLayoutIdLs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Department of 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clinical medicine</a:t>
            </a:r>
            <a:endParaRPr lang="en-GB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vision – </a:t>
            </a:r>
            <a:r>
              <a:rPr lang="da-DK" dirty="0" err="1" smtClean="0"/>
              <a:t>faculty</a:t>
            </a:r>
            <a:r>
              <a:rPr lang="da-DK" dirty="0" smtClean="0"/>
              <a:t> of </a:t>
            </a:r>
            <a:r>
              <a:rPr lang="da-DK" dirty="0" err="1" smtClean="0"/>
              <a:t>health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U Passata"/>
              </a:rPr>
              <a:t>Generate</a:t>
            </a:r>
            <a:r>
              <a:rPr lang="en-US" sz="2400" dirty="0" smtClean="0"/>
              <a:t> </a:t>
            </a:r>
            <a:r>
              <a:rPr lang="en-US" sz="2400" dirty="0"/>
              <a:t>new and useful knowledge through top-class research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Support </a:t>
            </a:r>
            <a:r>
              <a:rPr lang="en-US" sz="2400" dirty="0"/>
              <a:t>the development of those talents who are and will be employed at Health </a:t>
            </a:r>
            <a:endParaRPr lang="en-US" sz="2400" dirty="0" smtClean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Collect </a:t>
            </a:r>
            <a:r>
              <a:rPr lang="en-US" sz="2400" dirty="0"/>
              <a:t>and communicate knowledge from and to the surrounding </a:t>
            </a:r>
            <a:r>
              <a:rPr lang="en-US" sz="2400" dirty="0" smtClean="0"/>
              <a:t>society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Nurture </a:t>
            </a:r>
            <a:r>
              <a:rPr lang="en-US" sz="2400" dirty="0"/>
              <a:t>well-educated graduates who have completed relevant and expedient </a:t>
            </a:r>
            <a:r>
              <a:rPr lang="en-US" sz="2400" dirty="0" smtClean="0"/>
              <a:t>courses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endParaRPr lang="en-US" sz="2400" dirty="0">
              <a:cs typeface="AU Passata"/>
            </a:endParaRP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8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Department of </a:t>
            </a:r>
            <a:r>
              <a:rPr lang="da-DK" dirty="0" err="1" smtClean="0"/>
              <a:t>clinical</a:t>
            </a:r>
            <a:r>
              <a:rPr lang="da-DK" dirty="0" smtClean="0"/>
              <a:t> </a:t>
            </a:r>
            <a:r>
              <a:rPr lang="da-DK" dirty="0" err="1" smtClean="0"/>
              <a:t>medicine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U Passata"/>
              </a:rPr>
              <a:t>A </a:t>
            </a:r>
            <a:r>
              <a:rPr lang="en-US" sz="2400" dirty="0" err="1" smtClean="0">
                <a:cs typeface="AU Passata"/>
              </a:rPr>
              <a:t>brickless</a:t>
            </a:r>
            <a:r>
              <a:rPr lang="en-US" sz="2400" dirty="0" smtClean="0">
                <a:cs typeface="AU Passata"/>
              </a:rPr>
              <a:t> </a:t>
            </a:r>
            <a:r>
              <a:rPr lang="en-US" sz="2400" dirty="0" err="1" smtClean="0">
                <a:cs typeface="AU Passata"/>
              </a:rPr>
              <a:t>organisation</a:t>
            </a:r>
            <a:endParaRPr lang="en-US" sz="2400" dirty="0" smtClean="0">
              <a:cs typeface="AU Passata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U Passata"/>
              </a:rPr>
              <a:t>Room </a:t>
            </a:r>
            <a:r>
              <a:rPr lang="en-US" sz="2400" dirty="0">
                <a:cs typeface="AU Passata"/>
              </a:rPr>
              <a:t>for labs and research offices at several different hospital locations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Approx. 30,000 square meters of research facilities</a:t>
            </a: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C724B92-C5BE-5246-8391-0271D38EE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1611367"/>
            <a:ext cx="8059665" cy="41938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Department of </a:t>
            </a:r>
            <a:r>
              <a:rPr lang="da-DK" dirty="0" err="1"/>
              <a:t>Clinical</a:t>
            </a:r>
            <a:r>
              <a:rPr lang="da-DK" dirty="0"/>
              <a:t> </a:t>
            </a:r>
            <a:r>
              <a:rPr lang="da-DK" dirty="0" err="1"/>
              <a:t>Medicine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4794-EED8-442E-9111-65150FB22C3F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sp>
        <p:nvSpPr>
          <p:cNvPr id="5" name="Højrepil 4"/>
          <p:cNvSpPr/>
          <p:nvPr/>
        </p:nvSpPr>
        <p:spPr bwMode="auto">
          <a:xfrm rot="13578641">
            <a:off x="7461532" y="5727548"/>
            <a:ext cx="1406474" cy="200331"/>
          </a:xfrm>
          <a:prstGeom prst="rightArrow">
            <a:avLst/>
          </a:prstGeom>
          <a:solidFill>
            <a:schemeClr val="tx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4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3CDB7-A3E9-114D-8967-47651048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CCE1-9B2A-574F-A61D-9E1CD1F4506F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342959-527B-C144-98A5-76CCB814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712" y="730250"/>
            <a:ext cx="5359400" cy="539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7B87B-A808-C648-95ED-6A246FA5F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362" y="679450"/>
            <a:ext cx="5626100" cy="549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3F1804-1450-364B-95AB-706FF7DD41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108" y="746596"/>
            <a:ext cx="6452936" cy="534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FAB5A5-0B32-C444-9A93-7C34C5D78EF9}"/>
              </a:ext>
            </a:extLst>
          </p:cNvPr>
          <p:cNvSpPr txBox="1"/>
          <p:nvPr/>
        </p:nvSpPr>
        <p:spPr>
          <a:xfrm>
            <a:off x="6520284" y="2852936"/>
            <a:ext cx="3133294" cy="9064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1600" dirty="0">
                <a:solidFill>
                  <a:schemeClr val="bg1"/>
                </a:solidFill>
                <a:latin typeface="+mn-lt"/>
              </a:rPr>
              <a:t>Aarhus </a:t>
            </a:r>
            <a:r>
              <a:rPr lang="da-DK" sz="1600" dirty="0" err="1">
                <a:solidFill>
                  <a:schemeClr val="bg1"/>
                </a:solidFill>
                <a:latin typeface="+mn-lt"/>
              </a:rPr>
              <a:t>University</a:t>
            </a:r>
            <a:r>
              <a:rPr lang="da-DK" sz="1600" dirty="0">
                <a:solidFill>
                  <a:schemeClr val="bg1"/>
                </a:solidFill>
                <a:latin typeface="+mn-lt"/>
              </a:rPr>
              <a:t> Hospital</a:t>
            </a:r>
          </a:p>
          <a:p>
            <a:pPr>
              <a:lnSpc>
                <a:spcPct val="95000"/>
              </a:lnSpc>
            </a:pPr>
            <a:r>
              <a:rPr lang="da-DK" sz="1400" dirty="0">
                <a:solidFill>
                  <a:schemeClr val="bg1"/>
                </a:solidFill>
                <a:latin typeface="+mn-lt"/>
              </a:rPr>
              <a:t>Regional hospitals with </a:t>
            </a:r>
            <a:r>
              <a:rPr lang="da-DK" sz="1400" dirty="0" err="1">
                <a:solidFill>
                  <a:schemeClr val="bg1"/>
                </a:solidFill>
                <a:latin typeface="+mn-lt"/>
              </a:rPr>
              <a:t>university</a:t>
            </a:r>
            <a:r>
              <a:rPr lang="da-DK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da-DK" sz="1400" dirty="0" err="1">
                <a:solidFill>
                  <a:schemeClr val="bg1"/>
                </a:solidFill>
                <a:latin typeface="+mn-lt"/>
              </a:rPr>
              <a:t>clinics</a:t>
            </a:r>
            <a:endParaRPr lang="da-DK" sz="16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5000"/>
              </a:lnSpc>
            </a:pPr>
            <a:r>
              <a:rPr lang="da-DK" sz="1400" dirty="0" err="1">
                <a:solidFill>
                  <a:schemeClr val="bg1"/>
                </a:solidFill>
                <a:latin typeface="+mn-lt"/>
              </a:rPr>
              <a:t>Other</a:t>
            </a:r>
            <a:r>
              <a:rPr lang="da-DK" sz="1400" dirty="0">
                <a:solidFill>
                  <a:schemeClr val="bg1"/>
                </a:solidFill>
                <a:latin typeface="+mn-lt"/>
              </a:rPr>
              <a:t> regional hospitals</a:t>
            </a:r>
          </a:p>
          <a:p>
            <a:pPr>
              <a:lnSpc>
                <a:spcPct val="95000"/>
              </a:lnSpc>
            </a:pPr>
            <a:endParaRPr lang="da-DK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97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History</a:t>
            </a:r>
            <a:r>
              <a:rPr lang="da-DK" dirty="0" smtClean="0"/>
              <a:t> of </a:t>
            </a:r>
            <a:r>
              <a:rPr lang="da-DK" dirty="0" err="1" smtClean="0"/>
              <a:t>dept</a:t>
            </a:r>
            <a:r>
              <a:rPr lang="da-DK" dirty="0" smtClean="0"/>
              <a:t>. Of </a:t>
            </a:r>
            <a:r>
              <a:rPr lang="da-DK" dirty="0" err="1" smtClean="0"/>
              <a:t>clinical</a:t>
            </a:r>
            <a:r>
              <a:rPr lang="da-DK" dirty="0" smtClean="0"/>
              <a:t> </a:t>
            </a:r>
            <a:r>
              <a:rPr lang="da-DK" dirty="0" err="1" smtClean="0"/>
              <a:t>medicine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1935</a:t>
            </a:r>
            <a:r>
              <a:rPr lang="en-US" sz="2400" dirty="0" smtClean="0">
                <a:sym typeface="Wingdings" panose="05000000000000000000" pitchFamily="2" charset="2"/>
              </a:rPr>
              <a:t>: Experimental </a:t>
            </a:r>
            <a:r>
              <a:rPr lang="en-US" sz="2400" dirty="0">
                <a:sym typeface="Wingdings" panose="05000000000000000000" pitchFamily="2" charset="2"/>
              </a:rPr>
              <a:t>clinical research started 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1952</a:t>
            </a:r>
            <a:r>
              <a:rPr lang="en-US" sz="2400" dirty="0" smtClean="0"/>
              <a:t>: Experimental </a:t>
            </a:r>
            <a:r>
              <a:rPr lang="en-US" sz="2400" dirty="0"/>
              <a:t>surgical research started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1972</a:t>
            </a:r>
            <a:r>
              <a:rPr lang="en-US" sz="2400" dirty="0" smtClean="0"/>
              <a:t>: The </a:t>
            </a:r>
            <a:r>
              <a:rPr lang="en-US" sz="2400" dirty="0"/>
              <a:t>Department was officially established as 					</a:t>
            </a:r>
            <a:r>
              <a:rPr lang="en-US" sz="2400" dirty="0" smtClean="0"/>
              <a:t>    “</a:t>
            </a:r>
            <a:r>
              <a:rPr lang="en-US" sz="2400" dirty="0"/>
              <a:t>Department of Experimental Clinical Research”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2011</a:t>
            </a:r>
            <a:r>
              <a:rPr lang="en-US" sz="2400" dirty="0" smtClean="0"/>
              <a:t>: Change </a:t>
            </a:r>
            <a:r>
              <a:rPr lang="en-US" sz="2400" dirty="0"/>
              <a:t>of name: “Department of Clinical Medicine”</a:t>
            </a:r>
            <a:endParaRPr lang="en-US" sz="2400" dirty="0">
              <a:cs typeface="AU Passata"/>
            </a:endParaRP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7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Academic </a:t>
            </a:r>
            <a:r>
              <a:rPr lang="da-DK" dirty="0" err="1" smtClean="0"/>
              <a:t>staff</a:t>
            </a:r>
            <a:r>
              <a:rPr lang="da-DK" dirty="0" smtClean="0"/>
              <a:t> – </a:t>
            </a:r>
            <a:r>
              <a:rPr lang="da-DK" dirty="0" err="1" smtClean="0"/>
              <a:t>approx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pPr marL="800100" lvl="1" indent="-342900">
              <a:lnSpc>
                <a:spcPts val="4000"/>
              </a:lnSpc>
            </a:pPr>
            <a:r>
              <a:rPr lang="en-US" sz="2400" dirty="0" smtClean="0">
                <a:cs typeface="AU Passata"/>
              </a:rPr>
              <a:t>40 </a:t>
            </a:r>
            <a:r>
              <a:rPr lang="en-US" sz="2400" dirty="0">
                <a:cs typeface="AU Passata"/>
              </a:rPr>
              <a:t>Professors (full time) 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85 Clinical Professors (50% university, 50% clinical work)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65 Associate Professors (full time)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210 Clinical Associate Professors (part time university)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25 Assistant Professors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427 </a:t>
            </a:r>
            <a:r>
              <a:rPr lang="en-US" sz="2400" dirty="0" smtClean="0">
                <a:cs typeface="AU Passata"/>
              </a:rPr>
              <a:t>PhD students         </a:t>
            </a:r>
            <a:r>
              <a:rPr lang="en-US" dirty="0" smtClean="0">
                <a:cs typeface="AU Passata"/>
              </a:rPr>
              <a:t>                </a:t>
            </a:r>
          </a:p>
          <a:p>
            <a:pPr marL="457200" lvl="1" indent="0">
              <a:lnSpc>
                <a:spcPts val="4000"/>
              </a:lnSpc>
              <a:buNone/>
            </a:pPr>
            <a:r>
              <a:rPr lang="en-US" sz="1100" dirty="0" smtClean="0">
                <a:cs typeface="AU Passata"/>
              </a:rPr>
              <a:t> </a:t>
            </a:r>
            <a:r>
              <a:rPr lang="en-US" sz="1100" dirty="0">
                <a:cs typeface="AU Passata"/>
              </a:rPr>
              <a:t>Source: Health in numbers and HR Health HR (</a:t>
            </a:r>
            <a:r>
              <a:rPr lang="en-US" sz="1100" dirty="0"/>
              <a:t>snapshot </a:t>
            </a:r>
            <a:r>
              <a:rPr lang="en-US" sz="1100" dirty="0" smtClean="0"/>
              <a:t>autumn</a:t>
            </a:r>
            <a:r>
              <a:rPr lang="en-US" sz="1100" dirty="0" smtClean="0">
                <a:cs typeface="AU Passata"/>
              </a:rPr>
              <a:t> </a:t>
            </a:r>
            <a:r>
              <a:rPr lang="en-US" sz="1100" dirty="0">
                <a:cs typeface="AU Passata"/>
              </a:rPr>
              <a:t>2018)</a:t>
            </a: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1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Research – basic and </a:t>
            </a:r>
            <a:r>
              <a:rPr lang="da-DK" dirty="0" err="1" smtClean="0"/>
              <a:t>clinical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pPr>
              <a:lnSpc>
                <a:spcPts val="4000"/>
              </a:lnSpc>
            </a:pPr>
            <a:r>
              <a:rPr lang="en-US" sz="2400" dirty="0">
                <a:cs typeface="AU Passata"/>
              </a:rPr>
              <a:t>Most researchers work as both clinicians and researchers. </a:t>
            </a:r>
          </a:p>
          <a:p>
            <a:pPr>
              <a:lnSpc>
                <a:spcPts val="4000"/>
              </a:lnSpc>
            </a:pPr>
            <a:r>
              <a:rPr lang="en-US" sz="2400" dirty="0">
                <a:cs typeface="AU Passata"/>
              </a:rPr>
              <a:t>The D</a:t>
            </a:r>
            <a:r>
              <a:rPr lang="en-US" sz="2400" dirty="0" smtClean="0">
                <a:cs typeface="AU Passata"/>
              </a:rPr>
              <a:t>epartment of Clinical Medicine</a:t>
            </a:r>
            <a:endParaRPr lang="en-US" sz="2400" dirty="0">
              <a:cs typeface="AU Passata"/>
            </a:endParaRP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conducts both basic health science research and clinical research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>
                <a:cs typeface="AU Passata"/>
              </a:rPr>
              <a:t>covers all medical </a:t>
            </a:r>
            <a:r>
              <a:rPr lang="en-US" sz="2400" dirty="0" err="1" smtClean="0">
                <a:cs typeface="AU Passata"/>
              </a:rPr>
              <a:t>specialities</a:t>
            </a:r>
            <a:endParaRPr lang="en-US" sz="2400" dirty="0">
              <a:cs typeface="AU Passata"/>
            </a:endParaRP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5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Research – facts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Approx. 2,700 peer-reviewed </a:t>
            </a:r>
            <a:r>
              <a:rPr lang="en-US" sz="2400" dirty="0" smtClean="0">
                <a:cs typeface="AU Passata"/>
              </a:rPr>
              <a:t>publications in 2017  </a:t>
            </a:r>
            <a:endParaRPr lang="en-US" sz="2400" dirty="0">
              <a:cs typeface="AU Passata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Overall </a:t>
            </a:r>
            <a:r>
              <a:rPr lang="en-US" sz="2400" dirty="0" smtClean="0"/>
              <a:t>turnover </a:t>
            </a:r>
            <a:r>
              <a:rPr lang="en-US" sz="2400" dirty="0"/>
              <a:t>approx. DKK 357million (approx. 48 </a:t>
            </a:r>
            <a:r>
              <a:rPr lang="en-US" sz="2400" dirty="0" err="1"/>
              <a:t>mio</a:t>
            </a:r>
            <a:r>
              <a:rPr lang="en-US" sz="2400" dirty="0"/>
              <a:t>. </a:t>
            </a:r>
            <a:r>
              <a:rPr lang="en-US" sz="2400" dirty="0" smtClean="0"/>
              <a:t>euros) in 2017</a:t>
            </a:r>
            <a:endParaRPr lang="en-US" sz="2400" dirty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External funding accounts for 45% </a:t>
            </a:r>
            <a:r>
              <a:rPr lang="en-US" sz="2400" dirty="0" smtClean="0"/>
              <a:t>in 2017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7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Research – </a:t>
            </a:r>
            <a:r>
              <a:rPr lang="da-DK" dirty="0" err="1" smtClean="0"/>
              <a:t>facilities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>
              <a:lnSpc>
                <a:spcPts val="4000"/>
              </a:lnSpc>
            </a:pPr>
            <a:r>
              <a:rPr lang="en-US" sz="2400" dirty="0">
                <a:cs typeface="AU Passata"/>
              </a:rPr>
              <a:t>Excellent and attractive research facilities, e.g.: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/>
              <a:t>Advanced </a:t>
            </a:r>
            <a:r>
              <a:rPr lang="en-US" sz="2400" dirty="0" smtClean="0"/>
              <a:t>operating </a:t>
            </a:r>
            <a:r>
              <a:rPr lang="en-US" sz="2400" dirty="0"/>
              <a:t>rooms for surgery </a:t>
            </a:r>
            <a:r>
              <a:rPr lang="en-US" sz="2400" dirty="0" smtClean="0"/>
              <a:t>on, </a:t>
            </a:r>
            <a:r>
              <a:rPr lang="en-US" sz="2400" dirty="0"/>
              <a:t>e.g</a:t>
            </a:r>
            <a:r>
              <a:rPr lang="en-US" sz="2400" dirty="0" smtClean="0"/>
              <a:t>., </a:t>
            </a:r>
            <a:r>
              <a:rPr lang="en-US" sz="2400" dirty="0"/>
              <a:t>pigs and mice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/>
              <a:t>Good animal facilities for small and large animals</a:t>
            </a:r>
          </a:p>
          <a:p>
            <a:pPr marL="800100" lvl="1" indent="-342900">
              <a:lnSpc>
                <a:spcPts val="4000"/>
              </a:lnSpc>
            </a:pPr>
            <a:r>
              <a:rPr lang="en-US" sz="2400" dirty="0"/>
              <a:t>Advanced PET, PET-CT, MEG, CT and MRI scanners</a:t>
            </a:r>
          </a:p>
          <a:p>
            <a:pPr marL="800100" lvl="1" indent="-342900">
              <a:lnSpc>
                <a:spcPts val="4000"/>
              </a:lnSpc>
            </a:pPr>
            <a:r>
              <a:rPr lang="da-DK" sz="2400" dirty="0" err="1" smtClean="0"/>
              <a:t>Hyperpolarisation</a:t>
            </a:r>
            <a:r>
              <a:rPr lang="da-DK" sz="2400" dirty="0" smtClean="0"/>
              <a:t> </a:t>
            </a:r>
            <a:r>
              <a:rPr lang="da-DK" sz="2400" dirty="0"/>
              <a:t>MRI </a:t>
            </a:r>
            <a:r>
              <a:rPr lang="da-DK" sz="2400" dirty="0" err="1"/>
              <a:t>spectroscopy</a:t>
            </a:r>
            <a:endParaRPr lang="da-DK" sz="2400" dirty="0"/>
          </a:p>
          <a:p>
            <a:pPr marL="800100" lvl="1" indent="-342900">
              <a:lnSpc>
                <a:spcPts val="4000"/>
              </a:lnSpc>
            </a:pPr>
            <a:r>
              <a:rPr lang="en-US" sz="2400" dirty="0"/>
              <a:t>Many experimental laboratory facilities at Aarhus University and Aarhus University Hospital.</a:t>
            </a:r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0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A63E420-C383-8F41-9C19-A68463083C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CCB18-6810-EE45-A26E-489543A9D9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F81E068-496E-B045-A096-E7D1343598D0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9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97F6A2-EA60-5F41-BA66-7C9B0399A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520" y="980728"/>
            <a:ext cx="7353300" cy="48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746D4-DC4C-EB4D-9B53-94C5C7632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520" y="980728"/>
            <a:ext cx="7353300" cy="488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92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730B58-E603-274B-A052-9041782175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931E2-CD46-DA44-9889-CF70135452D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8437E5C-0146-B04A-84FF-87CE9A031023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5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Education - students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Approx. 1,200 students (</a:t>
            </a:r>
            <a:r>
              <a:rPr lang="en-US" sz="2400" dirty="0" smtClean="0">
                <a:cs typeface="AU Passata"/>
              </a:rPr>
              <a:t>Master </a:t>
            </a:r>
            <a:r>
              <a:rPr lang="en-US" sz="2400" dirty="0">
                <a:cs typeface="AU Passata"/>
              </a:rPr>
              <a:t>of Science in Medicine)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Approx. 7</a:t>
            </a:r>
            <a:r>
              <a:rPr lang="en-US" sz="2400" dirty="0" smtClean="0">
                <a:cs typeface="AU Passata"/>
              </a:rPr>
              <a:t>0 </a:t>
            </a:r>
            <a:r>
              <a:rPr lang="en-US" sz="2400" dirty="0">
                <a:cs typeface="AU Passata"/>
              </a:rPr>
              <a:t>medical students in research (“research year</a:t>
            </a:r>
            <a:r>
              <a:rPr lang="en-US" sz="2400" dirty="0" smtClean="0">
                <a:cs typeface="AU Passata"/>
              </a:rPr>
              <a:t>”) </a:t>
            </a:r>
            <a:endParaRPr lang="en-US" sz="2400" dirty="0">
              <a:cs typeface="AU Passata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Approx. 430 PhD students (2017</a:t>
            </a:r>
            <a:r>
              <a:rPr lang="en-US" sz="2400" dirty="0" smtClean="0">
                <a:cs typeface="AU Passata"/>
              </a:rPr>
              <a:t>)</a:t>
            </a:r>
          </a:p>
          <a:p>
            <a:pPr>
              <a:lnSpc>
                <a:spcPts val="4000"/>
              </a:lnSpc>
              <a:buNone/>
            </a:pPr>
            <a:endParaRPr lang="en-US" sz="2400" dirty="0" smtClean="0"/>
          </a:p>
          <a:p>
            <a:pPr>
              <a:lnSpc>
                <a:spcPts val="4000"/>
              </a:lnSpc>
              <a:buNone/>
            </a:pPr>
            <a:r>
              <a:rPr lang="en-US" sz="2400" dirty="0" smtClean="0"/>
              <a:t>IKM </a:t>
            </a:r>
            <a:r>
              <a:rPr lang="en-US" sz="2400" dirty="0"/>
              <a:t>also has a </a:t>
            </a:r>
            <a:r>
              <a:rPr lang="en-US" sz="2400" dirty="0" smtClean="0"/>
              <a:t>commitment </a:t>
            </a:r>
            <a:r>
              <a:rPr lang="en-US" sz="2400" dirty="0" smtClean="0">
                <a:solidFill>
                  <a:srgbClr val="000000"/>
                </a:solidFill>
              </a:rPr>
              <a:t>to the </a:t>
            </a:r>
            <a:r>
              <a:rPr lang="en-US" sz="2400" dirty="0" smtClean="0"/>
              <a:t>Master's </a:t>
            </a:r>
            <a:r>
              <a:rPr lang="en-US" sz="2400" dirty="0"/>
              <a:t>degree in Molecular Medicine, Optometry and V</a:t>
            </a:r>
            <a:r>
              <a:rPr lang="da-DK" sz="2400" dirty="0" err="1" smtClean="0"/>
              <a:t>isual</a:t>
            </a:r>
            <a:r>
              <a:rPr lang="da-DK" sz="2400" dirty="0" smtClean="0"/>
              <a:t> </a:t>
            </a:r>
            <a:r>
              <a:rPr lang="da-DK" sz="2400" dirty="0"/>
              <a:t>S</a:t>
            </a:r>
            <a:r>
              <a:rPr lang="da-DK" sz="2400" dirty="0" smtClean="0"/>
              <a:t>cience</a:t>
            </a:r>
            <a:r>
              <a:rPr lang="en-US" sz="2400" dirty="0" smtClean="0"/>
              <a:t>, </a:t>
            </a:r>
            <a:r>
              <a:rPr lang="en-US" sz="2400" dirty="0"/>
              <a:t>Biomedical Engineering and a number of other </a:t>
            </a:r>
            <a:r>
              <a:rPr lang="en-US" sz="2400" dirty="0" smtClean="0"/>
              <a:t>courses.</a:t>
            </a:r>
            <a:endParaRPr lang="en-US" sz="2400" dirty="0">
              <a:cs typeface="AU Passata"/>
            </a:endParaRPr>
          </a:p>
          <a:p>
            <a:pPr>
              <a:lnSpc>
                <a:spcPts val="4000"/>
              </a:lnSpc>
            </a:pP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0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Education – </a:t>
            </a:r>
            <a:r>
              <a:rPr lang="da-DK" dirty="0" err="1" smtClean="0"/>
              <a:t>structure</a:t>
            </a:r>
            <a:r>
              <a:rPr lang="da-DK" dirty="0" smtClean="0"/>
              <a:t> (MA)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6 semesters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180 ECTS points</a:t>
            </a:r>
          </a:p>
          <a:p>
            <a:pPr>
              <a:lnSpc>
                <a:spcPts val="4000"/>
              </a:lnSpc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E75E216-AB3B-144D-A771-5E8DBECBA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0" y="1628800"/>
            <a:ext cx="8788400" cy="36957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057A5F9-80AB-6042-A7C3-49556CEF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Education </a:t>
            </a:r>
            <a:r>
              <a:rPr lang="da-DK" dirty="0" err="1"/>
              <a:t>structure</a:t>
            </a:r>
            <a:r>
              <a:rPr lang="da-DK" dirty="0"/>
              <a:t> (MA)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FEC6D-017B-4546-994D-E656E91A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F9DB-A7C0-414E-8FC9-7B7C1D5DB7D9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519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collaboration</a:t>
            </a:r>
            <a:r>
              <a:rPr lang="da-DK" dirty="0" smtClean="0"/>
              <a:t> – formal agreement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>
              <a:lnSpc>
                <a:spcPts val="4000"/>
              </a:lnSpc>
            </a:pPr>
            <a:r>
              <a:rPr lang="en-US" sz="2400" dirty="0">
                <a:cs typeface="AU Passata"/>
              </a:rPr>
              <a:t>Integrated and mutually binding collaboration between the university and </a:t>
            </a:r>
            <a:r>
              <a:rPr lang="en-US" sz="2400" dirty="0" smtClean="0">
                <a:cs typeface="AU Passata"/>
              </a:rPr>
              <a:t> </a:t>
            </a:r>
            <a:r>
              <a:rPr lang="en-US" sz="2400" dirty="0">
                <a:cs typeface="AU Passata"/>
              </a:rPr>
              <a:t>Aarhus University Hospital (AUH) at every </a:t>
            </a:r>
            <a:r>
              <a:rPr lang="en-US" sz="2400" dirty="0" smtClean="0">
                <a:cs typeface="AU Passata"/>
              </a:rPr>
              <a:t>relevant management level.</a:t>
            </a:r>
            <a:endParaRPr lang="en-US" sz="2400" dirty="0">
              <a:cs typeface="AU Passata"/>
            </a:endParaRPr>
          </a:p>
          <a:p>
            <a:pPr>
              <a:lnSpc>
                <a:spcPts val="4000"/>
              </a:lnSpc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6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C2E4-366F-804D-8C7E-47939403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Collaboration formal agreement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1456EA-9778-DA47-B27F-F82830E88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85" y="1484784"/>
            <a:ext cx="10260455" cy="37196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399E-C4EE-F641-BAC2-01C0D1D1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BECC-F43E-9847-86D0-5835830F5D76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2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collaboration</a:t>
            </a:r>
            <a:r>
              <a:rPr lang="da-DK" dirty="0" smtClean="0"/>
              <a:t> – </a:t>
            </a:r>
            <a:r>
              <a:rPr lang="da-DK" dirty="0" err="1" smtClean="0"/>
              <a:t>benefits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sz="2400" dirty="0" smtClean="0"/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Integrated research and clinical activity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Research at the highest international level – from basic research to new treatments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Research and education </a:t>
            </a:r>
            <a:r>
              <a:rPr lang="en-US" sz="2400" dirty="0" smtClean="0">
                <a:solidFill>
                  <a:srgbClr val="000000"/>
                </a:solidFill>
                <a:cs typeface="AU Passata"/>
              </a:rPr>
              <a:t>at</a:t>
            </a:r>
            <a:r>
              <a:rPr lang="en-US" sz="2400" dirty="0" smtClean="0">
                <a:cs typeface="AU Passata"/>
              </a:rPr>
              <a:t> </a:t>
            </a:r>
            <a:r>
              <a:rPr lang="en-US" sz="2400" dirty="0">
                <a:cs typeface="AU Passata"/>
              </a:rPr>
              <a:t>all </a:t>
            </a:r>
            <a:r>
              <a:rPr lang="en-US" sz="2400" dirty="0" smtClean="0">
                <a:cs typeface="AU Passata"/>
              </a:rPr>
              <a:t>hospitals </a:t>
            </a:r>
            <a:r>
              <a:rPr lang="en-US" sz="2400" dirty="0">
                <a:cs typeface="AU Passata"/>
              </a:rPr>
              <a:t>and clinical departments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U Passata"/>
              </a:rPr>
              <a:t>Attractive and stimulating working and educational environment</a:t>
            </a:r>
            <a:endParaRPr lang="en-US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5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Industry </a:t>
            </a:r>
            <a:r>
              <a:rPr lang="da-DK" dirty="0" err="1" smtClean="0"/>
              <a:t>collaboration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latin typeface="AU Passata" panose="020B0503030502030804" pitchFamily="34" charset="0"/>
              </a:rPr>
              <a:t>550 </a:t>
            </a:r>
            <a:r>
              <a:rPr lang="da-DK" sz="2400" dirty="0" err="1">
                <a:latin typeface="AU Passata" panose="020B0503030502030804" pitchFamily="34" charset="0"/>
              </a:rPr>
              <a:t>co</a:t>
            </a:r>
            <a:r>
              <a:rPr lang="da-DK" sz="2400" dirty="0">
                <a:latin typeface="AU Passata" panose="020B0503030502030804" pitchFamily="34" charset="0"/>
              </a:rPr>
              <a:t>-operation agreements </a:t>
            </a:r>
            <a:r>
              <a:rPr lang="da-DK" sz="2400" dirty="0" err="1" smtClean="0">
                <a:latin typeface="AU Passata" panose="020B0503030502030804" pitchFamily="34" charset="0"/>
              </a:rPr>
              <a:t>annually</a:t>
            </a:r>
            <a:endParaRPr lang="da-DK" sz="2400" dirty="0">
              <a:latin typeface="AU Passata" panose="020B0503030502030804" pitchFamily="34" charset="0"/>
            </a:endParaRP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U Passata" panose="020B0503030502030804" pitchFamily="34" charset="0"/>
              </a:rPr>
              <a:t>All </a:t>
            </a:r>
            <a:r>
              <a:rPr lang="en-US" sz="2400" dirty="0">
                <a:latin typeface="AU Passata" panose="020B0503030502030804" pitchFamily="34" charset="0"/>
              </a:rPr>
              <a:t>clinical trials are approved by the department before the project is started</a:t>
            </a:r>
          </a:p>
          <a:p>
            <a:pPr marL="342900" indent="-3429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U Passata" panose="020B0503030502030804" pitchFamily="34" charset="0"/>
              </a:rPr>
              <a:t>University and hospital have several support functions to assist researchers in setting up clinical trials and collaborating with the pharmaceutical industry</a:t>
            </a:r>
            <a:endParaRPr lang="en-US" sz="2400" dirty="0">
              <a:cs typeface="AU Passata"/>
            </a:endParaRPr>
          </a:p>
          <a:p>
            <a:endParaRPr lang="en-US" sz="24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4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7C5C1-9B3E-1445-8CC2-930B602B8A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A7802-B7B9-404A-83A9-D47E873822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992131-CD00-D543-83E6-21D66EFE9820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4" name="Picture 3" descr="health_ppt_aarhus3.jpg">
            <a:extLst>
              <a:ext uri="{FF2B5EF4-FFF2-40B4-BE49-F238E27FC236}">
                <a16:creationId xmlns:a16="http://schemas.microsoft.com/office/drawing/2014/main" id="{95D2962C-3BD8-D046-8322-3A46FA6FD1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3" b="87951" l="3165" r="97152">
                        <a14:foregroundMark x1="5942" y1="49695" x2="45077" y2="72855"/>
                        <a14:foregroundMark x1="35970" y1="58603" x2="42792" y2="54383"/>
                        <a14:foregroundMark x1="42264" y1="54618" x2="26125" y2="65588"/>
                        <a14:foregroundMark x1="44023" y1="46648" x2="3165" y2="4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2204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7C5C1-9B3E-1445-8CC2-930B602B8A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A7802-B7B9-404A-83A9-D47E873822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992131-CD00-D543-83E6-21D66EFE9820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6" name="Picture 5" descr="health_ppt_aarhus4.jpg">
            <a:extLst>
              <a:ext uri="{FF2B5EF4-FFF2-40B4-BE49-F238E27FC236}">
                <a16:creationId xmlns:a16="http://schemas.microsoft.com/office/drawing/2014/main" id="{762232FB-247A-F945-8BE8-82E474F8E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0" b="89920" l="2602" r="96660">
                        <a14:foregroundMark x1="2637" y1="5157" x2="3340" y2="87014"/>
                        <a14:foregroundMark x1="96660" y1="87014" x2="96660" y2="8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AAC12F-65C1-2541-9902-50F149EC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712" y="730250"/>
            <a:ext cx="5359400" cy="539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3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8C1D6F5-E91C-A547-AAB5-BF956229A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80A53-EB0A-A24C-B961-448BB49A67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A6ACE12-E194-E54D-9BCA-76494045961C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4" name="Picture 3" descr="health_ppt_pic_camp.jpg">
            <a:extLst>
              <a:ext uri="{FF2B5EF4-FFF2-40B4-BE49-F238E27FC236}">
                <a16:creationId xmlns:a16="http://schemas.microsoft.com/office/drawing/2014/main" id="{472424DB-9695-A84B-A8D4-7E1865A0A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5" b="89920" l="2813" r="97890">
                        <a14:foregroundMark x1="2813" y1="5391" x2="2989" y2="87248"/>
                        <a14:foregroundMark x1="3340" y1="7736" x2="89451" y2="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2204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F9A510B-1862-8F4B-8515-A7693A146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523D9-B9CC-AF44-A269-DA5D9A7D23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1921EC4-9EC3-4B4C-8D34-EA9DA7C0F821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4" name="Picture 3" descr="health_ppt_pic_camp2.jpg">
            <a:extLst>
              <a:ext uri="{FF2B5EF4-FFF2-40B4-BE49-F238E27FC236}">
                <a16:creationId xmlns:a16="http://schemas.microsoft.com/office/drawing/2014/main" id="{450FEE5E-B066-A04B-A8D9-76D72FDF18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23" b="88889" l="2286" r="97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D51E87C-E835-A548-B5AF-5894E85207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423AA-D6DB-BC45-899F-406CD317926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AE55036-CE9F-5E47-82DD-E62C91A4C583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4" name="Picture 3" descr="health_ppt_pic_camp3.jpg">
            <a:extLst>
              <a:ext uri="{FF2B5EF4-FFF2-40B4-BE49-F238E27FC236}">
                <a16:creationId xmlns:a16="http://schemas.microsoft.com/office/drawing/2014/main" id="{0ECE91E5-39C9-404E-A8CF-6D51EE745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2" b="89873" l="2286" r="980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2F96EFD-A48D-9747-80E6-2984DB5681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AD763-19A1-CC45-9EF9-25CB15611C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041986-A5DE-8E45-8953-20BE025BD653}" type="datetime1">
              <a:rPr lang="en-GB" smtClean="0"/>
              <a:t>18/03/2019</a:t>
            </a:fld>
            <a:r>
              <a:rPr lang="en-GB"/>
              <a:t>10/08/2018</a:t>
            </a:r>
            <a:endParaRPr lang="en-GB" dirty="0"/>
          </a:p>
        </p:txBody>
      </p:sp>
      <p:pic>
        <p:nvPicPr>
          <p:cNvPr id="4" name="Picture 3" descr="health_ppt_pic_brick3.jpg">
            <a:extLst>
              <a:ext uri="{FF2B5EF4-FFF2-40B4-BE49-F238E27FC236}">
                <a16:creationId xmlns:a16="http://schemas.microsoft.com/office/drawing/2014/main" id="{A4322CE5-65CA-B147-BCB3-5D8548C31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" b="89827" l="1934" r="98594">
                        <a14:foregroundMark x1="50703" y1="5626" x2="95781" y2="44210"/>
                        <a14:foregroundMark x1="50879" y1="86779" x2="95781" y2="48195"/>
                        <a14:foregroundMark x1="52110" y1="48429" x2="58404" y2="67370"/>
                        <a14:foregroundMark x1="70183" y1="69011" x2="75949" y2="88186"/>
                        <a14:foregroundMark x1="67018" y1="87014" x2="73347" y2="87717"/>
                        <a14:foregroundMark x1="49824" y1="46789" x2="55098" y2="48195"/>
                        <a14:foregroundMark x1="50703" y1="24566" x2="74402" y2="33427"/>
                        <a14:foregroundMark x1="51758" y1="10549" x2="51934" y2="20113"/>
                        <a14:foregroundMark x1="70359" y1="10314" x2="70183" y2="22925"/>
                        <a14:foregroundMark x1="79290" y1="11205" x2="78938" y2="22925"/>
                        <a14:foregroundMark x1="87025" y1="7736" x2="89487" y2="8908"/>
                        <a14:foregroundMark x1="50527" y1="11674" x2="50176" y2="22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BD85B7D-E9A5-49E0-8ACF-AF93CE3E556F}" type="datetime1">
              <a:rPr lang="en-GB" smtClean="0"/>
              <a:t>18/03/2019</a:t>
            </a:fld>
            <a:r>
              <a:rPr lang="en-GB" dirty="0"/>
              <a:t>10/08/2018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dirty="0"/>
              <a:t>Insert Quote text, for next level ENTER and TAB</a:t>
            </a:r>
            <a:endParaRPr lang="en-GB"/>
          </a:p>
          <a:p>
            <a:pPr lvl="1"/>
            <a:r>
              <a:rPr lang="en-GB" dirty="0"/>
              <a:t>Insert Name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1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396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U Passata Light" panose="020B0303030902030804" pitchFamily="34" charset="0"/>
              </a:rPr>
              <a:t>About</a:t>
            </a:r>
            <a:r>
              <a:rPr lang="da-DK" dirty="0" smtClean="0">
                <a:latin typeface="AU Passata Light" panose="020B0303030902030804" pitchFamily="34" charset="0"/>
              </a:rPr>
              <a:t> </a:t>
            </a:r>
            <a:r>
              <a:rPr lang="da-DK" dirty="0" err="1" smtClean="0">
                <a:latin typeface="AU Passata Light" panose="020B0303030902030804" pitchFamily="34" charset="0"/>
              </a:rPr>
              <a:t>aarhus</a:t>
            </a:r>
            <a:r>
              <a:rPr lang="da-DK" dirty="0" smtClean="0">
                <a:latin typeface="AU Passata Light" panose="020B0303030902030804" pitchFamily="34" charset="0"/>
              </a:rPr>
              <a:t> </a:t>
            </a:r>
            <a:r>
              <a:rPr lang="da-DK" dirty="0" err="1" smtClean="0">
                <a:latin typeface="AU Passata Light" panose="020B0303030902030804" pitchFamily="34" charset="0"/>
              </a:rPr>
              <a:t>university</a:t>
            </a:r>
            <a:endParaRPr lang="da-DK" dirty="0">
              <a:latin typeface="AU Passata Light" panose="020B03030309020308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700807"/>
            <a:ext cx="10220325" cy="41935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Young </a:t>
            </a:r>
            <a:r>
              <a:rPr lang="da-DK" sz="2400" dirty="0" err="1" smtClean="0"/>
              <a:t>modern</a:t>
            </a:r>
            <a:r>
              <a:rPr lang="da-DK" sz="2400" dirty="0" smtClean="0"/>
              <a:t> </a:t>
            </a:r>
            <a:r>
              <a:rPr lang="da-DK" sz="2400" dirty="0" err="1" smtClean="0"/>
              <a:t>university</a:t>
            </a:r>
            <a:r>
              <a:rPr lang="da-DK" sz="2400" dirty="0" smtClean="0"/>
              <a:t> from 1928</a:t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err="1" smtClean="0"/>
              <a:t>Leading</a:t>
            </a:r>
            <a:r>
              <a:rPr lang="da-DK" sz="2400" dirty="0" smtClean="0"/>
              <a:t> public research </a:t>
            </a:r>
            <a:r>
              <a:rPr lang="da-DK" sz="2400" dirty="0" err="1" smtClean="0"/>
              <a:t>university</a:t>
            </a:r>
            <a:r>
              <a:rPr lang="da-DK" sz="2400" dirty="0" smtClean="0"/>
              <a:t> </a:t>
            </a:r>
            <a:r>
              <a:rPr lang="da-DK" sz="2400" dirty="0" err="1" smtClean="0"/>
              <a:t>covering</a:t>
            </a:r>
            <a:r>
              <a:rPr lang="da-DK" sz="2400" dirty="0" smtClean="0"/>
              <a:t> </a:t>
            </a:r>
            <a:br>
              <a:rPr lang="da-DK" sz="2400" dirty="0" smtClean="0"/>
            </a:br>
            <a:r>
              <a:rPr lang="da-DK" sz="2400" dirty="0" smtClean="0"/>
              <a:t>the </a:t>
            </a:r>
            <a:r>
              <a:rPr lang="da-DK" sz="2400" dirty="0" err="1" smtClean="0"/>
              <a:t>entire</a:t>
            </a:r>
            <a:r>
              <a:rPr lang="da-DK" sz="2400" dirty="0" smtClean="0"/>
              <a:t> research </a:t>
            </a:r>
            <a:r>
              <a:rPr lang="da-DK" sz="2400" dirty="0" err="1" smtClean="0"/>
              <a:t>spectrum</a:t>
            </a:r>
            <a:r>
              <a:rPr lang="da-DK" sz="2400" dirty="0" smtClean="0"/>
              <a:t/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40,000 students, 3,000 international students</a:t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A </a:t>
            </a:r>
            <a:r>
              <a:rPr lang="da-DK" sz="2400" dirty="0" err="1" smtClean="0"/>
              <a:t>graduate</a:t>
            </a:r>
            <a:r>
              <a:rPr lang="da-DK" sz="2400" dirty="0" smtClean="0"/>
              <a:t> </a:t>
            </a:r>
            <a:r>
              <a:rPr lang="da-DK" sz="2400" dirty="0" err="1" smtClean="0"/>
              <a:t>university</a:t>
            </a:r>
            <a:r>
              <a:rPr lang="da-DK" sz="2400" dirty="0" smtClean="0"/>
              <a:t>: more </a:t>
            </a:r>
            <a:r>
              <a:rPr lang="da-DK" sz="2400" dirty="0" err="1" smtClean="0"/>
              <a:t>than</a:t>
            </a:r>
            <a:r>
              <a:rPr lang="da-DK" sz="2400" dirty="0" smtClean="0"/>
              <a:t> 50% of students </a:t>
            </a:r>
            <a:r>
              <a:rPr lang="da-DK" sz="2400" dirty="0" err="1" smtClean="0"/>
              <a:t>study</a:t>
            </a:r>
            <a:r>
              <a:rPr lang="da-DK" sz="2400" dirty="0" smtClean="0"/>
              <a:t> at </a:t>
            </a:r>
            <a:r>
              <a:rPr lang="da-DK" sz="2400" dirty="0" err="1" smtClean="0"/>
              <a:t>Master’s</a:t>
            </a:r>
            <a:r>
              <a:rPr lang="da-DK" sz="2400" dirty="0" smtClean="0"/>
              <a:t> or </a:t>
            </a:r>
            <a:r>
              <a:rPr lang="da-DK" sz="2400" dirty="0" err="1" smtClean="0"/>
              <a:t>PhD</a:t>
            </a:r>
            <a:r>
              <a:rPr lang="da-DK" sz="2400" dirty="0" smtClean="0"/>
              <a:t> </a:t>
            </a:r>
            <a:r>
              <a:rPr lang="da-DK" sz="2400" dirty="0" err="1" smtClean="0"/>
              <a:t>level</a:t>
            </a: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58-D072-49FF-8668-BD54820BAEB0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7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U Passata Light" panose="020B0303030902030804" pitchFamily="34" charset="0"/>
              </a:rPr>
              <a:t>Rankings</a:t>
            </a:r>
            <a:r>
              <a:rPr lang="da-DK" dirty="0" smtClean="0">
                <a:latin typeface="AU Passata Light" panose="020B0303030902030804" pitchFamily="34" charset="0"/>
              </a:rPr>
              <a:t> </a:t>
            </a:r>
            <a:r>
              <a:rPr lang="da-DK" dirty="0" err="1" smtClean="0">
                <a:latin typeface="AU Passata Light" panose="020B0303030902030804" pitchFamily="34" charset="0"/>
              </a:rPr>
              <a:t>aarhus</a:t>
            </a:r>
            <a:r>
              <a:rPr lang="da-DK" dirty="0" smtClean="0">
                <a:latin typeface="AU Passata Light" panose="020B0303030902030804" pitchFamily="34" charset="0"/>
              </a:rPr>
              <a:t> </a:t>
            </a:r>
            <a:r>
              <a:rPr lang="da-DK" dirty="0" err="1" smtClean="0">
                <a:latin typeface="AU Passata Light" panose="020B0303030902030804" pitchFamily="34" charset="0"/>
              </a:rPr>
              <a:t>university</a:t>
            </a:r>
            <a:endParaRPr lang="da-DK" dirty="0">
              <a:latin typeface="AU Passata Light" panose="020B03030309020308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700807"/>
            <a:ext cx="10220325" cy="4193579"/>
          </a:xfrm>
        </p:spPr>
        <p:txBody>
          <a:bodyPr/>
          <a:lstStyle/>
          <a:p>
            <a:pPr>
              <a:lnSpc>
                <a:spcPts val="4000"/>
              </a:lnSpc>
              <a:buNone/>
            </a:pPr>
            <a:r>
              <a:rPr lang="en-US" sz="2400" b="1" dirty="0">
                <a:cs typeface="AU Passata"/>
              </a:rPr>
              <a:t>RANKINGS 2017: </a:t>
            </a:r>
          </a:p>
          <a:p>
            <a:pPr marL="800100" lvl="1" indent="-342900">
              <a:lnSpc>
                <a:spcPts val="4000"/>
              </a:lnSpc>
              <a:buFont typeface="Arial" charset="0"/>
              <a:buChar char="•"/>
            </a:pPr>
            <a:r>
              <a:rPr lang="en-US" sz="2400" dirty="0"/>
              <a:t>ARWU – Shanghai: </a:t>
            </a:r>
            <a:r>
              <a:rPr lang="en-US" sz="2400" b="1" dirty="0">
                <a:ea typeface="AU Passata" charset="0"/>
                <a:cs typeface="AU Passata" charset="0"/>
              </a:rPr>
              <a:t>65 </a:t>
            </a:r>
          </a:p>
          <a:p>
            <a:pPr marL="800100" lvl="1" indent="-342900">
              <a:lnSpc>
                <a:spcPts val="4000"/>
              </a:lnSpc>
              <a:buFont typeface="Arial" charset="0"/>
              <a:buChar char="•"/>
            </a:pPr>
            <a:r>
              <a:rPr lang="en-US" sz="2400" dirty="0"/>
              <a:t>National Taiwan University Ranking: </a:t>
            </a:r>
            <a:r>
              <a:rPr lang="en-US" sz="2400" b="1" dirty="0">
                <a:ea typeface="AU Passata" charset="0"/>
                <a:cs typeface="AU Passata" charset="0"/>
              </a:rPr>
              <a:t>88</a:t>
            </a:r>
            <a:r>
              <a:rPr lang="en-US" sz="2400" dirty="0"/>
              <a:t> </a:t>
            </a:r>
          </a:p>
          <a:p>
            <a:pPr marL="800100" lvl="1" indent="-342900">
              <a:lnSpc>
                <a:spcPts val="4000"/>
              </a:lnSpc>
              <a:buFont typeface="Arial" charset="0"/>
              <a:buChar char="•"/>
            </a:pPr>
            <a:r>
              <a:rPr lang="en-US" sz="2400" dirty="0">
                <a:cs typeface="AU Passata"/>
              </a:rPr>
              <a:t>Leiden </a:t>
            </a:r>
            <a:r>
              <a:rPr lang="en-US" sz="2400" dirty="0"/>
              <a:t>Ranking: </a:t>
            </a:r>
            <a:r>
              <a:rPr lang="en-US" sz="2400" b="1" dirty="0">
                <a:ea typeface="AU Passata" charset="0"/>
                <a:cs typeface="AU Passata" charset="0"/>
              </a:rPr>
              <a:t>101</a:t>
            </a:r>
            <a:r>
              <a:rPr lang="en-US" sz="2400" dirty="0"/>
              <a:t> </a:t>
            </a:r>
          </a:p>
          <a:p>
            <a:pPr marL="800100" lvl="1" indent="-342900">
              <a:lnSpc>
                <a:spcPts val="4000"/>
              </a:lnSpc>
              <a:buFont typeface="Arial" charset="0"/>
              <a:buChar char="•"/>
            </a:pPr>
            <a:r>
              <a:rPr lang="en-US" sz="2400" dirty="0"/>
              <a:t>Times Higher Education World University Ranking: </a:t>
            </a:r>
            <a:r>
              <a:rPr lang="da-DK" sz="2400" b="1" dirty="0">
                <a:ea typeface="AU Passata" charset="0"/>
                <a:cs typeface="AU Passata" charset="0"/>
              </a:rPr>
              <a:t>109</a:t>
            </a:r>
            <a:endParaRPr lang="en-US" sz="2400" b="1" dirty="0">
              <a:ea typeface="AU Passata" charset="0"/>
              <a:cs typeface="AU Passata" charset="0"/>
            </a:endParaRPr>
          </a:p>
          <a:p>
            <a:pPr marL="800100" lvl="1" indent="-342900">
              <a:lnSpc>
                <a:spcPts val="4000"/>
              </a:lnSpc>
              <a:buFont typeface="Arial" charset="0"/>
              <a:buChar char="•"/>
            </a:pPr>
            <a:r>
              <a:rPr lang="en-US" sz="2400" dirty="0"/>
              <a:t>QS World University Ranking: </a:t>
            </a:r>
            <a:r>
              <a:rPr lang="en-US" sz="2400" b="1" dirty="0">
                <a:ea typeface="AU Passata" charset="0"/>
                <a:cs typeface="AU Passata" charset="0"/>
              </a:rPr>
              <a:t>119</a:t>
            </a:r>
            <a:endParaRPr lang="en-US" sz="2400" dirty="0">
              <a:ea typeface="AU Passata" charset="0"/>
              <a:cs typeface="AU Passata" charset="0"/>
            </a:endParaRPr>
          </a:p>
          <a:p>
            <a:pPr>
              <a:buNone/>
            </a:pPr>
            <a:r>
              <a:rPr lang="da-DK" sz="2400" dirty="0" smtClean="0"/>
              <a:t/>
            </a:r>
            <a:br>
              <a:rPr lang="da-DK" sz="2400" dirty="0" smtClean="0"/>
            </a:br>
            <a:endParaRPr lang="da-DK" sz="24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58-D072-49FF-8668-BD54820BAEB0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7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U Passata Light" panose="020B0303030902030804" pitchFamily="34" charset="0"/>
              </a:rPr>
              <a:t>Faculties</a:t>
            </a:r>
            <a:r>
              <a:rPr lang="da-DK" dirty="0" smtClean="0">
                <a:latin typeface="AU Passata Light" panose="020B0303030902030804" pitchFamily="34" charset="0"/>
              </a:rPr>
              <a:t> at </a:t>
            </a:r>
            <a:r>
              <a:rPr lang="da-DK" dirty="0" err="1" smtClean="0">
                <a:latin typeface="AU Passata Light" panose="020B0303030902030804" pitchFamily="34" charset="0"/>
              </a:rPr>
              <a:t>aarhus</a:t>
            </a:r>
            <a:r>
              <a:rPr lang="da-DK" dirty="0" smtClean="0">
                <a:latin typeface="AU Passata Light" panose="020B0303030902030804" pitchFamily="34" charset="0"/>
              </a:rPr>
              <a:t> </a:t>
            </a:r>
            <a:r>
              <a:rPr lang="da-DK" dirty="0" err="1" smtClean="0">
                <a:latin typeface="AU Passata Light" panose="020B0303030902030804" pitchFamily="34" charset="0"/>
              </a:rPr>
              <a:t>university</a:t>
            </a:r>
            <a:endParaRPr lang="da-DK" dirty="0">
              <a:latin typeface="AU Passata Light" panose="020B0303030902030804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700807"/>
            <a:ext cx="10220325" cy="41935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Health</a:t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Science and Technology</a:t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Business and Social Sciences</a:t>
            </a:r>
            <a:br>
              <a:rPr lang="da-DK" sz="2400" dirty="0" smtClean="0"/>
            </a:b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/>
              <a:t>Arts</a:t>
            </a:r>
            <a:br>
              <a:rPr lang="da-DK" sz="2400" dirty="0" smtClean="0"/>
            </a:br>
            <a:endParaRPr lang="da-DK" sz="24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EE58-D072-49FF-8668-BD54820BAEB0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4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Faculty</a:t>
            </a:r>
            <a:r>
              <a:rPr lang="da-DK" dirty="0" smtClean="0"/>
              <a:t> of </a:t>
            </a:r>
            <a:r>
              <a:rPr lang="da-DK" dirty="0" err="1" smtClean="0"/>
              <a:t>health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628799"/>
            <a:ext cx="10220325" cy="426558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 smtClean="0">
                <a:latin typeface="AU Passata" panose="020B0503030502030804" pitchFamily="34" charset="0"/>
                <a:ea typeface="AU Passata" charset="0"/>
                <a:cs typeface="AU Passata" charset="0"/>
              </a:rPr>
              <a:t>5</a:t>
            </a:r>
            <a:r>
              <a:rPr lang="en-US" dirty="0" smtClean="0">
                <a:latin typeface="AU Passata" panose="020B0503030502030804" pitchFamily="34" charset="0"/>
                <a:cs typeface="AU Passata"/>
              </a:rPr>
              <a:t> </a:t>
            </a:r>
            <a:r>
              <a:rPr lang="en-US" dirty="0">
                <a:latin typeface="AU Passata" panose="020B0503030502030804" pitchFamily="34" charset="0"/>
                <a:cs typeface="AU Passata"/>
              </a:rPr>
              <a:t>DEPARTMENTS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AU Passata" panose="020B0503030502030804" pitchFamily="34" charset="0"/>
                <a:ea typeface="AU Passata" charset="0"/>
                <a:cs typeface="AU Passata" charset="0"/>
              </a:rPr>
              <a:t>1,360</a:t>
            </a:r>
            <a:r>
              <a:rPr lang="en-US" dirty="0">
                <a:latin typeface="AU Passata" panose="020B0503030502030804" pitchFamily="34" charset="0"/>
                <a:cs typeface="AU Passata"/>
              </a:rPr>
              <a:t> EMPLOYEES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 smtClean="0">
                <a:latin typeface="AU Passata" panose="020B0503030502030804" pitchFamily="34" charset="0"/>
                <a:ea typeface="AU Passata" charset="0"/>
                <a:cs typeface="AU Passata" charset="0"/>
              </a:rPr>
              <a:t>174 </a:t>
            </a:r>
            <a:r>
              <a:rPr lang="en-US" sz="4000" b="1" dirty="0">
                <a:latin typeface="AU Passata" panose="020B0503030502030804" pitchFamily="34" charset="0"/>
                <a:ea typeface="AU Passata" charset="0"/>
                <a:cs typeface="AU Passata" charset="0"/>
              </a:rPr>
              <a:t>million </a:t>
            </a:r>
            <a:r>
              <a:rPr lang="en-US" sz="4000" b="1" dirty="0" smtClean="0">
                <a:latin typeface="AU Passata" panose="020B0503030502030804" pitchFamily="34" charset="0"/>
                <a:ea typeface="AU Passata" charset="0"/>
                <a:cs typeface="AU Passata" charset="0"/>
              </a:rPr>
              <a:t>euros </a:t>
            </a:r>
            <a:r>
              <a:rPr lang="en-US" dirty="0" smtClean="0">
                <a:latin typeface="AU Passata" panose="020B0503030502030804" pitchFamily="34" charset="0"/>
                <a:cs typeface="AU Passata"/>
              </a:rPr>
              <a:t>IN </a:t>
            </a:r>
            <a:r>
              <a:rPr lang="en-US" dirty="0">
                <a:latin typeface="AU Passata" panose="020B0503030502030804" pitchFamily="34" charset="0"/>
                <a:cs typeface="AU Passata"/>
              </a:rPr>
              <a:t>REVENUE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dirty="0">
                <a:latin typeface="AU Passata" panose="020B0503030502030804" pitchFamily="34" charset="0"/>
                <a:cs typeface="AU Passata"/>
              </a:rPr>
              <a:t>Source: Profile Brochure 2017-2018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6EA-67E7-4A3A-B527-CC45FB2ACED2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0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Faculty</a:t>
            </a:r>
            <a:r>
              <a:rPr lang="da-DK" dirty="0" smtClean="0"/>
              <a:t> of </a:t>
            </a:r>
            <a:r>
              <a:rPr lang="da-DK" dirty="0" err="1" smtClean="0"/>
              <a:t>health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700807"/>
            <a:ext cx="10220325" cy="419357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AU Passata" panose="020B0503030502030804" pitchFamily="34" charset="0"/>
                <a:ea typeface="AU Passata" charset="0"/>
                <a:cs typeface="AU Passata" charset="0"/>
              </a:rPr>
              <a:t>4,325 </a:t>
            </a:r>
            <a:r>
              <a:rPr lang="en-US" dirty="0">
                <a:latin typeface="AU Passata" panose="020B0503030502030804" pitchFamily="34" charset="0"/>
                <a:cs typeface="AU Passata"/>
              </a:rPr>
              <a:t>STUDENTS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AU Passata" panose="020B0503030502030804" pitchFamily="34" charset="0"/>
                <a:ea typeface="AU Passata" charset="0"/>
                <a:cs typeface="AU Passata" charset="0"/>
              </a:rPr>
              <a:t>310</a:t>
            </a:r>
            <a:r>
              <a:rPr lang="en-US" dirty="0">
                <a:latin typeface="AU Passata" panose="020B0503030502030804" pitchFamily="34" charset="0"/>
                <a:cs typeface="AU Passata"/>
              </a:rPr>
              <a:t> INTERNATIONAL STUDENTS IN FULL DEGREE PROGRAMMES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dirty="0">
                <a:latin typeface="AU Passata" panose="020B0503030502030804" pitchFamily="34" charset="0"/>
                <a:cs typeface="AU Passata"/>
              </a:rPr>
              <a:t>Source: Profile Brochure 2017-2018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6EA-67E7-4A3A-B527-CC45FB2ACED2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3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Mission – </a:t>
            </a:r>
            <a:r>
              <a:rPr lang="da-DK" dirty="0" err="1" smtClean="0"/>
              <a:t>faculty</a:t>
            </a:r>
            <a:r>
              <a:rPr lang="da-DK" dirty="0" smtClean="0"/>
              <a:t> of </a:t>
            </a:r>
            <a:r>
              <a:rPr lang="da-DK" dirty="0" err="1" smtClean="0"/>
              <a:t>health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85838" y="1124744"/>
            <a:ext cx="10220325" cy="4521366"/>
          </a:xfrm>
        </p:spPr>
        <p:txBody>
          <a:bodyPr/>
          <a:lstStyle/>
          <a:p>
            <a:endParaRPr lang="en-US" dirty="0" smtClean="0">
              <a:latin typeface="AU Passata" panose="020B0503030502030804" pitchFamily="34" charset="0"/>
            </a:endParaRPr>
          </a:p>
          <a:p>
            <a:endParaRPr lang="en-US" sz="2400" dirty="0"/>
          </a:p>
          <a:p>
            <a:r>
              <a:rPr lang="en-US" sz="2800" dirty="0" smtClean="0"/>
              <a:t>“The </a:t>
            </a:r>
            <a:r>
              <a:rPr lang="en-US" sz="2800" dirty="0"/>
              <a:t>mission of Aarhus University, </a:t>
            </a:r>
            <a:r>
              <a:rPr lang="en-US" sz="2800" dirty="0" smtClean="0"/>
              <a:t>Health </a:t>
            </a:r>
            <a:r>
              <a:rPr lang="en-US" sz="2800" dirty="0"/>
              <a:t>is to improve public health through research, talent development and education at a high international level, as well as to ensure knowledge dissemination and knowledge transfer throughout the field of </a:t>
            </a:r>
            <a:r>
              <a:rPr lang="en-US" sz="2800" dirty="0" smtClean="0"/>
              <a:t>healthcare”.</a:t>
            </a:r>
            <a:endParaRPr lang="en-US" sz="2800" dirty="0"/>
          </a:p>
          <a:p>
            <a:endParaRPr lang="da-DK" sz="2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BA07-7A2A-4619-B4F5-693129756AE5}" type="datetime1">
              <a:rPr lang="en-GB" smtClean="0"/>
              <a:t>18/03/2019</a:t>
            </a:fld>
            <a:r>
              <a:rPr lang="en-GB" smtClean="0"/>
              <a:t>10/08/2018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0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595811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06463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01822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25371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338072962833871"/>
</p:tagLst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Office PowerPoint</Application>
  <PresentationFormat>Brugerdefineret</PresentationFormat>
  <Paragraphs>143</Paragraphs>
  <Slides>35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44" baseType="lpstr">
      <vt:lpstr>Wingdings 3</vt:lpstr>
      <vt:lpstr>Calibri</vt:lpstr>
      <vt:lpstr>AU Passata Light</vt:lpstr>
      <vt:lpstr>Wingdings</vt:lpstr>
      <vt:lpstr>AU Passata</vt:lpstr>
      <vt:lpstr>AU Peto</vt:lpstr>
      <vt:lpstr>Arial</vt:lpstr>
      <vt:lpstr>Georgia</vt:lpstr>
      <vt:lpstr>AU 16:9</vt:lpstr>
      <vt:lpstr>Department of  clinical medicine</vt:lpstr>
      <vt:lpstr>PowerPoint-præsentation</vt:lpstr>
      <vt:lpstr>PowerPoint-præsentation</vt:lpstr>
      <vt:lpstr>About aarhus university</vt:lpstr>
      <vt:lpstr>Rankings aarhus university</vt:lpstr>
      <vt:lpstr>Faculties at aarhus university</vt:lpstr>
      <vt:lpstr>About Faculty of health</vt:lpstr>
      <vt:lpstr>About Faculty of health</vt:lpstr>
      <vt:lpstr>Mission – faculty of health</vt:lpstr>
      <vt:lpstr>vision – faculty of health</vt:lpstr>
      <vt:lpstr>Department of clinical medicine</vt:lpstr>
      <vt:lpstr>Department of Clinical Medicine</vt:lpstr>
      <vt:lpstr>PowerPoint-præsentation</vt:lpstr>
      <vt:lpstr>History of dept. Of clinical medicine</vt:lpstr>
      <vt:lpstr>Academic staff – approx.</vt:lpstr>
      <vt:lpstr>Research – basic and clinical</vt:lpstr>
      <vt:lpstr>Research – facts</vt:lpstr>
      <vt:lpstr>Research – facilities</vt:lpstr>
      <vt:lpstr>PowerPoint-præsentation</vt:lpstr>
      <vt:lpstr>PowerPoint-præsentation</vt:lpstr>
      <vt:lpstr>Education - students</vt:lpstr>
      <vt:lpstr>Education – structure (MA)</vt:lpstr>
      <vt:lpstr>Education structure (MA)</vt:lpstr>
      <vt:lpstr>collaboration – formal agreement</vt:lpstr>
      <vt:lpstr>Collaboration formal agreement</vt:lpstr>
      <vt:lpstr>collaboration – benefits</vt:lpstr>
      <vt:lpstr>Industry collaboration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2019-03-18T07:04:43Z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636572181038626884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1796</vt:lpwstr>
  </property>
  <property fmtid="{D5CDD505-2E9C-101B-9397-08002B2CF9AE}" pid="62" name="colorthemechange">
    <vt:lpwstr>True</vt:lpwstr>
  </property>
</Properties>
</file>