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7"/>
  </p:notesMasterIdLst>
  <p:sldIdLst>
    <p:sldId id="260" r:id="rId3"/>
    <p:sldId id="278" r:id="rId4"/>
    <p:sldId id="275" r:id="rId5"/>
    <p:sldId id="281" r:id="rId6"/>
    <p:sldId id="282" r:id="rId7"/>
    <p:sldId id="276" r:id="rId8"/>
    <p:sldId id="286" r:id="rId9"/>
    <p:sldId id="280" r:id="rId10"/>
    <p:sldId id="285" r:id="rId11"/>
    <p:sldId id="291" r:id="rId12"/>
    <p:sldId id="290" r:id="rId13"/>
    <p:sldId id="289" r:id="rId14"/>
    <p:sldId id="292" r:id="rId15"/>
    <p:sldId id="284" r:id="rId16"/>
  </p:sldIdLst>
  <p:sldSz cx="9144000" cy="5143500" type="screen16x9"/>
  <p:notesSz cx="6808788" cy="9940925"/>
  <p:defaultTextStyle>
    <a:defPPr>
      <a:defRPr lang="da-DK"/>
    </a:defPPr>
    <a:lvl1pPr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28">
          <p15:clr>
            <a:srgbClr val="A4A3A4"/>
          </p15:clr>
        </p15:guide>
        <p15:guide id="2" pos="6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85" autoAdjust="0"/>
    <p:restoredTop sz="77094" autoAdjust="0"/>
  </p:normalViewPr>
  <p:slideViewPr>
    <p:cSldViewPr snapToGrid="0" snapToObjects="1">
      <p:cViewPr varScale="1">
        <p:scale>
          <a:sx n="137" d="100"/>
          <a:sy n="137" d="100"/>
        </p:scale>
        <p:origin x="1328" y="72"/>
      </p:cViewPr>
      <p:guideLst>
        <p:guide orient="horz" pos="3028"/>
        <p:guide pos="6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D11913-A94D-4F98-882B-3E422CC3DC98}" type="doc">
      <dgm:prSet loTypeId="urn:microsoft.com/office/officeart/2005/8/layout/cycle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a-DK"/>
        </a:p>
      </dgm:t>
    </dgm:pt>
    <dgm:pt modelId="{5B2A82B4-DFE6-4890-8EBF-3876B6E329A8}">
      <dgm:prSet phldrT="[Tekst]" custT="1"/>
      <dgm:spPr/>
      <dgm:t>
        <a:bodyPr/>
        <a:lstStyle/>
        <a:p>
          <a:r>
            <a:rPr lang="da-DK" sz="1200" b="1" dirty="0" smtClean="0"/>
            <a:t>1. </a:t>
          </a:r>
          <a:r>
            <a:rPr lang="da-DK" sz="1400" b="1" dirty="0" smtClean="0"/>
            <a:t>Erfaring</a:t>
          </a:r>
        </a:p>
        <a:p>
          <a:r>
            <a:rPr lang="da-DK" sz="1100" b="1" dirty="0" smtClean="0"/>
            <a:t>Oplevelse</a:t>
          </a:r>
        </a:p>
        <a:p>
          <a:r>
            <a:rPr lang="da-DK" sz="1000" dirty="0" smtClean="0"/>
            <a:t>(hvad sker der?)</a:t>
          </a:r>
          <a:endParaRPr lang="da-DK" sz="1000" dirty="0"/>
        </a:p>
      </dgm:t>
    </dgm:pt>
    <dgm:pt modelId="{4F0BB0C5-71F6-4D64-AFDF-11EC5C82956F}" type="parTrans" cxnId="{7F76CA2E-4772-4B2A-8ECE-38AF903F5184}">
      <dgm:prSet/>
      <dgm:spPr/>
      <dgm:t>
        <a:bodyPr/>
        <a:lstStyle/>
        <a:p>
          <a:endParaRPr lang="da-DK"/>
        </a:p>
      </dgm:t>
    </dgm:pt>
    <dgm:pt modelId="{0BD6C10B-80D2-4C7A-A681-E762E95B6601}" type="sibTrans" cxnId="{7F76CA2E-4772-4B2A-8ECE-38AF903F5184}">
      <dgm:prSet/>
      <dgm:spPr/>
      <dgm:t>
        <a:bodyPr/>
        <a:lstStyle/>
        <a:p>
          <a:endParaRPr lang="da-DK"/>
        </a:p>
      </dgm:t>
    </dgm:pt>
    <dgm:pt modelId="{149FECCB-38AB-4FBD-9810-EA5D251E2227}">
      <dgm:prSet phldrT="[Tekst]" custT="1"/>
      <dgm:spPr/>
      <dgm:t>
        <a:bodyPr/>
        <a:lstStyle/>
        <a:p>
          <a:r>
            <a:rPr lang="da-DK" sz="1300" b="1" dirty="0" smtClean="0"/>
            <a:t>2. Eftertænksomhed</a:t>
          </a:r>
        </a:p>
        <a:p>
          <a:r>
            <a:rPr lang="da-DK" sz="1050" b="1" dirty="0" smtClean="0"/>
            <a:t>Observationer, Refleksion, Analyse</a:t>
          </a:r>
        </a:p>
        <a:p>
          <a:r>
            <a:rPr lang="da-DK" sz="1000" dirty="0" smtClean="0"/>
            <a:t>(hvad sker der, og hvad betyder det?)</a:t>
          </a:r>
          <a:endParaRPr lang="da-DK" sz="1000" dirty="0"/>
        </a:p>
      </dgm:t>
    </dgm:pt>
    <dgm:pt modelId="{1E21CBFC-5E97-4449-AE58-166A24BDE51F}" type="parTrans" cxnId="{D62D5703-4C8A-4A43-BB55-18FEF0CE643C}">
      <dgm:prSet/>
      <dgm:spPr/>
      <dgm:t>
        <a:bodyPr/>
        <a:lstStyle/>
        <a:p>
          <a:endParaRPr lang="da-DK"/>
        </a:p>
      </dgm:t>
    </dgm:pt>
    <dgm:pt modelId="{A1717F71-3DA0-4CDB-978C-C9941E0CEDB7}" type="sibTrans" cxnId="{D62D5703-4C8A-4A43-BB55-18FEF0CE643C}">
      <dgm:prSet/>
      <dgm:spPr/>
      <dgm:t>
        <a:bodyPr/>
        <a:lstStyle/>
        <a:p>
          <a:endParaRPr lang="da-DK"/>
        </a:p>
      </dgm:t>
    </dgm:pt>
    <dgm:pt modelId="{6BB36796-FC84-4DB2-B20B-EF07B9772B33}">
      <dgm:prSet phldrT="[Tekst]" custT="1"/>
      <dgm:spPr/>
      <dgm:t>
        <a:bodyPr/>
        <a:lstStyle/>
        <a:p>
          <a:pPr algn="ctr"/>
          <a:r>
            <a:rPr lang="da-DK" sz="1300" b="1" dirty="0" smtClean="0"/>
            <a:t>3. Begrebsdannelse</a:t>
          </a:r>
        </a:p>
        <a:p>
          <a:pPr algn="ctr"/>
          <a:r>
            <a:rPr lang="da-DK" sz="1100" b="1" dirty="0" smtClean="0"/>
            <a:t>Konklusion, Vurdering</a:t>
          </a:r>
        </a:p>
        <a:p>
          <a:pPr algn="ctr"/>
          <a:r>
            <a:rPr lang="da-DK" sz="1100" b="0" dirty="0" smtClean="0"/>
            <a:t>(hvilke konklusioner kan man lave?)</a:t>
          </a:r>
          <a:endParaRPr lang="da-DK" sz="1100" b="0" dirty="0"/>
        </a:p>
      </dgm:t>
    </dgm:pt>
    <dgm:pt modelId="{12E8044C-856D-4A4A-BC1D-286B2D18A3EF}" type="parTrans" cxnId="{739BE196-7D64-48C9-8077-2E28B5EE29E2}">
      <dgm:prSet/>
      <dgm:spPr/>
      <dgm:t>
        <a:bodyPr/>
        <a:lstStyle/>
        <a:p>
          <a:endParaRPr lang="da-DK"/>
        </a:p>
      </dgm:t>
    </dgm:pt>
    <dgm:pt modelId="{1FCF0A6F-5457-436C-8148-69E409BC2663}" type="sibTrans" cxnId="{739BE196-7D64-48C9-8077-2E28B5EE29E2}">
      <dgm:prSet/>
      <dgm:spPr/>
      <dgm:t>
        <a:bodyPr/>
        <a:lstStyle/>
        <a:p>
          <a:endParaRPr lang="da-DK"/>
        </a:p>
      </dgm:t>
    </dgm:pt>
    <dgm:pt modelId="{A7AC5E6B-6C49-477A-8617-C16556B0E692}">
      <dgm:prSet phldrT="[Tekst]" custT="1"/>
      <dgm:spPr/>
      <dgm:t>
        <a:bodyPr/>
        <a:lstStyle/>
        <a:p>
          <a:r>
            <a:rPr lang="da-DK" sz="1300" b="1" dirty="0" smtClean="0"/>
            <a:t>4. Eksperiment</a:t>
          </a:r>
        </a:p>
        <a:p>
          <a:r>
            <a:rPr lang="da-DK" sz="1100" b="1" dirty="0" smtClean="0"/>
            <a:t>Ny handling</a:t>
          </a:r>
        </a:p>
        <a:p>
          <a:r>
            <a:rPr lang="da-DK" sz="1100" b="1" dirty="0" smtClean="0"/>
            <a:t>Afprøvning af handling i nye situationer </a:t>
          </a:r>
          <a:r>
            <a:rPr lang="da-DK" sz="1000" b="1" dirty="0" smtClean="0"/>
            <a:t>(hvordan kan det lærte anvendes?) </a:t>
          </a:r>
          <a:endParaRPr lang="da-DK" sz="1000" b="1" dirty="0"/>
        </a:p>
      </dgm:t>
    </dgm:pt>
    <dgm:pt modelId="{37231EC4-79CE-464B-A9B9-3CE1FACEAD81}" type="parTrans" cxnId="{CDB4F3D7-F8C0-4AF0-B8AB-03B2C77E5EE0}">
      <dgm:prSet/>
      <dgm:spPr/>
      <dgm:t>
        <a:bodyPr/>
        <a:lstStyle/>
        <a:p>
          <a:endParaRPr lang="da-DK"/>
        </a:p>
      </dgm:t>
    </dgm:pt>
    <dgm:pt modelId="{6C26F44F-D91A-4DC7-8CEA-AA46A5443982}" type="sibTrans" cxnId="{CDB4F3D7-F8C0-4AF0-B8AB-03B2C77E5EE0}">
      <dgm:prSet/>
      <dgm:spPr/>
      <dgm:t>
        <a:bodyPr/>
        <a:lstStyle/>
        <a:p>
          <a:endParaRPr lang="da-DK"/>
        </a:p>
      </dgm:t>
    </dgm:pt>
    <dgm:pt modelId="{03643C82-DE20-4CA9-810B-71A52421887E}" type="pres">
      <dgm:prSet presAssocID="{27D11913-A94D-4F98-882B-3E422CC3DC9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AEA78BD1-C125-455D-86D9-047E81D203E6}" type="pres">
      <dgm:prSet presAssocID="{5B2A82B4-DFE6-4890-8EBF-3876B6E329A8}" presName="node" presStyleLbl="node1" presStyleIdx="0" presStyleCnt="4" custScaleX="10577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1D9A0B1C-28C6-4206-93D4-B7C001B0F11E}" type="pres">
      <dgm:prSet presAssocID="{5B2A82B4-DFE6-4890-8EBF-3876B6E329A8}" presName="spNode" presStyleCnt="0"/>
      <dgm:spPr/>
    </dgm:pt>
    <dgm:pt modelId="{621A1A4C-6EEB-474A-88FF-1550725C7AA8}" type="pres">
      <dgm:prSet presAssocID="{0BD6C10B-80D2-4C7A-A681-E762E95B6601}" presName="sibTrans" presStyleLbl="sibTrans1D1" presStyleIdx="0" presStyleCnt="4"/>
      <dgm:spPr/>
      <dgm:t>
        <a:bodyPr/>
        <a:lstStyle/>
        <a:p>
          <a:endParaRPr lang="da-DK"/>
        </a:p>
      </dgm:t>
    </dgm:pt>
    <dgm:pt modelId="{F578F58F-B390-48C5-8DC1-DF0005CCE667}" type="pres">
      <dgm:prSet presAssocID="{149FECCB-38AB-4FBD-9810-EA5D251E2227}" presName="node" presStyleLbl="node1" presStyleIdx="1" presStyleCnt="4" custScaleX="118288" custScaleY="108639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8468A54-980A-488A-85E5-F5B7FAC34351}" type="pres">
      <dgm:prSet presAssocID="{149FECCB-38AB-4FBD-9810-EA5D251E2227}" presName="spNode" presStyleCnt="0"/>
      <dgm:spPr/>
    </dgm:pt>
    <dgm:pt modelId="{2E1C9735-77C0-433B-8A65-CBA7287C4B60}" type="pres">
      <dgm:prSet presAssocID="{A1717F71-3DA0-4CDB-978C-C9941E0CEDB7}" presName="sibTrans" presStyleLbl="sibTrans1D1" presStyleIdx="1" presStyleCnt="4"/>
      <dgm:spPr/>
      <dgm:t>
        <a:bodyPr/>
        <a:lstStyle/>
        <a:p>
          <a:endParaRPr lang="da-DK"/>
        </a:p>
      </dgm:t>
    </dgm:pt>
    <dgm:pt modelId="{4702922D-1EE3-4B10-8A70-804F4FB13791}" type="pres">
      <dgm:prSet presAssocID="{6BB36796-FC84-4DB2-B20B-EF07B9772B33}" presName="node" presStyleLbl="node1" presStyleIdx="2" presStyleCnt="4" custScaleX="117725" custRadScaleRad="100266" custRadScaleInc="-871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103DF85A-BAF6-4878-8231-1579E10EF807}" type="pres">
      <dgm:prSet presAssocID="{6BB36796-FC84-4DB2-B20B-EF07B9772B33}" presName="spNode" presStyleCnt="0"/>
      <dgm:spPr/>
    </dgm:pt>
    <dgm:pt modelId="{E9C4B23A-40A0-45D3-94F1-C9C5BD748ACB}" type="pres">
      <dgm:prSet presAssocID="{1FCF0A6F-5457-436C-8148-69E409BC2663}" presName="sibTrans" presStyleLbl="sibTrans1D1" presStyleIdx="2" presStyleCnt="4"/>
      <dgm:spPr/>
      <dgm:t>
        <a:bodyPr/>
        <a:lstStyle/>
        <a:p>
          <a:endParaRPr lang="da-DK"/>
        </a:p>
      </dgm:t>
    </dgm:pt>
    <dgm:pt modelId="{58C63701-DE5B-44AA-B413-0853A8E6C630}" type="pres">
      <dgm:prSet presAssocID="{A7AC5E6B-6C49-477A-8617-C16556B0E692}" presName="node" presStyleLbl="node1" presStyleIdx="3" presStyleCnt="4" custScaleX="116667" custScaleY="10276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78E8405D-65C1-498F-A86D-BA2D270D5A55}" type="pres">
      <dgm:prSet presAssocID="{A7AC5E6B-6C49-477A-8617-C16556B0E692}" presName="spNode" presStyleCnt="0"/>
      <dgm:spPr/>
    </dgm:pt>
    <dgm:pt modelId="{C6862758-E4DC-44DF-96C4-C9FC27A632E1}" type="pres">
      <dgm:prSet presAssocID="{6C26F44F-D91A-4DC7-8CEA-AA46A5443982}" presName="sibTrans" presStyleLbl="sibTrans1D1" presStyleIdx="3" presStyleCnt="4"/>
      <dgm:spPr/>
      <dgm:t>
        <a:bodyPr/>
        <a:lstStyle/>
        <a:p>
          <a:endParaRPr lang="da-DK"/>
        </a:p>
      </dgm:t>
    </dgm:pt>
  </dgm:ptLst>
  <dgm:cxnLst>
    <dgm:cxn modelId="{7F76CA2E-4772-4B2A-8ECE-38AF903F5184}" srcId="{27D11913-A94D-4F98-882B-3E422CC3DC98}" destId="{5B2A82B4-DFE6-4890-8EBF-3876B6E329A8}" srcOrd="0" destOrd="0" parTransId="{4F0BB0C5-71F6-4D64-AFDF-11EC5C82956F}" sibTransId="{0BD6C10B-80D2-4C7A-A681-E762E95B6601}"/>
    <dgm:cxn modelId="{91AEB968-5C6A-45A8-8134-36A7B4E45950}" type="presOf" srcId="{6C26F44F-D91A-4DC7-8CEA-AA46A5443982}" destId="{C6862758-E4DC-44DF-96C4-C9FC27A632E1}" srcOrd="0" destOrd="0" presId="urn:microsoft.com/office/officeart/2005/8/layout/cycle5"/>
    <dgm:cxn modelId="{739BE196-7D64-48C9-8077-2E28B5EE29E2}" srcId="{27D11913-A94D-4F98-882B-3E422CC3DC98}" destId="{6BB36796-FC84-4DB2-B20B-EF07B9772B33}" srcOrd="2" destOrd="0" parTransId="{12E8044C-856D-4A4A-BC1D-286B2D18A3EF}" sibTransId="{1FCF0A6F-5457-436C-8148-69E409BC2663}"/>
    <dgm:cxn modelId="{46BE3934-1493-478C-BE71-3365D5737782}" type="presOf" srcId="{A1717F71-3DA0-4CDB-978C-C9941E0CEDB7}" destId="{2E1C9735-77C0-433B-8A65-CBA7287C4B60}" srcOrd="0" destOrd="0" presId="urn:microsoft.com/office/officeart/2005/8/layout/cycle5"/>
    <dgm:cxn modelId="{CDB4F3D7-F8C0-4AF0-B8AB-03B2C77E5EE0}" srcId="{27D11913-A94D-4F98-882B-3E422CC3DC98}" destId="{A7AC5E6B-6C49-477A-8617-C16556B0E692}" srcOrd="3" destOrd="0" parTransId="{37231EC4-79CE-464B-A9B9-3CE1FACEAD81}" sibTransId="{6C26F44F-D91A-4DC7-8CEA-AA46A5443982}"/>
    <dgm:cxn modelId="{D62D5703-4C8A-4A43-BB55-18FEF0CE643C}" srcId="{27D11913-A94D-4F98-882B-3E422CC3DC98}" destId="{149FECCB-38AB-4FBD-9810-EA5D251E2227}" srcOrd="1" destOrd="0" parTransId="{1E21CBFC-5E97-4449-AE58-166A24BDE51F}" sibTransId="{A1717F71-3DA0-4CDB-978C-C9941E0CEDB7}"/>
    <dgm:cxn modelId="{692CD19B-41E2-451F-860E-B5BE432ECDE2}" type="presOf" srcId="{1FCF0A6F-5457-436C-8148-69E409BC2663}" destId="{E9C4B23A-40A0-45D3-94F1-C9C5BD748ACB}" srcOrd="0" destOrd="0" presId="urn:microsoft.com/office/officeart/2005/8/layout/cycle5"/>
    <dgm:cxn modelId="{C7AAC3A0-FFC0-4644-9649-CFF379BB01F3}" type="presOf" srcId="{6BB36796-FC84-4DB2-B20B-EF07B9772B33}" destId="{4702922D-1EE3-4B10-8A70-804F4FB13791}" srcOrd="0" destOrd="0" presId="urn:microsoft.com/office/officeart/2005/8/layout/cycle5"/>
    <dgm:cxn modelId="{BEFE0976-A932-4AF9-8BA3-E6B5FCF8C1E4}" type="presOf" srcId="{5B2A82B4-DFE6-4890-8EBF-3876B6E329A8}" destId="{AEA78BD1-C125-455D-86D9-047E81D203E6}" srcOrd="0" destOrd="0" presId="urn:microsoft.com/office/officeart/2005/8/layout/cycle5"/>
    <dgm:cxn modelId="{A7DBC74A-2E2B-4879-AA74-D9A4D648F96C}" type="presOf" srcId="{27D11913-A94D-4F98-882B-3E422CC3DC98}" destId="{03643C82-DE20-4CA9-810B-71A52421887E}" srcOrd="0" destOrd="0" presId="urn:microsoft.com/office/officeart/2005/8/layout/cycle5"/>
    <dgm:cxn modelId="{54DA8B70-8BF5-4E80-8CF5-4402350430B8}" type="presOf" srcId="{0BD6C10B-80D2-4C7A-A681-E762E95B6601}" destId="{621A1A4C-6EEB-474A-88FF-1550725C7AA8}" srcOrd="0" destOrd="0" presId="urn:microsoft.com/office/officeart/2005/8/layout/cycle5"/>
    <dgm:cxn modelId="{8300081D-11B0-4938-BCFB-52F6653A8889}" type="presOf" srcId="{A7AC5E6B-6C49-477A-8617-C16556B0E692}" destId="{58C63701-DE5B-44AA-B413-0853A8E6C630}" srcOrd="0" destOrd="0" presId="urn:microsoft.com/office/officeart/2005/8/layout/cycle5"/>
    <dgm:cxn modelId="{C558C2EB-267B-4C8A-B0F2-68C643D18BB2}" type="presOf" srcId="{149FECCB-38AB-4FBD-9810-EA5D251E2227}" destId="{F578F58F-B390-48C5-8DC1-DF0005CCE667}" srcOrd="0" destOrd="0" presId="urn:microsoft.com/office/officeart/2005/8/layout/cycle5"/>
    <dgm:cxn modelId="{7EC283A6-6ADA-468F-AEC6-DAB146D0367C}" type="presParOf" srcId="{03643C82-DE20-4CA9-810B-71A52421887E}" destId="{AEA78BD1-C125-455D-86D9-047E81D203E6}" srcOrd="0" destOrd="0" presId="urn:microsoft.com/office/officeart/2005/8/layout/cycle5"/>
    <dgm:cxn modelId="{3126B721-D652-44B5-B2C8-F9A539D8B146}" type="presParOf" srcId="{03643C82-DE20-4CA9-810B-71A52421887E}" destId="{1D9A0B1C-28C6-4206-93D4-B7C001B0F11E}" srcOrd="1" destOrd="0" presId="urn:microsoft.com/office/officeart/2005/8/layout/cycle5"/>
    <dgm:cxn modelId="{B0B93460-41C8-4364-BD57-10F92E9986CB}" type="presParOf" srcId="{03643C82-DE20-4CA9-810B-71A52421887E}" destId="{621A1A4C-6EEB-474A-88FF-1550725C7AA8}" srcOrd="2" destOrd="0" presId="urn:microsoft.com/office/officeart/2005/8/layout/cycle5"/>
    <dgm:cxn modelId="{B4503F09-CB5C-4618-AD8D-499D5E4B2190}" type="presParOf" srcId="{03643C82-DE20-4CA9-810B-71A52421887E}" destId="{F578F58F-B390-48C5-8DC1-DF0005CCE667}" srcOrd="3" destOrd="0" presId="urn:microsoft.com/office/officeart/2005/8/layout/cycle5"/>
    <dgm:cxn modelId="{09E6043D-2C7B-4708-9899-47EFD13E7097}" type="presParOf" srcId="{03643C82-DE20-4CA9-810B-71A52421887E}" destId="{B8468A54-980A-488A-85E5-F5B7FAC34351}" srcOrd="4" destOrd="0" presId="urn:microsoft.com/office/officeart/2005/8/layout/cycle5"/>
    <dgm:cxn modelId="{E0361BC1-C50A-4F70-AA3C-DCA913530551}" type="presParOf" srcId="{03643C82-DE20-4CA9-810B-71A52421887E}" destId="{2E1C9735-77C0-433B-8A65-CBA7287C4B60}" srcOrd="5" destOrd="0" presId="urn:microsoft.com/office/officeart/2005/8/layout/cycle5"/>
    <dgm:cxn modelId="{E96B8519-55A8-4F09-9377-5DC8E45F8B19}" type="presParOf" srcId="{03643C82-DE20-4CA9-810B-71A52421887E}" destId="{4702922D-1EE3-4B10-8A70-804F4FB13791}" srcOrd="6" destOrd="0" presId="urn:microsoft.com/office/officeart/2005/8/layout/cycle5"/>
    <dgm:cxn modelId="{A2C71A8B-5DC7-477D-92A4-AE466640C8EE}" type="presParOf" srcId="{03643C82-DE20-4CA9-810B-71A52421887E}" destId="{103DF85A-BAF6-4878-8231-1579E10EF807}" srcOrd="7" destOrd="0" presId="urn:microsoft.com/office/officeart/2005/8/layout/cycle5"/>
    <dgm:cxn modelId="{CAB5A285-1C8F-46EC-BFCC-F6B4D34A1306}" type="presParOf" srcId="{03643C82-DE20-4CA9-810B-71A52421887E}" destId="{E9C4B23A-40A0-45D3-94F1-C9C5BD748ACB}" srcOrd="8" destOrd="0" presId="urn:microsoft.com/office/officeart/2005/8/layout/cycle5"/>
    <dgm:cxn modelId="{B9A83109-D9BE-4573-8EB9-60C7B9BAADD6}" type="presParOf" srcId="{03643C82-DE20-4CA9-810B-71A52421887E}" destId="{58C63701-DE5B-44AA-B413-0853A8E6C630}" srcOrd="9" destOrd="0" presId="urn:microsoft.com/office/officeart/2005/8/layout/cycle5"/>
    <dgm:cxn modelId="{F5846311-64E9-49AD-8F8E-461ED87121CB}" type="presParOf" srcId="{03643C82-DE20-4CA9-810B-71A52421887E}" destId="{78E8405D-65C1-498F-A86D-BA2D270D5A55}" srcOrd="10" destOrd="0" presId="urn:microsoft.com/office/officeart/2005/8/layout/cycle5"/>
    <dgm:cxn modelId="{7A5F4C1F-C34D-4991-BC1F-D4DE0BE5D2C0}" type="presParOf" srcId="{03643C82-DE20-4CA9-810B-71A52421887E}" destId="{C6862758-E4DC-44DF-96C4-C9FC27A632E1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E0E1DE-450C-48CA-8011-FE76E759B439}" type="doc">
      <dgm:prSet loTypeId="urn:microsoft.com/office/officeart/2005/8/layout/venn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a-DK"/>
        </a:p>
      </dgm:t>
    </dgm:pt>
    <dgm:pt modelId="{9B9C29AD-D991-4223-BDD1-E82F2A22BA6B}">
      <dgm:prSet phldrT="[Tekst]" custT="1"/>
      <dgm:spPr/>
      <dgm:t>
        <a:bodyPr/>
        <a:lstStyle/>
        <a:p>
          <a:r>
            <a:rPr lang="da-DK" sz="1200" b="1" dirty="0" smtClean="0"/>
            <a:t>Fuldgyldige medlemmer</a:t>
          </a:r>
          <a:endParaRPr lang="da-DK" sz="1200" b="1" dirty="0"/>
        </a:p>
      </dgm:t>
    </dgm:pt>
    <dgm:pt modelId="{1AAF8503-953A-426E-A4B9-005857A91975}" type="parTrans" cxnId="{110981EA-C025-4182-AFD2-04BB49B9261D}">
      <dgm:prSet/>
      <dgm:spPr/>
      <dgm:t>
        <a:bodyPr/>
        <a:lstStyle/>
        <a:p>
          <a:endParaRPr lang="da-DK"/>
        </a:p>
      </dgm:t>
    </dgm:pt>
    <dgm:pt modelId="{73781267-6F7D-4C0E-9620-B4139A843EA2}" type="sibTrans" cxnId="{110981EA-C025-4182-AFD2-04BB49B9261D}">
      <dgm:prSet/>
      <dgm:spPr/>
      <dgm:t>
        <a:bodyPr/>
        <a:lstStyle/>
        <a:p>
          <a:endParaRPr lang="da-DK"/>
        </a:p>
      </dgm:t>
    </dgm:pt>
    <dgm:pt modelId="{80BEF667-4946-4F0D-9BFC-67102A6B0D32}">
      <dgm:prSet phldrT="[Tekst]" custT="1"/>
      <dgm:spPr/>
      <dgm:t>
        <a:bodyPr/>
        <a:lstStyle/>
        <a:p>
          <a:r>
            <a:rPr lang="da-DK" sz="1400" b="1" dirty="0" smtClean="0"/>
            <a:t>Eksperter</a:t>
          </a:r>
          <a:endParaRPr lang="da-DK" sz="1400" b="1" dirty="0"/>
        </a:p>
      </dgm:t>
    </dgm:pt>
    <dgm:pt modelId="{D0C780C5-5A4B-4BDB-A028-E51AF596B880}" type="parTrans" cxnId="{91AEF978-7CAD-4775-BE46-2D7DDC62A873}">
      <dgm:prSet/>
      <dgm:spPr/>
      <dgm:t>
        <a:bodyPr/>
        <a:lstStyle/>
        <a:p>
          <a:endParaRPr lang="da-DK"/>
        </a:p>
      </dgm:t>
    </dgm:pt>
    <dgm:pt modelId="{09D81263-719A-4DDF-AF65-8B8D1B2DE477}" type="sibTrans" cxnId="{91AEF978-7CAD-4775-BE46-2D7DDC62A873}">
      <dgm:prSet/>
      <dgm:spPr/>
      <dgm:t>
        <a:bodyPr/>
        <a:lstStyle/>
        <a:p>
          <a:endParaRPr lang="da-DK"/>
        </a:p>
      </dgm:t>
    </dgm:pt>
    <dgm:pt modelId="{A94A4AB9-DED3-4366-B393-B66C3FA50438}">
      <dgm:prSet phldrT="[Tekst]" custT="1"/>
      <dgm:spPr/>
      <dgm:t>
        <a:bodyPr/>
        <a:lstStyle/>
        <a:p>
          <a:r>
            <a:rPr lang="da-DK" sz="1200" b="1" dirty="0" smtClean="0"/>
            <a:t>Zone for legitim perifer deltagelse</a:t>
          </a:r>
          <a:endParaRPr lang="da-DK" sz="1200" b="1" dirty="0"/>
        </a:p>
      </dgm:t>
    </dgm:pt>
    <dgm:pt modelId="{A881327D-9458-42F0-8B64-38C5163933BC}" type="sibTrans" cxnId="{9F2E37FC-0FD2-47E4-AC0D-0CB47FC7406D}">
      <dgm:prSet/>
      <dgm:spPr/>
      <dgm:t>
        <a:bodyPr/>
        <a:lstStyle/>
        <a:p>
          <a:endParaRPr lang="da-DK"/>
        </a:p>
      </dgm:t>
    </dgm:pt>
    <dgm:pt modelId="{3FAA77C4-1A89-4F19-8A09-4DA52317DE3C}" type="parTrans" cxnId="{9F2E37FC-0FD2-47E4-AC0D-0CB47FC7406D}">
      <dgm:prSet/>
      <dgm:spPr/>
      <dgm:t>
        <a:bodyPr/>
        <a:lstStyle/>
        <a:p>
          <a:endParaRPr lang="da-DK"/>
        </a:p>
      </dgm:t>
    </dgm:pt>
    <dgm:pt modelId="{F39D7A83-8577-4C18-9D4C-FFB84331E297}" type="pres">
      <dgm:prSet presAssocID="{18E0E1DE-450C-48CA-8011-FE76E759B439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DE2E802B-0C71-4591-BE45-9F15C2FB0812}" type="pres">
      <dgm:prSet presAssocID="{18E0E1DE-450C-48CA-8011-FE76E759B439}" presName="comp1" presStyleCnt="0"/>
      <dgm:spPr/>
    </dgm:pt>
    <dgm:pt modelId="{A27C7E9F-20B7-4CFD-8FC3-0610FD6D3BA0}" type="pres">
      <dgm:prSet presAssocID="{18E0E1DE-450C-48CA-8011-FE76E759B439}" presName="circle1" presStyleLbl="node1" presStyleIdx="0" presStyleCnt="3" custLinFactNeighborX="3226" custLinFactNeighborY="1346"/>
      <dgm:spPr/>
      <dgm:t>
        <a:bodyPr/>
        <a:lstStyle/>
        <a:p>
          <a:endParaRPr lang="da-DK"/>
        </a:p>
      </dgm:t>
    </dgm:pt>
    <dgm:pt modelId="{060875AC-A717-473C-BEB1-91207292733B}" type="pres">
      <dgm:prSet presAssocID="{18E0E1DE-450C-48CA-8011-FE76E759B439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161514A-3FD1-49F6-BEE5-8CC320C8DF86}" type="pres">
      <dgm:prSet presAssocID="{18E0E1DE-450C-48CA-8011-FE76E759B439}" presName="comp2" presStyleCnt="0"/>
      <dgm:spPr/>
    </dgm:pt>
    <dgm:pt modelId="{FF07EAF1-EE02-401B-8134-18482B236320}" type="pres">
      <dgm:prSet presAssocID="{18E0E1DE-450C-48CA-8011-FE76E759B439}" presName="circle2" presStyleLbl="node1" presStyleIdx="1" presStyleCnt="3"/>
      <dgm:spPr/>
      <dgm:t>
        <a:bodyPr/>
        <a:lstStyle/>
        <a:p>
          <a:endParaRPr lang="da-DK"/>
        </a:p>
      </dgm:t>
    </dgm:pt>
    <dgm:pt modelId="{81741FAD-8B8E-4F7C-8D73-62EB18FF9D74}" type="pres">
      <dgm:prSet presAssocID="{18E0E1DE-450C-48CA-8011-FE76E759B439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CCCDCF87-3B4D-456C-AB4F-E5F7E1CB42C6}" type="pres">
      <dgm:prSet presAssocID="{18E0E1DE-450C-48CA-8011-FE76E759B439}" presName="comp3" presStyleCnt="0"/>
      <dgm:spPr/>
    </dgm:pt>
    <dgm:pt modelId="{B59D4BB8-C893-4502-9555-DECC237584AA}" type="pres">
      <dgm:prSet presAssocID="{18E0E1DE-450C-48CA-8011-FE76E759B439}" presName="circle3" presStyleLbl="node1" presStyleIdx="2" presStyleCnt="3"/>
      <dgm:spPr/>
      <dgm:t>
        <a:bodyPr/>
        <a:lstStyle/>
        <a:p>
          <a:endParaRPr lang="da-DK"/>
        </a:p>
      </dgm:t>
    </dgm:pt>
    <dgm:pt modelId="{387CBC92-3359-42F2-AB9E-97ED437AC315}" type="pres">
      <dgm:prSet presAssocID="{18E0E1DE-450C-48CA-8011-FE76E759B439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9F2E37FC-0FD2-47E4-AC0D-0CB47FC7406D}" srcId="{18E0E1DE-450C-48CA-8011-FE76E759B439}" destId="{A94A4AB9-DED3-4366-B393-B66C3FA50438}" srcOrd="0" destOrd="0" parTransId="{3FAA77C4-1A89-4F19-8A09-4DA52317DE3C}" sibTransId="{A881327D-9458-42F0-8B64-38C5163933BC}"/>
    <dgm:cxn modelId="{67216320-B011-46B2-8058-41591D3B8837}" type="presOf" srcId="{80BEF667-4946-4F0D-9BFC-67102A6B0D32}" destId="{B59D4BB8-C893-4502-9555-DECC237584AA}" srcOrd="0" destOrd="0" presId="urn:microsoft.com/office/officeart/2005/8/layout/venn2"/>
    <dgm:cxn modelId="{110981EA-C025-4182-AFD2-04BB49B9261D}" srcId="{18E0E1DE-450C-48CA-8011-FE76E759B439}" destId="{9B9C29AD-D991-4223-BDD1-E82F2A22BA6B}" srcOrd="1" destOrd="0" parTransId="{1AAF8503-953A-426E-A4B9-005857A91975}" sibTransId="{73781267-6F7D-4C0E-9620-B4139A843EA2}"/>
    <dgm:cxn modelId="{91AEF978-7CAD-4775-BE46-2D7DDC62A873}" srcId="{18E0E1DE-450C-48CA-8011-FE76E759B439}" destId="{80BEF667-4946-4F0D-9BFC-67102A6B0D32}" srcOrd="2" destOrd="0" parTransId="{D0C780C5-5A4B-4BDB-A028-E51AF596B880}" sibTransId="{09D81263-719A-4DDF-AF65-8B8D1B2DE477}"/>
    <dgm:cxn modelId="{BBDFB65F-AD36-4869-9C3A-F588FC7CA9F3}" type="presOf" srcId="{A94A4AB9-DED3-4366-B393-B66C3FA50438}" destId="{A27C7E9F-20B7-4CFD-8FC3-0610FD6D3BA0}" srcOrd="0" destOrd="0" presId="urn:microsoft.com/office/officeart/2005/8/layout/venn2"/>
    <dgm:cxn modelId="{A9DF91B8-305E-478B-A197-A662B2DADCF4}" type="presOf" srcId="{80BEF667-4946-4F0D-9BFC-67102A6B0D32}" destId="{387CBC92-3359-42F2-AB9E-97ED437AC315}" srcOrd="1" destOrd="0" presId="urn:microsoft.com/office/officeart/2005/8/layout/venn2"/>
    <dgm:cxn modelId="{99052A22-27D2-41D9-8186-655E1DD5FD13}" type="presOf" srcId="{A94A4AB9-DED3-4366-B393-B66C3FA50438}" destId="{060875AC-A717-473C-BEB1-91207292733B}" srcOrd="1" destOrd="0" presId="urn:microsoft.com/office/officeart/2005/8/layout/venn2"/>
    <dgm:cxn modelId="{FF7565B1-027D-4E0B-846C-E5247552F609}" type="presOf" srcId="{9B9C29AD-D991-4223-BDD1-E82F2A22BA6B}" destId="{FF07EAF1-EE02-401B-8134-18482B236320}" srcOrd="0" destOrd="0" presId="urn:microsoft.com/office/officeart/2005/8/layout/venn2"/>
    <dgm:cxn modelId="{10EEE63C-5506-4EFA-8CC7-913110D59E6B}" type="presOf" srcId="{9B9C29AD-D991-4223-BDD1-E82F2A22BA6B}" destId="{81741FAD-8B8E-4F7C-8D73-62EB18FF9D74}" srcOrd="1" destOrd="0" presId="urn:microsoft.com/office/officeart/2005/8/layout/venn2"/>
    <dgm:cxn modelId="{B41FEEEF-9FD8-4BB8-8262-B9B6AC58FF8B}" type="presOf" srcId="{18E0E1DE-450C-48CA-8011-FE76E759B439}" destId="{F39D7A83-8577-4C18-9D4C-FFB84331E297}" srcOrd="0" destOrd="0" presId="urn:microsoft.com/office/officeart/2005/8/layout/venn2"/>
    <dgm:cxn modelId="{2E506B71-761C-40FD-967F-FF33CFCB6A35}" type="presParOf" srcId="{F39D7A83-8577-4C18-9D4C-FFB84331E297}" destId="{DE2E802B-0C71-4591-BE45-9F15C2FB0812}" srcOrd="0" destOrd="0" presId="urn:microsoft.com/office/officeart/2005/8/layout/venn2"/>
    <dgm:cxn modelId="{B11DA03A-472D-423E-A68A-3C8B7395E173}" type="presParOf" srcId="{DE2E802B-0C71-4591-BE45-9F15C2FB0812}" destId="{A27C7E9F-20B7-4CFD-8FC3-0610FD6D3BA0}" srcOrd="0" destOrd="0" presId="urn:microsoft.com/office/officeart/2005/8/layout/venn2"/>
    <dgm:cxn modelId="{D1BF5F65-3BD8-4942-B7D3-BBCA0C25F338}" type="presParOf" srcId="{DE2E802B-0C71-4591-BE45-9F15C2FB0812}" destId="{060875AC-A717-473C-BEB1-91207292733B}" srcOrd="1" destOrd="0" presId="urn:microsoft.com/office/officeart/2005/8/layout/venn2"/>
    <dgm:cxn modelId="{78D2CBFF-BCE7-4785-98F3-B1367375C6FE}" type="presParOf" srcId="{F39D7A83-8577-4C18-9D4C-FFB84331E297}" destId="{B161514A-3FD1-49F6-BEE5-8CC320C8DF86}" srcOrd="1" destOrd="0" presId="urn:microsoft.com/office/officeart/2005/8/layout/venn2"/>
    <dgm:cxn modelId="{9E828490-120C-4D2B-B31C-121A52C44EBD}" type="presParOf" srcId="{B161514A-3FD1-49F6-BEE5-8CC320C8DF86}" destId="{FF07EAF1-EE02-401B-8134-18482B236320}" srcOrd="0" destOrd="0" presId="urn:microsoft.com/office/officeart/2005/8/layout/venn2"/>
    <dgm:cxn modelId="{0A3BDF5F-D84B-474D-B588-58F2D1B2A4DF}" type="presParOf" srcId="{B161514A-3FD1-49F6-BEE5-8CC320C8DF86}" destId="{81741FAD-8B8E-4F7C-8D73-62EB18FF9D74}" srcOrd="1" destOrd="0" presId="urn:microsoft.com/office/officeart/2005/8/layout/venn2"/>
    <dgm:cxn modelId="{0952FBA4-3067-4453-B655-DE292F8CFBC9}" type="presParOf" srcId="{F39D7A83-8577-4C18-9D4C-FFB84331E297}" destId="{CCCDCF87-3B4D-456C-AB4F-E5F7E1CB42C6}" srcOrd="2" destOrd="0" presId="urn:microsoft.com/office/officeart/2005/8/layout/venn2"/>
    <dgm:cxn modelId="{B52B5A63-8ADD-42E7-8C58-C004661B865D}" type="presParOf" srcId="{CCCDCF87-3B4D-456C-AB4F-E5F7E1CB42C6}" destId="{B59D4BB8-C893-4502-9555-DECC237584AA}" srcOrd="0" destOrd="0" presId="urn:microsoft.com/office/officeart/2005/8/layout/venn2"/>
    <dgm:cxn modelId="{3C8BE576-25B7-4E4C-9831-8E2B818CC452}" type="presParOf" srcId="{CCCDCF87-3B4D-456C-AB4F-E5F7E1CB42C6}" destId="{387CBC92-3359-42F2-AB9E-97ED437AC315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24A53F-1C65-457A-9B4C-C379ADA06E25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E0086E6D-B55F-456A-A937-3ED250C8DA05}">
      <dgm:prSet phldrT="[Tekst]"/>
      <dgm:spPr>
        <a:solidFill>
          <a:srgbClr val="C00000"/>
        </a:solidFill>
      </dgm:spPr>
      <dgm:t>
        <a:bodyPr/>
        <a:lstStyle/>
        <a:p>
          <a:r>
            <a:rPr lang="da-DK" b="1" dirty="0" smtClean="0">
              <a:latin typeface="AU Passata" panose="020B0503030502030804" pitchFamily="34" charset="0"/>
            </a:rPr>
            <a:t>KAN IKKE ENDNU</a:t>
          </a:r>
          <a:endParaRPr lang="da-DK" dirty="0">
            <a:latin typeface="AU Passata" panose="020B0503030502030804" pitchFamily="34" charset="0"/>
          </a:endParaRPr>
        </a:p>
      </dgm:t>
    </dgm:pt>
    <dgm:pt modelId="{192B6A73-9BB4-4949-BFE5-6BEAD765B00F}" type="parTrans" cxnId="{55CE2CCD-12CC-44EF-94EA-11CF955AFFFC}">
      <dgm:prSet/>
      <dgm:spPr/>
      <dgm:t>
        <a:bodyPr/>
        <a:lstStyle/>
        <a:p>
          <a:endParaRPr lang="da-DK"/>
        </a:p>
      </dgm:t>
    </dgm:pt>
    <dgm:pt modelId="{091F5730-A6A1-4FED-9081-419FA62014BA}" type="sibTrans" cxnId="{55CE2CCD-12CC-44EF-94EA-11CF955AFFFC}">
      <dgm:prSet/>
      <dgm:spPr/>
      <dgm:t>
        <a:bodyPr/>
        <a:lstStyle/>
        <a:p>
          <a:endParaRPr lang="da-DK"/>
        </a:p>
      </dgm:t>
    </dgm:pt>
    <dgm:pt modelId="{7C9F4473-D12C-460F-914D-3C2FD3E3D166}">
      <dgm:prSet phldrT="[Tekst]" custT="1"/>
      <dgm:spPr>
        <a:solidFill>
          <a:srgbClr val="002060"/>
        </a:solidFill>
      </dgm:spPr>
      <dgm:t>
        <a:bodyPr/>
        <a:lstStyle/>
        <a:p>
          <a:r>
            <a:rPr lang="da-DK" sz="1600" b="1" dirty="0" smtClean="0">
              <a:latin typeface="AU Passata" panose="020B0503030502030804" pitchFamily="34" charset="0"/>
            </a:rPr>
            <a:t>KAN MED HJÆLP</a:t>
          </a:r>
          <a:endParaRPr lang="da-DK" sz="1600" b="1" dirty="0">
            <a:latin typeface="AU Passata" panose="020B0503030502030804" pitchFamily="34" charset="0"/>
          </a:endParaRPr>
        </a:p>
      </dgm:t>
    </dgm:pt>
    <dgm:pt modelId="{BAF3F3E1-4C33-47B5-A90E-6462BFEA7635}" type="parTrans" cxnId="{EE60FEE3-1F30-462F-AE7B-8A0941463887}">
      <dgm:prSet/>
      <dgm:spPr/>
      <dgm:t>
        <a:bodyPr/>
        <a:lstStyle/>
        <a:p>
          <a:endParaRPr lang="da-DK"/>
        </a:p>
      </dgm:t>
    </dgm:pt>
    <dgm:pt modelId="{C71395ED-CB66-482F-BE9D-5EB589DC4B15}" type="sibTrans" cxnId="{EE60FEE3-1F30-462F-AE7B-8A0941463887}">
      <dgm:prSet/>
      <dgm:spPr/>
      <dgm:t>
        <a:bodyPr/>
        <a:lstStyle/>
        <a:p>
          <a:endParaRPr lang="da-DK"/>
        </a:p>
      </dgm:t>
    </dgm:pt>
    <dgm:pt modelId="{6DA2735F-0D7D-477B-9BC9-7799E64857F4}">
      <dgm:prSet phldrT="[Tekst]" custT="1"/>
      <dgm:spPr>
        <a:solidFill>
          <a:srgbClr val="92D050"/>
        </a:solidFill>
        <a:ln>
          <a:solidFill>
            <a:schemeClr val="bg1"/>
          </a:solidFill>
        </a:ln>
      </dgm:spPr>
      <dgm:t>
        <a:bodyPr/>
        <a:lstStyle/>
        <a:p>
          <a:r>
            <a:rPr lang="da-DK" sz="1600" b="1" dirty="0" smtClean="0">
              <a:latin typeface="AU Passata" panose="020B0503030502030804" pitchFamily="34" charset="0"/>
            </a:rPr>
            <a:t>KAN</a:t>
          </a:r>
          <a:endParaRPr lang="da-DK" sz="1600" b="1" dirty="0">
            <a:latin typeface="AU Passata" panose="020B0503030502030804" pitchFamily="34" charset="0"/>
          </a:endParaRPr>
        </a:p>
      </dgm:t>
    </dgm:pt>
    <dgm:pt modelId="{3AD23FD1-7524-4D83-A0C3-2734AD6EB0C8}" type="parTrans" cxnId="{90A845ED-E334-4191-8F06-318EBDBAA1C1}">
      <dgm:prSet/>
      <dgm:spPr/>
      <dgm:t>
        <a:bodyPr/>
        <a:lstStyle/>
        <a:p>
          <a:endParaRPr lang="da-DK"/>
        </a:p>
      </dgm:t>
    </dgm:pt>
    <dgm:pt modelId="{F9B46583-B47E-4E51-B1FA-76095CA78E93}" type="sibTrans" cxnId="{90A845ED-E334-4191-8F06-318EBDBAA1C1}">
      <dgm:prSet/>
      <dgm:spPr/>
      <dgm:t>
        <a:bodyPr/>
        <a:lstStyle/>
        <a:p>
          <a:endParaRPr lang="da-DK"/>
        </a:p>
      </dgm:t>
    </dgm:pt>
    <dgm:pt modelId="{A71D0349-2021-4B3E-B9C8-42284C6839D3}" type="pres">
      <dgm:prSet presAssocID="{1E24A53F-1C65-457A-9B4C-C379ADA06E25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77C55784-6C3D-450E-9816-6E0FB05DA159}" type="pres">
      <dgm:prSet presAssocID="{1E24A53F-1C65-457A-9B4C-C379ADA06E25}" presName="comp1" presStyleCnt="0"/>
      <dgm:spPr/>
    </dgm:pt>
    <dgm:pt modelId="{1421877E-2CE6-4700-B3A3-2A9EB3B05050}" type="pres">
      <dgm:prSet presAssocID="{1E24A53F-1C65-457A-9B4C-C379ADA06E25}" presName="circle1" presStyleLbl="node1" presStyleIdx="0" presStyleCnt="3" custScaleX="77579"/>
      <dgm:spPr/>
      <dgm:t>
        <a:bodyPr/>
        <a:lstStyle/>
        <a:p>
          <a:endParaRPr lang="da-DK"/>
        </a:p>
      </dgm:t>
    </dgm:pt>
    <dgm:pt modelId="{AC6EB11A-A41D-41E6-81F4-F28C966113A4}" type="pres">
      <dgm:prSet presAssocID="{1E24A53F-1C65-457A-9B4C-C379ADA06E25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534D7350-6743-43AB-B8DF-3274D0980321}" type="pres">
      <dgm:prSet presAssocID="{1E24A53F-1C65-457A-9B4C-C379ADA06E25}" presName="comp2" presStyleCnt="0"/>
      <dgm:spPr/>
    </dgm:pt>
    <dgm:pt modelId="{E5025ADD-EAB9-4FF4-BF6D-84C203D86E32}" type="pres">
      <dgm:prSet presAssocID="{1E24A53F-1C65-457A-9B4C-C379ADA06E25}" presName="circle2" presStyleLbl="node1" presStyleIdx="1" presStyleCnt="3" custScaleY="115086" custLinFactNeighborX="-56" custLinFactNeighborY="123"/>
      <dgm:spPr/>
      <dgm:t>
        <a:bodyPr/>
        <a:lstStyle/>
        <a:p>
          <a:endParaRPr lang="da-DK"/>
        </a:p>
      </dgm:t>
    </dgm:pt>
    <dgm:pt modelId="{A3D303A1-DA7D-4576-81D5-63C59E972694}" type="pres">
      <dgm:prSet presAssocID="{1E24A53F-1C65-457A-9B4C-C379ADA06E25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E3DFD0D6-A9F8-4223-88A6-91452BE2B0BD}" type="pres">
      <dgm:prSet presAssocID="{1E24A53F-1C65-457A-9B4C-C379ADA06E25}" presName="comp3" presStyleCnt="0"/>
      <dgm:spPr/>
    </dgm:pt>
    <dgm:pt modelId="{1DECC814-8B0A-4D1E-94F3-40F60AD13490}" type="pres">
      <dgm:prSet presAssocID="{1E24A53F-1C65-457A-9B4C-C379ADA06E25}" presName="circle3" presStyleLbl="node1" presStyleIdx="2" presStyleCnt="3" custScaleY="121891" custLinFactNeighborX="-83" custLinFactNeighborY="-45"/>
      <dgm:spPr/>
      <dgm:t>
        <a:bodyPr/>
        <a:lstStyle/>
        <a:p>
          <a:endParaRPr lang="da-DK"/>
        </a:p>
      </dgm:t>
    </dgm:pt>
    <dgm:pt modelId="{48A74222-378B-46CF-BFD8-F00D95B944E2}" type="pres">
      <dgm:prSet presAssocID="{1E24A53F-1C65-457A-9B4C-C379ADA06E25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55CE2CCD-12CC-44EF-94EA-11CF955AFFFC}" srcId="{1E24A53F-1C65-457A-9B4C-C379ADA06E25}" destId="{E0086E6D-B55F-456A-A937-3ED250C8DA05}" srcOrd="0" destOrd="0" parTransId="{192B6A73-9BB4-4949-BFE5-6BEAD765B00F}" sibTransId="{091F5730-A6A1-4FED-9081-419FA62014BA}"/>
    <dgm:cxn modelId="{EE60FEE3-1F30-462F-AE7B-8A0941463887}" srcId="{1E24A53F-1C65-457A-9B4C-C379ADA06E25}" destId="{7C9F4473-D12C-460F-914D-3C2FD3E3D166}" srcOrd="1" destOrd="0" parTransId="{BAF3F3E1-4C33-47B5-A90E-6462BFEA7635}" sibTransId="{C71395ED-CB66-482F-BE9D-5EB589DC4B15}"/>
    <dgm:cxn modelId="{90A845ED-E334-4191-8F06-318EBDBAA1C1}" srcId="{1E24A53F-1C65-457A-9B4C-C379ADA06E25}" destId="{6DA2735F-0D7D-477B-9BC9-7799E64857F4}" srcOrd="2" destOrd="0" parTransId="{3AD23FD1-7524-4D83-A0C3-2734AD6EB0C8}" sibTransId="{F9B46583-B47E-4E51-B1FA-76095CA78E93}"/>
    <dgm:cxn modelId="{992A9013-3673-41EE-99B0-5DBD4B93114B}" type="presOf" srcId="{E0086E6D-B55F-456A-A937-3ED250C8DA05}" destId="{1421877E-2CE6-4700-B3A3-2A9EB3B05050}" srcOrd="0" destOrd="0" presId="urn:microsoft.com/office/officeart/2005/8/layout/venn2"/>
    <dgm:cxn modelId="{28883CD0-1226-44B4-86ED-50CA07FB74B6}" type="presOf" srcId="{6DA2735F-0D7D-477B-9BC9-7799E64857F4}" destId="{48A74222-378B-46CF-BFD8-F00D95B944E2}" srcOrd="1" destOrd="0" presId="urn:microsoft.com/office/officeart/2005/8/layout/venn2"/>
    <dgm:cxn modelId="{349E9159-DA41-4DCF-AEA1-CEAEAC7FA799}" type="presOf" srcId="{E0086E6D-B55F-456A-A937-3ED250C8DA05}" destId="{AC6EB11A-A41D-41E6-81F4-F28C966113A4}" srcOrd="1" destOrd="0" presId="urn:microsoft.com/office/officeart/2005/8/layout/venn2"/>
    <dgm:cxn modelId="{C4BD871C-31A5-4E13-B47B-27203D653A2E}" type="presOf" srcId="{7C9F4473-D12C-460F-914D-3C2FD3E3D166}" destId="{E5025ADD-EAB9-4FF4-BF6D-84C203D86E32}" srcOrd="0" destOrd="0" presId="urn:microsoft.com/office/officeart/2005/8/layout/venn2"/>
    <dgm:cxn modelId="{8C90A120-E857-46FA-8560-4B3E0B62F436}" type="presOf" srcId="{1E24A53F-1C65-457A-9B4C-C379ADA06E25}" destId="{A71D0349-2021-4B3E-B9C8-42284C6839D3}" srcOrd="0" destOrd="0" presId="urn:microsoft.com/office/officeart/2005/8/layout/venn2"/>
    <dgm:cxn modelId="{52848EE3-DEBB-4F79-9AED-91F83ADA8A64}" type="presOf" srcId="{7C9F4473-D12C-460F-914D-3C2FD3E3D166}" destId="{A3D303A1-DA7D-4576-81D5-63C59E972694}" srcOrd="1" destOrd="0" presId="urn:microsoft.com/office/officeart/2005/8/layout/venn2"/>
    <dgm:cxn modelId="{C32A2D39-FBBA-4453-9BF7-767FE0E90B15}" type="presOf" srcId="{6DA2735F-0D7D-477B-9BC9-7799E64857F4}" destId="{1DECC814-8B0A-4D1E-94F3-40F60AD13490}" srcOrd="0" destOrd="0" presId="urn:microsoft.com/office/officeart/2005/8/layout/venn2"/>
    <dgm:cxn modelId="{6EB2B75F-E5DE-45D2-9E62-6665DA3B7424}" type="presParOf" srcId="{A71D0349-2021-4B3E-B9C8-42284C6839D3}" destId="{77C55784-6C3D-450E-9816-6E0FB05DA159}" srcOrd="0" destOrd="0" presId="urn:microsoft.com/office/officeart/2005/8/layout/venn2"/>
    <dgm:cxn modelId="{C5E06444-AF1D-457F-BDB0-A3526C888B74}" type="presParOf" srcId="{77C55784-6C3D-450E-9816-6E0FB05DA159}" destId="{1421877E-2CE6-4700-B3A3-2A9EB3B05050}" srcOrd="0" destOrd="0" presId="urn:microsoft.com/office/officeart/2005/8/layout/venn2"/>
    <dgm:cxn modelId="{E02CA10E-580A-4BC8-A5B6-3D7076E167F1}" type="presParOf" srcId="{77C55784-6C3D-450E-9816-6E0FB05DA159}" destId="{AC6EB11A-A41D-41E6-81F4-F28C966113A4}" srcOrd="1" destOrd="0" presId="urn:microsoft.com/office/officeart/2005/8/layout/venn2"/>
    <dgm:cxn modelId="{09BAFA3F-5650-4F2A-AB4E-3D0404FB8F45}" type="presParOf" srcId="{A71D0349-2021-4B3E-B9C8-42284C6839D3}" destId="{534D7350-6743-43AB-B8DF-3274D0980321}" srcOrd="1" destOrd="0" presId="urn:microsoft.com/office/officeart/2005/8/layout/venn2"/>
    <dgm:cxn modelId="{796D63CF-1E93-4B70-8CE2-87E32CF5BB6D}" type="presParOf" srcId="{534D7350-6743-43AB-B8DF-3274D0980321}" destId="{E5025ADD-EAB9-4FF4-BF6D-84C203D86E32}" srcOrd="0" destOrd="0" presId="urn:microsoft.com/office/officeart/2005/8/layout/venn2"/>
    <dgm:cxn modelId="{FC60966E-6B85-4B8D-A84F-8F276549B327}" type="presParOf" srcId="{534D7350-6743-43AB-B8DF-3274D0980321}" destId="{A3D303A1-DA7D-4576-81D5-63C59E972694}" srcOrd="1" destOrd="0" presId="urn:microsoft.com/office/officeart/2005/8/layout/venn2"/>
    <dgm:cxn modelId="{DAAB7BCD-050E-4A9C-BD23-633B5A59EF75}" type="presParOf" srcId="{A71D0349-2021-4B3E-B9C8-42284C6839D3}" destId="{E3DFD0D6-A9F8-4223-88A6-91452BE2B0BD}" srcOrd="2" destOrd="0" presId="urn:microsoft.com/office/officeart/2005/8/layout/venn2"/>
    <dgm:cxn modelId="{3BEC2A96-3DC1-467C-ACA8-082F7A334A16}" type="presParOf" srcId="{E3DFD0D6-A9F8-4223-88A6-91452BE2B0BD}" destId="{1DECC814-8B0A-4D1E-94F3-40F60AD13490}" srcOrd="0" destOrd="0" presId="urn:microsoft.com/office/officeart/2005/8/layout/venn2"/>
    <dgm:cxn modelId="{23EFA487-BB36-4774-9956-A8C925949DAE}" type="presParOf" srcId="{E3DFD0D6-A9F8-4223-88A6-91452BE2B0BD}" destId="{48A74222-378B-46CF-BFD8-F00D95B944E2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A78BD1-C125-455D-86D9-047E81D203E6}">
      <dsp:nvSpPr>
        <dsp:cNvPr id="0" name=""/>
        <dsp:cNvSpPr/>
      </dsp:nvSpPr>
      <dsp:spPr>
        <a:xfrm>
          <a:off x="2435549" y="85"/>
          <a:ext cx="1645721" cy="101129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b="1" kern="1200" dirty="0" smtClean="0"/>
            <a:t>1. </a:t>
          </a:r>
          <a:r>
            <a:rPr lang="da-DK" sz="1400" b="1" kern="1200" dirty="0" smtClean="0"/>
            <a:t>Erfaring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b="1" kern="1200" dirty="0" smtClean="0"/>
            <a:t>Oplevelse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000" kern="1200" dirty="0" smtClean="0"/>
            <a:t>(hvad sker der?)</a:t>
          </a:r>
          <a:endParaRPr lang="da-DK" sz="1000" kern="1200" dirty="0"/>
        </a:p>
      </dsp:txBody>
      <dsp:txXfrm>
        <a:off x="2484916" y="49452"/>
        <a:ext cx="1546987" cy="912562"/>
      </dsp:txXfrm>
    </dsp:sp>
    <dsp:sp modelId="{621A1A4C-6EEB-474A-88FF-1550725C7AA8}">
      <dsp:nvSpPr>
        <dsp:cNvPr id="0" name=""/>
        <dsp:cNvSpPr/>
      </dsp:nvSpPr>
      <dsp:spPr>
        <a:xfrm>
          <a:off x="1588103" y="505733"/>
          <a:ext cx="3340612" cy="3340612"/>
        </a:xfrm>
        <a:custGeom>
          <a:avLst/>
          <a:gdLst/>
          <a:ahLst/>
          <a:cxnLst/>
          <a:rect l="0" t="0" r="0" b="0"/>
          <a:pathLst>
            <a:path>
              <a:moveTo>
                <a:pt x="2689292" y="346829"/>
              </a:moveTo>
              <a:arcTo wR="1670306" hR="1670306" stAng="18455628" swAng="1507552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78F58F-B390-48C5-8DC1-DF0005CCE667}">
      <dsp:nvSpPr>
        <dsp:cNvPr id="0" name=""/>
        <dsp:cNvSpPr/>
      </dsp:nvSpPr>
      <dsp:spPr>
        <a:xfrm>
          <a:off x="4008530" y="1626708"/>
          <a:ext cx="1840373" cy="1098662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300" b="1" kern="1200" dirty="0" smtClean="0"/>
            <a:t>2. Eftertænksomhed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050" b="1" kern="1200" dirty="0" smtClean="0"/>
            <a:t>Observationer, Refleksion, Analyse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000" kern="1200" dirty="0" smtClean="0"/>
            <a:t>(hvad sker der, og hvad betyder det?)</a:t>
          </a:r>
          <a:endParaRPr lang="da-DK" sz="1000" kern="1200" dirty="0"/>
        </a:p>
      </dsp:txBody>
      <dsp:txXfrm>
        <a:off x="4062162" y="1680340"/>
        <a:ext cx="1733109" cy="991398"/>
      </dsp:txXfrm>
    </dsp:sp>
    <dsp:sp modelId="{2E1C9735-77C0-433B-8A65-CBA7287C4B60}">
      <dsp:nvSpPr>
        <dsp:cNvPr id="0" name=""/>
        <dsp:cNvSpPr/>
      </dsp:nvSpPr>
      <dsp:spPr>
        <a:xfrm>
          <a:off x="1588048" y="505893"/>
          <a:ext cx="3340612" cy="3340612"/>
        </a:xfrm>
        <a:custGeom>
          <a:avLst/>
          <a:gdLst/>
          <a:ahLst/>
          <a:cxnLst/>
          <a:rect l="0" t="0" r="0" b="0"/>
          <a:pathLst>
            <a:path>
              <a:moveTo>
                <a:pt x="3164958" y="2415919"/>
              </a:moveTo>
              <a:arcTo wR="1670306" hR="1670306" stAng="1590749" swAng="1356262"/>
            </a:path>
          </a:pathLst>
        </a:custGeom>
        <a:noFill/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02922D-1EE3-4B10-8A70-804F4FB13791}">
      <dsp:nvSpPr>
        <dsp:cNvPr id="0" name=""/>
        <dsp:cNvSpPr/>
      </dsp:nvSpPr>
      <dsp:spPr>
        <a:xfrm>
          <a:off x="2350241" y="3340783"/>
          <a:ext cx="1831613" cy="1011296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300" b="1" kern="1200" dirty="0" smtClean="0"/>
            <a:t>3. Begrebsdannelse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b="1" kern="1200" dirty="0" smtClean="0"/>
            <a:t>Konklusion, Vurdering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b="0" kern="1200" dirty="0" smtClean="0"/>
            <a:t>(hvilke konklusioner kan man lave?)</a:t>
          </a:r>
          <a:endParaRPr lang="da-DK" sz="1100" b="0" kern="1200" dirty="0"/>
        </a:p>
      </dsp:txBody>
      <dsp:txXfrm>
        <a:off x="2399608" y="3390150"/>
        <a:ext cx="1732879" cy="912562"/>
      </dsp:txXfrm>
    </dsp:sp>
    <dsp:sp modelId="{E9C4B23A-40A0-45D3-94F1-C9C5BD748ACB}">
      <dsp:nvSpPr>
        <dsp:cNvPr id="0" name=""/>
        <dsp:cNvSpPr/>
      </dsp:nvSpPr>
      <dsp:spPr>
        <a:xfrm>
          <a:off x="1588154" y="505888"/>
          <a:ext cx="3340612" cy="3340612"/>
        </a:xfrm>
        <a:custGeom>
          <a:avLst/>
          <a:gdLst/>
          <a:ahLst/>
          <a:cxnLst/>
          <a:rect l="0" t="0" r="0" b="0"/>
          <a:pathLst>
            <a:path>
              <a:moveTo>
                <a:pt x="583799" y="2938937"/>
              </a:moveTo>
              <a:arcTo wR="1670306" hR="1670306" stAng="7834685" swAng="1419763"/>
            </a:path>
          </a:pathLst>
        </a:custGeom>
        <a:noFill/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C63701-DE5B-44AA-B413-0853A8E6C630}">
      <dsp:nvSpPr>
        <dsp:cNvPr id="0" name=""/>
        <dsp:cNvSpPr/>
      </dsp:nvSpPr>
      <dsp:spPr>
        <a:xfrm>
          <a:off x="680527" y="1656405"/>
          <a:ext cx="1815152" cy="1039269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300" b="1" kern="1200" dirty="0" smtClean="0"/>
            <a:t>4. Eksperiment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b="1" kern="1200" dirty="0" smtClean="0"/>
            <a:t>Ny handling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b="1" kern="1200" dirty="0" smtClean="0"/>
            <a:t>Afprøvning af handling i nye situationer </a:t>
          </a:r>
          <a:r>
            <a:rPr lang="da-DK" sz="1000" b="1" kern="1200" dirty="0" smtClean="0"/>
            <a:t>(hvordan kan det lærte anvendes?) </a:t>
          </a:r>
          <a:endParaRPr lang="da-DK" sz="1000" b="1" kern="1200" dirty="0"/>
        </a:p>
      </dsp:txBody>
      <dsp:txXfrm>
        <a:off x="731260" y="1707138"/>
        <a:ext cx="1713686" cy="937803"/>
      </dsp:txXfrm>
    </dsp:sp>
    <dsp:sp modelId="{C6862758-E4DC-44DF-96C4-C9FC27A632E1}">
      <dsp:nvSpPr>
        <dsp:cNvPr id="0" name=""/>
        <dsp:cNvSpPr/>
      </dsp:nvSpPr>
      <dsp:spPr>
        <a:xfrm>
          <a:off x="1588103" y="505733"/>
          <a:ext cx="3340612" cy="3340612"/>
        </a:xfrm>
        <a:custGeom>
          <a:avLst/>
          <a:gdLst/>
          <a:ahLst/>
          <a:cxnLst/>
          <a:rect l="0" t="0" r="0" b="0"/>
          <a:pathLst>
            <a:path>
              <a:moveTo>
                <a:pt x="174271" y="927472"/>
              </a:moveTo>
              <a:arcTo wR="1670306" hR="1670306" stAng="12384360" swAng="1547960"/>
            </a:path>
          </a:pathLst>
        </a:custGeom>
        <a:noFill/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C7E9F-20B7-4CFD-8FC3-0610FD6D3BA0}">
      <dsp:nvSpPr>
        <dsp:cNvPr id="0" name=""/>
        <dsp:cNvSpPr/>
      </dsp:nvSpPr>
      <dsp:spPr>
        <a:xfrm>
          <a:off x="0" y="992553"/>
          <a:ext cx="3245770" cy="324577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b="1" kern="1200" dirty="0" smtClean="0"/>
            <a:t>Zone for legitim perifer deltagelse</a:t>
          </a:r>
          <a:endParaRPr lang="da-DK" sz="1200" b="1" kern="1200" dirty="0"/>
        </a:p>
      </dsp:txBody>
      <dsp:txXfrm>
        <a:off x="1055686" y="1154841"/>
        <a:ext cx="1134396" cy="486865"/>
      </dsp:txXfrm>
    </dsp:sp>
    <dsp:sp modelId="{FF07EAF1-EE02-401B-8134-18482B236320}">
      <dsp:nvSpPr>
        <dsp:cNvPr id="0" name=""/>
        <dsp:cNvSpPr/>
      </dsp:nvSpPr>
      <dsp:spPr>
        <a:xfrm>
          <a:off x="405721" y="1760307"/>
          <a:ext cx="2434327" cy="2434327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b="1" kern="1200" dirty="0" smtClean="0"/>
            <a:t>Fuldgyldige medlemmer</a:t>
          </a:r>
          <a:endParaRPr lang="da-DK" sz="1200" b="1" kern="1200" dirty="0"/>
        </a:p>
      </dsp:txBody>
      <dsp:txXfrm>
        <a:off x="1055686" y="1912452"/>
        <a:ext cx="1134396" cy="456436"/>
      </dsp:txXfrm>
    </dsp:sp>
    <dsp:sp modelId="{B59D4BB8-C893-4502-9555-DECC237584AA}">
      <dsp:nvSpPr>
        <dsp:cNvPr id="0" name=""/>
        <dsp:cNvSpPr/>
      </dsp:nvSpPr>
      <dsp:spPr>
        <a:xfrm>
          <a:off x="811442" y="2571750"/>
          <a:ext cx="1622885" cy="1622885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b="1" kern="1200" dirty="0" smtClean="0"/>
            <a:t>Eksperter</a:t>
          </a:r>
          <a:endParaRPr lang="da-DK" sz="1400" b="1" kern="1200" dirty="0"/>
        </a:p>
      </dsp:txBody>
      <dsp:txXfrm>
        <a:off x="1049108" y="2977471"/>
        <a:ext cx="1147552" cy="8114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21877E-2CE6-4700-B3A3-2A9EB3B05050}">
      <dsp:nvSpPr>
        <dsp:cNvPr id="0" name=""/>
        <dsp:cNvSpPr/>
      </dsp:nvSpPr>
      <dsp:spPr>
        <a:xfrm>
          <a:off x="2375647" y="-106246"/>
          <a:ext cx="2913948" cy="3756105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300" b="1" kern="1200" dirty="0" smtClean="0">
              <a:latin typeface="AU Passata" panose="020B0503030502030804" pitchFamily="34" charset="0"/>
            </a:rPr>
            <a:t>KAN IKKE ENDNU</a:t>
          </a:r>
          <a:endParaRPr lang="da-DK" sz="1300" kern="1200" dirty="0">
            <a:latin typeface="AU Passata" panose="020B0503030502030804" pitchFamily="34" charset="0"/>
          </a:endParaRPr>
        </a:p>
      </dsp:txBody>
      <dsp:txXfrm>
        <a:off x="3323409" y="81559"/>
        <a:ext cx="1018425" cy="563415"/>
      </dsp:txXfrm>
    </dsp:sp>
    <dsp:sp modelId="{E5025ADD-EAB9-4FF4-BF6D-84C203D86E32}">
      <dsp:nvSpPr>
        <dsp:cNvPr id="0" name=""/>
        <dsp:cNvSpPr/>
      </dsp:nvSpPr>
      <dsp:spPr>
        <a:xfrm>
          <a:off x="2422505" y="620287"/>
          <a:ext cx="2817078" cy="3242063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b="1" kern="1200" dirty="0" smtClean="0">
              <a:latin typeface="AU Passata" panose="020B0503030502030804" pitchFamily="34" charset="0"/>
            </a:rPr>
            <a:t>KAN MED HJÆLP</a:t>
          </a:r>
          <a:endParaRPr lang="da-DK" sz="1600" b="1" kern="1200" dirty="0">
            <a:latin typeface="AU Passata" panose="020B0503030502030804" pitchFamily="34" charset="0"/>
          </a:endParaRPr>
        </a:p>
      </dsp:txBody>
      <dsp:txXfrm>
        <a:off x="3174665" y="822916"/>
        <a:ext cx="1312758" cy="607886"/>
      </dsp:txXfrm>
    </dsp:sp>
    <dsp:sp modelId="{1DECC814-8B0A-4D1E-94F3-40F60AD13490}">
      <dsp:nvSpPr>
        <dsp:cNvPr id="0" name=""/>
        <dsp:cNvSpPr/>
      </dsp:nvSpPr>
      <dsp:spPr>
        <a:xfrm>
          <a:off x="2892036" y="1565399"/>
          <a:ext cx="1878052" cy="2289176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b="1" kern="1200" dirty="0" smtClean="0">
              <a:latin typeface="AU Passata" panose="020B0503030502030804" pitchFamily="34" charset="0"/>
            </a:rPr>
            <a:t>KAN</a:t>
          </a:r>
          <a:endParaRPr lang="da-DK" sz="1600" b="1" kern="1200" dirty="0">
            <a:latin typeface="AU Passata" panose="020B0503030502030804" pitchFamily="34" charset="0"/>
          </a:endParaRPr>
        </a:p>
      </dsp:txBody>
      <dsp:txXfrm>
        <a:off x="3167071" y="2137693"/>
        <a:ext cx="1327983" cy="1144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110F3-2A3B-4ADD-ABAE-DB77762D0D6E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77A69-7BD3-40AD-8E5C-D88925F1345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94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ormative_assessment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Summative_assessment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ormative_assessment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Summative_assessment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77A69-7BD3-40AD-8E5C-D88925F134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66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handler om at eksperimentere, gøre sig erfaring og være refleksiv</a:t>
            </a:r>
            <a:r>
              <a:rPr lang="da-DK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refleksivitet</a:t>
            </a:r>
            <a:endParaRPr lang="da-DK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a-DK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Kolbs</a:t>
            </a:r>
            <a:r>
              <a:rPr lang="da-DK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Læringscirkel</a:t>
            </a:r>
            <a:r>
              <a:rPr lang="da-D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 en metode til at forstå de processer, der ligger til grund for </a:t>
            </a:r>
            <a:r>
              <a:rPr lang="da-DK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læring</a:t>
            </a:r>
            <a:r>
              <a:rPr lang="da-D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a-DK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Kolb </a:t>
            </a:r>
            <a:r>
              <a:rPr lang="da-D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 inddelt denne proces i fire faser: </a:t>
            </a:r>
          </a:p>
          <a:p>
            <a:pPr marL="228600" indent="-228600">
              <a:buAutoNum type="arabicPeriod"/>
            </a:pPr>
            <a:r>
              <a:rPr lang="da-D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Erfaring</a:t>
            </a:r>
          </a:p>
          <a:p>
            <a:pPr marL="228600" indent="-228600">
              <a:buAutoNum type="arabicPeriod"/>
            </a:pPr>
            <a:r>
              <a:rPr lang="da-D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Eftertænksomhed/refleksion</a:t>
            </a:r>
          </a:p>
          <a:p>
            <a:pPr marL="228600" indent="-228600">
              <a:buAutoNum type="arabicPeriod"/>
            </a:pPr>
            <a:r>
              <a:rPr lang="da-D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Begrebsdannelse </a:t>
            </a:r>
          </a:p>
          <a:p>
            <a:pPr marL="228600" indent="-228600">
              <a:buAutoNum type="arabicPeriod"/>
            </a:pPr>
            <a:r>
              <a:rPr lang="da-D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Eksperiment.</a:t>
            </a:r>
          </a:p>
          <a:p>
            <a:pPr marL="228600" indent="-228600">
              <a:buAutoNum type="arabicPeriod"/>
            </a:pPr>
            <a:endParaRPr lang="da-DK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da-D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Kolb bygger på John Dewey, Jean Piaget og Kurt </a:t>
            </a:r>
            <a:r>
              <a:rPr lang="da-D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Lewin</a:t>
            </a:r>
            <a:endParaRPr lang="da-DK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da-DK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da-D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Læringscirkelen</a:t>
            </a:r>
            <a:r>
              <a:rPr lang="da-DK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 en metode til at forstå de processer, der ligger til grund for </a:t>
            </a:r>
            <a:r>
              <a:rPr lang="da-DK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læring.</a:t>
            </a:r>
            <a:r>
              <a:rPr lang="da-DK" sz="1200" b="0" i="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Kolb. </a:t>
            </a:r>
            <a:r>
              <a:rPr lang="da-D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har inddelt denne proces i fire faser: erfaring, eftertænksomhed, begrebsdannelse og eksperiment.</a:t>
            </a:r>
          </a:p>
          <a:p>
            <a:pPr marL="0" indent="0">
              <a:buNone/>
            </a:pPr>
            <a:endParaRPr lang="da-DK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da-D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Modellen viser, hvordan en konkret erfaring/oplevelse</a:t>
            </a:r>
            <a:r>
              <a:rPr lang="da-DK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kan gøres til genstand for refleksion og analyse, samt hvordan refleksionen/analysen kan generaliseres til konklusioner/ begrebsdannelse, der så igen kan afprøves i nye måder at handle/tænke på - eksperiment</a:t>
            </a:r>
            <a:endParaRPr lang="da-DK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a-DK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Kolb mener, at man må gennemgå hvert enkelt af disse fire stadier for at kunne komme til det næste.</a:t>
            </a:r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77A69-7BD3-40AD-8E5C-D88925F1345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54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noProof="0" dirty="0" smtClean="0"/>
              <a:t>Lave og Wengers teorier stammer fra mesterlærelignende oplæringstraditioner</a:t>
            </a:r>
            <a:r>
              <a:rPr lang="da-DK" baseline="0" noProof="0" dirty="0" smtClean="0"/>
              <a:t> i ikke industrialiserede lande – og er udviklet af </a:t>
            </a:r>
            <a:r>
              <a:rPr lang="da-DK" baseline="0" noProof="0" dirty="0" err="1" smtClean="0"/>
              <a:t>antropologeren</a:t>
            </a:r>
            <a:r>
              <a:rPr lang="da-DK" baseline="0" noProof="0" dirty="0" smtClean="0"/>
              <a:t> Lave og Wenger.</a:t>
            </a:r>
          </a:p>
          <a:p>
            <a:r>
              <a:rPr lang="da-DK" b="1" baseline="0" noProof="0" dirty="0" smtClean="0"/>
              <a:t>Det er ikke en egentlig læringsteori – men en illustration af læringens sociale og rammemæssige betingelser</a:t>
            </a:r>
          </a:p>
          <a:p>
            <a:endParaRPr lang="da-DK" baseline="0" noProof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aseline="0" noProof="0" dirty="0" smtClean="0"/>
              <a:t>Grundlæggende budskab fra Lave og Wenger er, at al læring på afgørende måde er præget af den situation den finder sted I – dvs. Af de ydre rammer og situationen og relationerne</a:t>
            </a:r>
            <a:endParaRPr lang="da-DK" noProof="0" dirty="0" smtClean="0"/>
          </a:p>
          <a:p>
            <a:endParaRPr lang="da-DK" baseline="0" noProof="0" dirty="0" smtClean="0"/>
          </a:p>
          <a:p>
            <a:endParaRPr lang="da-DK" baseline="0" noProof="0" dirty="0" smtClean="0"/>
          </a:p>
          <a:p>
            <a:r>
              <a:rPr lang="da-DK" baseline="0" noProof="0" dirty="0" err="1" smtClean="0"/>
              <a:t>Bandura</a:t>
            </a:r>
            <a:r>
              <a:rPr lang="da-DK" baseline="0" noProof="0" dirty="0" smtClean="0"/>
              <a:t>: Social læring, modellæring, læring gennem imitation, vikarierende læring</a:t>
            </a:r>
            <a:endParaRPr lang="da-DK" noProof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77A69-7BD3-40AD-8E5C-D88925F1345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178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77A69-7BD3-40AD-8E5C-D88925F1345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90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Aus overordnede strategi – som kan trækkes ned til UPL´ens</a:t>
            </a:r>
            <a:r>
              <a:rPr lang="da-DK" baseline="0" dirty="0" smtClean="0"/>
              <a:t> arbejde . Man vil gerne tiltrække talentfulde studerende og det gør man primært med en dyb faglighed. Men herunder ligger der i delmålene tre vigtige pointer, der er relevante for </a:t>
            </a:r>
            <a:r>
              <a:rPr lang="da-DK" baseline="0" dirty="0" err="1" smtClean="0"/>
              <a:t>UPL´en</a:t>
            </a:r>
            <a:r>
              <a:rPr lang="da-DK" baseline="0" dirty="0" smtClean="0"/>
              <a:t>: </a:t>
            </a:r>
          </a:p>
          <a:p>
            <a:r>
              <a:rPr lang="da-DK" baseline="0" dirty="0" smtClean="0"/>
              <a:t>Som en del af den dybe faglighed er nemlig Engagerende undervisning og læring. Med engagerende menes – at den studerende bliver engageret, involveret og aktiveret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C558B-8C34-45AB-BDC3-DF71CBC0B40D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11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metakompetence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forstået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reflektere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over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læringsprocessen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og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hvordan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læring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principperne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enkelte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fagelementer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overføres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læring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fagelementer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77A69-7BD3-40AD-8E5C-D88925F134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30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NUZO</a:t>
            </a:r>
          </a:p>
          <a:p>
            <a:endParaRPr lang="en-US" dirty="0" smtClean="0"/>
          </a:p>
          <a:p>
            <a:r>
              <a:rPr lang="en-US" b="1" dirty="0" err="1" smtClean="0"/>
              <a:t>Autentiske</a:t>
            </a:r>
            <a:r>
              <a:rPr lang="en-US" b="1" dirty="0" smtClean="0"/>
              <a:t> </a:t>
            </a:r>
            <a:r>
              <a:rPr lang="en-US" b="1" dirty="0" err="1" smtClean="0"/>
              <a:t>problemstillinger</a:t>
            </a:r>
            <a:r>
              <a:rPr lang="en-US" b="1" dirty="0" smtClean="0"/>
              <a:t> og </a:t>
            </a:r>
            <a:r>
              <a:rPr lang="en-US" b="1" dirty="0" err="1" smtClean="0"/>
              <a:t>relevante</a:t>
            </a:r>
            <a:r>
              <a:rPr lang="en-US" b="1" dirty="0" smtClean="0"/>
              <a:t> </a:t>
            </a:r>
            <a:r>
              <a:rPr lang="en-US" b="1" dirty="0" err="1" smtClean="0"/>
              <a:t>læringssituationer</a:t>
            </a:r>
            <a:r>
              <a:rPr lang="en-US" b="1" dirty="0" smtClean="0"/>
              <a:t>!</a:t>
            </a:r>
          </a:p>
          <a:p>
            <a:endParaRPr lang="en-US" b="1" dirty="0" smtClean="0"/>
          </a:p>
          <a:p>
            <a:r>
              <a:rPr lang="en-US" b="1" dirty="0" err="1" smtClean="0"/>
              <a:t>Tænke</a:t>
            </a:r>
            <a:r>
              <a:rPr lang="en-US" b="1" dirty="0" smtClean="0"/>
              <a:t> </a:t>
            </a:r>
            <a:r>
              <a:rPr lang="en-US" b="1" dirty="0" err="1" smtClean="0"/>
              <a:t>kompetencekortene</a:t>
            </a:r>
            <a:r>
              <a:rPr lang="en-US" b="1" dirty="0" smtClean="0"/>
              <a:t> </a:t>
            </a:r>
            <a:r>
              <a:rPr lang="en-US" b="1" dirty="0" err="1" smtClean="0"/>
              <a:t>som</a:t>
            </a:r>
            <a:r>
              <a:rPr lang="en-US" b="1" dirty="0" smtClean="0"/>
              <a:t> en made at </a:t>
            </a:r>
            <a:r>
              <a:rPr lang="en-US" b="1" dirty="0" err="1" smtClean="0"/>
              <a:t>sikre</a:t>
            </a:r>
            <a:r>
              <a:rPr lang="en-US" b="1" dirty="0" smtClean="0"/>
              <a:t> </a:t>
            </a:r>
            <a:r>
              <a:rPr lang="en-US" b="1" dirty="0" err="1" smtClean="0"/>
              <a:t>aktiverende</a:t>
            </a:r>
            <a:r>
              <a:rPr lang="en-US" b="1" dirty="0" smtClean="0"/>
              <a:t> og </a:t>
            </a:r>
            <a:r>
              <a:rPr lang="en-US" b="1" dirty="0" err="1" smtClean="0"/>
              <a:t>involverende</a:t>
            </a:r>
            <a:r>
              <a:rPr lang="en-US" b="1" dirty="0" smtClean="0"/>
              <a:t> </a:t>
            </a:r>
            <a:r>
              <a:rPr lang="en-US" b="1" dirty="0" err="1" smtClean="0"/>
              <a:t>undervisning</a:t>
            </a:r>
            <a:r>
              <a:rPr lang="en-US" b="1" dirty="0" smtClean="0"/>
              <a:t> I </a:t>
            </a:r>
            <a:r>
              <a:rPr lang="en-US" b="1" dirty="0" err="1" smtClean="0"/>
              <a:t>klinikken</a:t>
            </a:r>
            <a:r>
              <a:rPr lang="en-US" b="1" dirty="0" smtClean="0"/>
              <a:t>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da-DK" sz="2200" b="1" dirty="0" smtClean="0"/>
              <a:t>Studieordningen: Læringsudbytte af de kliniske forløb sikres vha.: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sz="2000" dirty="0" smtClean="0"/>
              <a:t>Aktiverende og engagerende læring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sz="2000" dirty="0" smtClean="0"/>
              <a:t>Løbende vurderinger og systematiseret individuel feedback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sz="2000" dirty="0" smtClean="0"/>
              <a:t>Brugen af kompetencekort (formativt og </a:t>
            </a:r>
            <a:r>
              <a:rPr lang="da-DK" sz="2000" dirty="0" err="1" smtClean="0"/>
              <a:t>summativt</a:t>
            </a:r>
            <a:r>
              <a:rPr lang="da-DK" sz="2000" dirty="0" smtClean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sz="2000" dirty="0" smtClean="0"/>
              <a:t>UPL-funktionen</a:t>
            </a:r>
          </a:p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77A69-7BD3-40AD-8E5C-D88925F134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52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 smtClean="0"/>
              <a:t>Det karakteristiske</a:t>
            </a:r>
            <a:r>
              <a:rPr lang="da-DK" sz="1200" baseline="0" dirty="0" smtClean="0"/>
              <a:t> for engagerende og aktiverende læring….</a:t>
            </a:r>
            <a:endParaRPr lang="da-DK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 smtClean="0"/>
              <a:t>UPL- overvejende læring – da det handler om kompetencer og færdigheder – mindre viden/</a:t>
            </a:r>
            <a:r>
              <a:rPr lang="da-DK" sz="1200" dirty="0" err="1" smtClean="0"/>
              <a:t>videntilegnelse</a:t>
            </a:r>
            <a:r>
              <a:rPr lang="da-DK" sz="1200" dirty="0" smtClean="0"/>
              <a:t> (undervisning). Det er læring i praksis- eller</a:t>
            </a:r>
            <a:r>
              <a:rPr lang="da-DK" sz="1200" baseline="0" dirty="0" smtClean="0"/>
              <a:t> det vi også kalder arbejdspladslæring, hvor det at bruge sine kompetencer er en måde, hvor færdigheder, viden og kompetencer bruges sammen som en helhed. Kompetence er en samlebetegnelse/paraply for viden, færdigheder og erfaring…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Aktiverende</a:t>
            </a:r>
            <a:r>
              <a:rPr lang="en-US" dirty="0" smtClean="0"/>
              <a:t> og </a:t>
            </a:r>
            <a:r>
              <a:rPr lang="en-US" dirty="0" err="1" smtClean="0"/>
              <a:t>engagerende</a:t>
            </a:r>
            <a:r>
              <a:rPr lang="en-US" dirty="0" smtClean="0"/>
              <a:t> </a:t>
            </a:r>
            <a:r>
              <a:rPr lang="en-US" dirty="0" err="1" smtClean="0"/>
              <a:t>undervisning</a:t>
            </a:r>
            <a:r>
              <a:rPr lang="en-US" dirty="0" smtClean="0"/>
              <a:t> er et </a:t>
            </a:r>
            <a:r>
              <a:rPr lang="en-US" dirty="0" err="1" smtClean="0"/>
              <a:t>væsentligt</a:t>
            </a:r>
            <a:r>
              <a:rPr lang="en-US" dirty="0" smtClean="0"/>
              <a:t> element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den </a:t>
            </a:r>
            <a:r>
              <a:rPr lang="en-US" baseline="0" dirty="0" err="1" smtClean="0"/>
              <a:t>nye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studieordning</a:t>
            </a:r>
            <a:r>
              <a:rPr lang="en-US" baseline="0" dirty="0" smtClean="0"/>
              <a:t> og en af </a:t>
            </a:r>
            <a:r>
              <a:rPr lang="en-US" baseline="0" dirty="0" err="1" smtClean="0"/>
              <a:t>årsagerne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til</a:t>
            </a:r>
            <a:r>
              <a:rPr lang="en-US" baseline="0" dirty="0" smtClean="0"/>
              <a:t>, at man </a:t>
            </a:r>
            <a:r>
              <a:rPr lang="en-US" baseline="0" dirty="0" err="1" smtClean="0"/>
              <a:t>lavede</a:t>
            </a:r>
            <a:r>
              <a:rPr lang="en-US" baseline="0" dirty="0" smtClean="0"/>
              <a:t> den om: Man </a:t>
            </a:r>
            <a:r>
              <a:rPr lang="en-US" baseline="0" dirty="0" err="1" smtClean="0"/>
              <a:t>ønskede</a:t>
            </a:r>
            <a:r>
              <a:rPr lang="en-US" baseline="0" dirty="0" smtClean="0"/>
              <a:t> mere </a:t>
            </a:r>
            <a:r>
              <a:rPr lang="en-US" baseline="0" dirty="0" err="1" smtClean="0"/>
              <a:t>inddragelse</a:t>
            </a:r>
            <a:r>
              <a:rPr lang="en-US" baseline="0" dirty="0" smtClean="0"/>
              <a:t> af de </a:t>
            </a:r>
            <a:r>
              <a:rPr lang="en-US" baseline="0" dirty="0" err="1" smtClean="0"/>
              <a:t>studerende</a:t>
            </a:r>
            <a:r>
              <a:rPr lang="en-US" baseline="0" dirty="0" smtClean="0"/>
              <a:t>, og </a:t>
            </a:r>
            <a:r>
              <a:rPr lang="en-US" baseline="0" dirty="0" err="1" smtClean="0"/>
              <a:t>aktive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studerende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læreproces</a:t>
            </a:r>
            <a:r>
              <a:rPr lang="en-US" baseline="0" dirty="0" smtClean="0"/>
              <a:t> og </a:t>
            </a:r>
            <a:r>
              <a:rPr lang="en-US" baseline="0" dirty="0" err="1" smtClean="0"/>
              <a:t>undervisningsaktiveiteter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samt</a:t>
            </a:r>
            <a:r>
              <a:rPr lang="en-US" baseline="0" dirty="0" smtClean="0"/>
              <a:t> en made at </a:t>
            </a:r>
            <a:r>
              <a:rPr lang="en-US" baseline="0" dirty="0" err="1" smtClean="0"/>
              <a:t>sikre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bedre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læring</a:t>
            </a:r>
            <a:r>
              <a:rPr lang="en-US" baseline="0" dirty="0" smtClean="0"/>
              <a:t> via </a:t>
            </a:r>
            <a:r>
              <a:rPr lang="en-US" baseline="0" dirty="0" err="1" smtClean="0"/>
              <a:t>dybdelæring</a:t>
            </a:r>
            <a:r>
              <a:rPr lang="en-US" baseline="0" dirty="0" smtClean="0"/>
              <a:t> og </a:t>
            </a:r>
            <a:r>
              <a:rPr lang="en-US" baseline="0" dirty="0" err="1" smtClean="0"/>
              <a:t>kvalitet</a:t>
            </a:r>
            <a:r>
              <a:rPr lang="en-US" baseline="0" dirty="0" smtClean="0"/>
              <a:t> I </a:t>
            </a:r>
            <a:r>
              <a:rPr lang="en-US" baseline="0" dirty="0" err="1" smtClean="0"/>
              <a:t>læring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sker</a:t>
            </a:r>
            <a:r>
              <a:rPr lang="en-US" baseline="0" dirty="0" smtClean="0"/>
              <a:t> ved </a:t>
            </a:r>
            <a:r>
              <a:rPr lang="en-US" baseline="0" dirty="0" err="1" smtClean="0"/>
              <a:t>inddragelse</a:t>
            </a:r>
            <a:r>
              <a:rPr lang="en-US" baseline="0" dirty="0" smtClean="0"/>
              <a:t>-</a:t>
            </a:r>
          </a:p>
          <a:p>
            <a:r>
              <a:rPr lang="en-US" baseline="0" dirty="0" err="1" smtClean="0"/>
              <a:t>Fordi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det</a:t>
            </a:r>
            <a:r>
              <a:rPr lang="en-US" baseline="0" dirty="0" smtClean="0"/>
              <a:t> giver: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Bedre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læring</a:t>
            </a:r>
            <a:r>
              <a:rPr lang="en-US" baseline="0" dirty="0" smtClean="0"/>
              <a:t>/</a:t>
            </a:r>
            <a:r>
              <a:rPr lang="en-US" baseline="0" dirty="0" err="1" smtClean="0"/>
              <a:t>resultat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Støre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ansvar</a:t>
            </a:r>
            <a:r>
              <a:rPr lang="en-US" baseline="0" dirty="0" smtClean="0"/>
              <a:t> for </a:t>
            </a:r>
            <a:r>
              <a:rPr lang="en-US" baseline="0" dirty="0" err="1" smtClean="0"/>
              <a:t>egen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læring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Større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selvstændighed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Evnen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til</a:t>
            </a:r>
            <a:r>
              <a:rPr lang="en-US" baseline="0" dirty="0" smtClean="0"/>
              <a:t> at </a:t>
            </a:r>
            <a:r>
              <a:rPr lang="en-US" baseline="0" dirty="0" err="1" smtClean="0"/>
              <a:t>kunne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forholde</a:t>
            </a:r>
            <a:r>
              <a:rPr lang="en-US" baseline="0" dirty="0" smtClean="0"/>
              <a:t> sig </a:t>
            </a:r>
            <a:r>
              <a:rPr lang="en-US" baseline="0" dirty="0" err="1" smtClean="0"/>
              <a:t>både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monofagligt</a:t>
            </a:r>
            <a:r>
              <a:rPr lang="en-US" baseline="0" dirty="0" smtClean="0"/>
              <a:t> og </a:t>
            </a:r>
            <a:r>
              <a:rPr lang="en-US" baseline="0" dirty="0" err="1" smtClean="0"/>
              <a:t>tværfagligt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øves</a:t>
            </a:r>
            <a:r>
              <a:rPr lang="en-US" baseline="0" dirty="0" smtClean="0"/>
              <a:t>)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dirty="0" smtClean="0"/>
              <a:t>Psykologisk tryghed (rum til at erfare, prøve og fejle)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77A69-7BD3-40AD-8E5C-D88925F134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565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Student-centered learning typically involves more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Formative assessment"/>
              </a:rPr>
              <a:t>formative assessment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less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Summative assessment"/>
              </a:rPr>
              <a:t>summative assessment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than teacher-centered learning</a:t>
            </a:r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77A69-7BD3-40AD-8E5C-D88925F134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152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Student-centered learning typically involves more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Formative assessment"/>
              </a:rPr>
              <a:t>formative assessment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less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Summative assessment"/>
              </a:rPr>
              <a:t>summative assessment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than teacher-centered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</a:t>
            </a:r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77A69-7BD3-40AD-8E5C-D88925F134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14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noProof="0" dirty="0" smtClean="0"/>
              <a:t>Den studerende skal afprøve stof – viden og færdigheder i praksis – det er at arbejde med dine kompetencer – og derfor vi har kompetencekortene</a:t>
            </a:r>
            <a:endParaRPr lang="da-DK" noProof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77A69-7BD3-40AD-8E5C-D88925F1345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403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2400" noProof="0" dirty="0" smtClean="0"/>
              <a:t>Hver af disse</a:t>
            </a:r>
            <a:r>
              <a:rPr lang="da-DK" sz="2400" baseline="0" noProof="0" dirty="0" smtClean="0"/>
              <a:t> tilgange/metoder – dækker over læring, hvor den lærende er aktiv, deltagende, gør erfaringer og hvor der er en dialog, interaktion, subjekt-subjekt-forhold – og hvor læringen sker gennem processer (erfaring, aktivitet, tænkning, socialisering.</a:t>
            </a:r>
            <a:endParaRPr lang="da-DK" sz="2400" noProof="0" dirty="0" smtClean="0"/>
          </a:p>
          <a:p>
            <a:endParaRPr lang="da-DK" sz="2400" noProof="0" dirty="0" smtClean="0"/>
          </a:p>
          <a:p>
            <a:r>
              <a:rPr lang="da-DK" sz="2400" noProof="0" dirty="0" smtClean="0"/>
              <a:t>Erfaringspædagogik (Dewey)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sz="1800" noProof="0" dirty="0" err="1" smtClean="0"/>
              <a:t>Teambased</a:t>
            </a:r>
            <a:r>
              <a:rPr lang="da-DK" sz="1800" noProof="0" dirty="0" smtClean="0"/>
              <a:t> learning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sz="1800" noProof="0" dirty="0" err="1" smtClean="0"/>
              <a:t>Problembased</a:t>
            </a:r>
            <a:r>
              <a:rPr lang="da-DK" sz="1800" noProof="0" dirty="0" smtClean="0"/>
              <a:t> Learning</a:t>
            </a:r>
          </a:p>
          <a:p>
            <a:endParaRPr lang="en-US" dirty="0" smtClean="0"/>
          </a:p>
          <a:p>
            <a:r>
              <a:rPr lang="en-US" dirty="0" err="1" smtClean="0"/>
              <a:t>Læringsteorier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opdeles</a:t>
            </a:r>
            <a:r>
              <a:rPr lang="en-US" baseline="0" dirty="0" smtClean="0"/>
              <a:t> i:</a:t>
            </a:r>
          </a:p>
          <a:p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Kognetive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Sociale</a:t>
            </a:r>
            <a:r>
              <a:rPr lang="en-US" baseline="0" dirty="0" smtClean="0"/>
              <a:t> og </a:t>
            </a:r>
            <a:r>
              <a:rPr lang="en-US" baseline="0" dirty="0" err="1" smtClean="0"/>
              <a:t>samfundsmæssige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psykodynamisk</a:t>
            </a:r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77A69-7BD3-40AD-8E5C-D88925F134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305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1" cy="1102519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1" y="2914651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vid baggrund"/>
          <p:cNvSpPr/>
          <p:nvPr userDrawn="1"/>
        </p:nvSpPr>
        <p:spPr bwMode="auto">
          <a:xfrm>
            <a:off x="0" y="0"/>
            <a:ext cx="9147282" cy="4420790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6858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2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6996" y="171471"/>
            <a:ext cx="8669258" cy="564076"/>
          </a:xfrm>
        </p:spPr>
        <p:txBody>
          <a:bodyPr anchor="t" anchorCtr="0"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572" y="1029765"/>
            <a:ext cx="7667240" cy="3391025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480584" y="255121"/>
            <a:ext cx="1369776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75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75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da-DK" sz="35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858301" y="4936123"/>
            <a:ext cx="189049" cy="115416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DE76-9B3A-46B0-9EAF-443E039BAF1A}" type="datetime1">
              <a:rPr lang="da-DK" smtClean="0"/>
              <a:t>04-12-2020</a:t>
            </a:fld>
            <a:r>
              <a:rPr lang="da-DK" smtClean="0"/>
              <a:t>13-03-2019</a:t>
            </a:r>
            <a:endParaRPr lang="da-DK" dirty="0"/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208752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65">
          <p15:clr>
            <a:srgbClr val="00000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C347-32BE-4666-89EC-F6B1BD6B99CF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0A18-CB24-40BF-B18D-8D8CE0C464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57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C347-32BE-4666-89EC-F6B1BD6B99CF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0A18-CB24-40BF-B18D-8D8CE0C464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77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C347-32BE-4666-89EC-F6B1BD6B99CF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0A18-CB24-40BF-B18D-8D8CE0C464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36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C347-32BE-4666-89EC-F6B1BD6B99CF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0A18-CB24-40BF-B18D-8D8CE0C464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009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C347-32BE-4666-89EC-F6B1BD6B99CF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0A18-CB24-40BF-B18D-8D8CE0C464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89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C347-32BE-4666-89EC-F6B1BD6B99CF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0A18-CB24-40BF-B18D-8D8CE0C464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2147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C347-32BE-4666-89EC-F6B1BD6B99CF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0A18-CB24-40BF-B18D-8D8CE0C464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33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C347-32BE-4666-89EC-F6B1BD6B99CF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0A18-CB24-40BF-B18D-8D8CE0C464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026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C347-32BE-4666-89EC-F6B1BD6B99CF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0A18-CB24-40BF-B18D-8D8CE0C464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98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C347-32BE-4666-89EC-F6B1BD6B99CF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0A18-CB24-40BF-B18D-8D8CE0C464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5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C347-32BE-4666-89EC-F6B1BD6B99CF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0A18-CB24-40BF-B18D-8D8CE0C464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64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1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1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598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5" indent="0">
              <a:buNone/>
              <a:defRPr sz="1600" b="1"/>
            </a:lvl4pPr>
            <a:lvl5pPr marL="1828607" indent="0">
              <a:buNone/>
              <a:defRPr sz="1600" b="1"/>
            </a:lvl5pPr>
            <a:lvl6pPr marL="2285759" indent="0">
              <a:buNone/>
              <a:defRPr sz="1600" b="1"/>
            </a:lvl6pPr>
            <a:lvl7pPr marL="2742910" indent="0">
              <a:buNone/>
              <a:defRPr sz="1600" b="1"/>
            </a:lvl7pPr>
            <a:lvl8pPr marL="3200062" indent="0">
              <a:buNone/>
              <a:defRPr sz="1600" b="1"/>
            </a:lvl8pPr>
            <a:lvl9pPr marL="3657214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5" indent="0">
              <a:buNone/>
              <a:defRPr sz="1600" b="1"/>
            </a:lvl4pPr>
            <a:lvl5pPr marL="1828607" indent="0">
              <a:buNone/>
              <a:defRPr sz="1600" b="1"/>
            </a:lvl5pPr>
            <a:lvl6pPr marL="2285759" indent="0">
              <a:buNone/>
              <a:defRPr sz="1600" b="1"/>
            </a:lvl6pPr>
            <a:lvl7pPr marL="2742910" indent="0">
              <a:buNone/>
              <a:defRPr sz="1600" b="1"/>
            </a:lvl7pPr>
            <a:lvl8pPr marL="3200062" indent="0">
              <a:buNone/>
              <a:defRPr sz="1600" b="1"/>
            </a:lvl8pPr>
            <a:lvl9pPr marL="3657214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3" indent="0">
              <a:buNone/>
              <a:defRPr sz="1000"/>
            </a:lvl3pPr>
            <a:lvl4pPr marL="1371455" indent="0">
              <a:buNone/>
              <a:defRPr sz="900"/>
            </a:lvl4pPr>
            <a:lvl5pPr marL="1828607" indent="0">
              <a:buNone/>
              <a:defRPr sz="900"/>
            </a:lvl5pPr>
            <a:lvl6pPr marL="2285759" indent="0">
              <a:buNone/>
              <a:defRPr sz="900"/>
            </a:lvl6pPr>
            <a:lvl7pPr marL="2742910" indent="0">
              <a:buNone/>
              <a:defRPr sz="900"/>
            </a:lvl7pPr>
            <a:lvl8pPr marL="3200062" indent="0">
              <a:buNone/>
              <a:defRPr sz="900"/>
            </a:lvl8pPr>
            <a:lvl9pPr marL="3657214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2" indent="0">
              <a:buNone/>
              <a:defRPr sz="2800"/>
            </a:lvl2pPr>
            <a:lvl3pPr marL="914303" indent="0">
              <a:buNone/>
              <a:defRPr sz="2400"/>
            </a:lvl3pPr>
            <a:lvl4pPr marL="1371455" indent="0">
              <a:buNone/>
              <a:defRPr sz="2000"/>
            </a:lvl4pPr>
            <a:lvl5pPr marL="1828607" indent="0">
              <a:buNone/>
              <a:defRPr sz="2000"/>
            </a:lvl5pPr>
            <a:lvl6pPr marL="2285759" indent="0">
              <a:buNone/>
              <a:defRPr sz="2000"/>
            </a:lvl6pPr>
            <a:lvl7pPr marL="2742910" indent="0">
              <a:buNone/>
              <a:defRPr sz="2000"/>
            </a:lvl7pPr>
            <a:lvl8pPr marL="3200062" indent="0">
              <a:buNone/>
              <a:defRPr sz="2000"/>
            </a:lvl8pPr>
            <a:lvl9pPr marL="3657214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3" indent="0">
              <a:buNone/>
              <a:defRPr sz="1000"/>
            </a:lvl3pPr>
            <a:lvl4pPr marL="1371455" indent="0">
              <a:buNone/>
              <a:defRPr sz="900"/>
            </a:lvl4pPr>
            <a:lvl5pPr marL="1828607" indent="0">
              <a:buNone/>
              <a:defRPr sz="900"/>
            </a:lvl5pPr>
            <a:lvl6pPr marL="2285759" indent="0">
              <a:buNone/>
              <a:defRPr sz="900"/>
            </a:lvl6pPr>
            <a:lvl7pPr marL="2742910" indent="0">
              <a:buNone/>
              <a:defRPr sz="900"/>
            </a:lvl7pPr>
            <a:lvl8pPr marL="3200062" indent="0">
              <a:buNone/>
              <a:defRPr sz="900"/>
            </a:lvl8pPr>
            <a:lvl9pPr marL="3657214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cid:image002.jpg@01D5E40F.729298B0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AU_DA_ORANGE_FOOTER.jp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3606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Billede 17" descr="au_alt_white.pdf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322263" y="4533900"/>
            <a:ext cx="18923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ktangel 7"/>
          <p:cNvSpPr/>
          <p:nvPr userDrawn="1"/>
        </p:nvSpPr>
        <p:spPr>
          <a:xfrm>
            <a:off x="8362950" y="4329113"/>
            <a:ext cx="431800" cy="539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52" fontAlgn="auto">
              <a:spcBef>
                <a:spcPts val="0"/>
              </a:spcBef>
              <a:spcAft>
                <a:spcPts val="0"/>
              </a:spcAft>
              <a:defRPr/>
            </a:pPr>
            <a:endParaRPr lang="da-DK" dirty="0"/>
          </a:p>
          <a:p>
            <a:pPr algn="ctr" defTabSz="457152" fontAlgn="auto">
              <a:spcBef>
                <a:spcPts val="0"/>
              </a:spcBef>
              <a:spcAft>
                <a:spcPts val="0"/>
              </a:spcAft>
              <a:defRPr/>
            </a:pPr>
            <a:endParaRPr lang="da-DK" dirty="0"/>
          </a:p>
        </p:txBody>
      </p:sp>
      <p:pic>
        <p:nvPicPr>
          <p:cNvPr id="1030" name="Billede 1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2065338" y="4533900"/>
            <a:ext cx="696912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a-DK" dirty="0" smtClean="0"/>
          </a:p>
        </p:txBody>
      </p:sp>
      <p:sp>
        <p:nvSpPr>
          <p:cNvPr id="1032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</p:txBody>
      </p:sp>
      <p:pic>
        <p:nvPicPr>
          <p:cNvPr id="10" name="Billede 16" descr="cid:image001.jpg@01D5E0E1.FC4D1070"/>
          <p:cNvPicPr/>
          <p:nvPr userDrawn="1"/>
        </p:nvPicPr>
        <p:blipFill>
          <a:blip r:embed="rId17" r:link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289" y="4419282"/>
            <a:ext cx="840105" cy="4768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 userDrawn="1"/>
        </p:nvSpPr>
        <p:spPr>
          <a:xfrm>
            <a:off x="3211758" y="4589110"/>
            <a:ext cx="29290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smtClean="0">
                <a:solidFill>
                  <a:schemeClr val="bg1"/>
                </a:solidFill>
              </a:rPr>
              <a:t>3.12. 2020 UPL-Uddannelsesdag,</a:t>
            </a:r>
            <a:r>
              <a:rPr lang="da-DK" sz="1200" baseline="0" dirty="0" smtClean="0">
                <a:solidFill>
                  <a:schemeClr val="bg1"/>
                </a:solidFill>
              </a:rPr>
              <a:t> </a:t>
            </a:r>
            <a:r>
              <a:rPr lang="da-DK" sz="1200" dirty="0" smtClean="0">
                <a:solidFill>
                  <a:schemeClr val="bg1"/>
                </a:solidFill>
              </a:rPr>
              <a:t>Zoom</a:t>
            </a:r>
            <a:endParaRPr lang="da-DK" sz="12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3200" b="1" kern="1200" baseline="0">
          <a:solidFill>
            <a:schemeClr val="tx1"/>
          </a:solidFill>
          <a:latin typeface="AU Passata" pitchFamily="34" charset="0"/>
          <a:ea typeface="+mj-ea"/>
          <a:cs typeface="Arial" charset="0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U Passata" pitchFamily="34" charset="0"/>
          <a:cs typeface="Arial" charset="0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U Passata" pitchFamily="34" charset="0"/>
          <a:cs typeface="Arial" charset="0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U Passata" pitchFamily="34" charset="0"/>
          <a:cs typeface="Arial" charset="0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U Passata" pitchFamily="34" charset="0"/>
          <a:cs typeface="Arial" charset="0"/>
        </a:defRPr>
      </a:lvl5pPr>
      <a:lvl6pPr marL="4572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U Passata" pitchFamily="34" charset="0"/>
          <a:ea typeface="+mn-ea"/>
          <a:cs typeface="+mn-cs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U Passata" pitchFamily="34" charset="0"/>
          <a:ea typeface="+mn-ea"/>
          <a:cs typeface="+mn-cs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U Passata" pitchFamily="34" charset="0"/>
          <a:ea typeface="+mn-ea"/>
          <a:cs typeface="+mn-cs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U Passata" pitchFamily="34" charset="0"/>
          <a:ea typeface="+mn-ea"/>
          <a:cs typeface="+mn-cs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U Passata" pitchFamily="34" charset="0"/>
          <a:ea typeface="+mn-ea"/>
          <a:cs typeface="+mn-cs"/>
        </a:defRPr>
      </a:lvl5pPr>
      <a:lvl6pPr marL="2514335" indent="-228576" algn="l" defTabSz="45715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87" indent="-228576" algn="l" defTabSz="45715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38" indent="-228576" algn="l" defTabSz="45715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0" indent="-228576" algn="l" defTabSz="45715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5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7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9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0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2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4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0C347-32BE-4666-89EC-F6B1BD6B99CF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C0A18-CB24-40BF-B18D-8D8CE0C464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00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552" y="617034"/>
            <a:ext cx="7597878" cy="2561216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da-DK" dirty="0" smtClean="0">
                <a:solidFill>
                  <a:schemeClr val="bg1"/>
                </a:solidFill>
              </a:rPr>
              <a:t/>
            </a:r>
            <a:br>
              <a:rPr lang="da-DK" dirty="0" smtClean="0">
                <a:solidFill>
                  <a:schemeClr val="bg1"/>
                </a:solidFill>
              </a:rPr>
            </a:br>
            <a:r>
              <a:rPr lang="da-DK" sz="4000" dirty="0" smtClean="0">
                <a:solidFill>
                  <a:schemeClr val="bg1"/>
                </a:solidFill>
              </a:rPr>
              <a:t> Aktiverende læring</a:t>
            </a:r>
            <a:r>
              <a:rPr lang="da-DK" dirty="0" smtClean="0">
                <a:solidFill>
                  <a:schemeClr val="bg1"/>
                </a:solidFill>
              </a:rPr>
              <a:t/>
            </a:r>
            <a:br>
              <a:rPr lang="da-DK" dirty="0" smtClean="0">
                <a:solidFill>
                  <a:schemeClr val="bg1"/>
                </a:solidFill>
              </a:rPr>
            </a:br>
            <a:r>
              <a:rPr lang="da-DK" dirty="0">
                <a:solidFill>
                  <a:schemeClr val="bg1"/>
                </a:solidFill>
              </a:rPr>
              <a:t/>
            </a:r>
            <a:br>
              <a:rPr lang="da-DK" dirty="0">
                <a:solidFill>
                  <a:schemeClr val="bg1"/>
                </a:solidFill>
              </a:rPr>
            </a:br>
            <a:r>
              <a:rPr lang="da-DK" dirty="0" smtClean="0">
                <a:solidFill>
                  <a:schemeClr val="bg1"/>
                </a:solidFill>
              </a:rPr>
              <a:t>Strategi &amp;</a:t>
            </a:r>
            <a:br>
              <a:rPr lang="da-DK" dirty="0" smtClean="0">
                <a:solidFill>
                  <a:schemeClr val="bg1"/>
                </a:solidFill>
              </a:rPr>
            </a:br>
            <a:r>
              <a:rPr lang="da-DK" dirty="0" smtClean="0">
                <a:solidFill>
                  <a:schemeClr val="bg1"/>
                </a:solidFill>
              </a:rPr>
              <a:t> teoretiske perspektiver</a:t>
            </a:r>
            <a:br>
              <a:rPr lang="da-DK" dirty="0" smtClean="0">
                <a:solidFill>
                  <a:schemeClr val="bg1"/>
                </a:solidFill>
              </a:rPr>
            </a:b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4" name="Undertitel 3"/>
          <p:cNvSpPr>
            <a:spLocks noGrp="1"/>
          </p:cNvSpPr>
          <p:nvPr>
            <p:ph type="subTitle" idx="1"/>
          </p:nvPr>
        </p:nvSpPr>
        <p:spPr>
          <a:xfrm>
            <a:off x="594551" y="3178251"/>
            <a:ext cx="8256233" cy="895864"/>
          </a:xfrm>
        </p:spPr>
        <p:txBody>
          <a:bodyPr/>
          <a:lstStyle/>
          <a:p>
            <a:endParaRPr lang="da-DK" sz="2800" b="1" dirty="0" smtClean="0"/>
          </a:p>
          <a:p>
            <a:r>
              <a:rPr lang="da-DK" sz="1800" b="1" dirty="0" smtClean="0"/>
              <a:t>Liv Tholstrup, Specialkonsulent, Centre for</a:t>
            </a:r>
            <a:r>
              <a:rPr lang="en-US" sz="1800" b="1" dirty="0" smtClean="0"/>
              <a:t> Educational </a:t>
            </a:r>
            <a:r>
              <a:rPr lang="da-DK" sz="1800" b="1" dirty="0" smtClean="0"/>
              <a:t>Development, AU</a:t>
            </a:r>
          </a:p>
          <a:p>
            <a:endParaRPr lang="da-DK" sz="2800" b="1" dirty="0"/>
          </a:p>
          <a:p>
            <a:endParaRPr lang="da-DK" sz="2800" b="1" dirty="0"/>
          </a:p>
          <a:p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155467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7293" y="248320"/>
            <a:ext cx="8829413" cy="857250"/>
          </a:xfrm>
        </p:spPr>
        <p:txBody>
          <a:bodyPr/>
          <a:lstStyle/>
          <a:p>
            <a:r>
              <a:rPr lang="da-DK" dirty="0" smtClean="0"/>
              <a:t>Metoder: Aktiverende læring?</a:t>
            </a:r>
            <a:r>
              <a:rPr lang="da-DK" sz="3000" dirty="0" smtClean="0"/>
              <a:t/>
            </a:r>
            <a:br>
              <a:rPr lang="da-DK" sz="3000" dirty="0" smtClean="0"/>
            </a:br>
            <a:endParaRPr lang="en-US" sz="3000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289419" y="871202"/>
            <a:ext cx="8565160" cy="29718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da-DK" sz="2200" b="1" dirty="0" smtClean="0">
                <a:solidFill>
                  <a:schemeClr val="bg1"/>
                </a:solidFill>
              </a:rPr>
              <a:t>Erfaringspædagogik</a:t>
            </a:r>
            <a:r>
              <a:rPr lang="da-DK" sz="2200" dirty="0" smtClean="0">
                <a:solidFill>
                  <a:schemeClr val="bg1"/>
                </a:solidFill>
              </a:rPr>
              <a:t> (Dewey, Montessori)</a:t>
            </a:r>
          </a:p>
          <a:p>
            <a:r>
              <a:rPr lang="da-DK" sz="2200" b="1" dirty="0" smtClean="0">
                <a:solidFill>
                  <a:schemeClr val="bg1"/>
                </a:solidFill>
              </a:rPr>
              <a:t>Kritisk pædagogik/ frigørende pædagogik </a:t>
            </a:r>
            <a:r>
              <a:rPr lang="da-DK" sz="2200" dirty="0" smtClean="0">
                <a:solidFill>
                  <a:schemeClr val="bg1"/>
                </a:solidFill>
              </a:rPr>
              <a:t>(Klafki, Negt) </a:t>
            </a:r>
          </a:p>
          <a:p>
            <a:r>
              <a:rPr lang="da-DK" sz="2200" b="1" dirty="0" smtClean="0">
                <a:solidFill>
                  <a:schemeClr val="bg1"/>
                </a:solidFill>
              </a:rPr>
              <a:t>Humanistisk pædagogik </a:t>
            </a:r>
            <a:r>
              <a:rPr lang="da-DK" sz="2200" dirty="0" smtClean="0">
                <a:solidFill>
                  <a:schemeClr val="bg1"/>
                </a:solidFill>
              </a:rPr>
              <a:t>(Rogers)</a:t>
            </a:r>
          </a:p>
          <a:p>
            <a:r>
              <a:rPr lang="da-DK" sz="2200" b="1" dirty="0" smtClean="0">
                <a:solidFill>
                  <a:schemeClr val="bg1"/>
                </a:solidFill>
              </a:rPr>
              <a:t>Konstruktivistisk læringsteori </a:t>
            </a:r>
            <a:r>
              <a:rPr lang="da-DK" sz="2200" dirty="0" smtClean="0">
                <a:solidFill>
                  <a:schemeClr val="bg1"/>
                </a:solidFill>
              </a:rPr>
              <a:t>(Piaget, Vygotsky)</a:t>
            </a:r>
          </a:p>
          <a:p>
            <a:r>
              <a:rPr lang="da-DK" sz="2200" b="1" dirty="0" smtClean="0">
                <a:solidFill>
                  <a:schemeClr val="bg1"/>
                </a:solidFill>
              </a:rPr>
              <a:t>Refleksive handlingsteorier/eksperimenterende læring </a:t>
            </a:r>
            <a:r>
              <a:rPr lang="da-DK" sz="2200" dirty="0" smtClean="0">
                <a:solidFill>
                  <a:schemeClr val="bg1"/>
                </a:solidFill>
              </a:rPr>
              <a:t>(Luhmann, Schön/</a:t>
            </a:r>
            <a:r>
              <a:rPr lang="da-DK" sz="2200" dirty="0" err="1" smtClean="0">
                <a:solidFill>
                  <a:schemeClr val="bg1"/>
                </a:solidFill>
              </a:rPr>
              <a:t>Argyris</a:t>
            </a:r>
            <a:r>
              <a:rPr lang="da-DK" sz="2200" dirty="0" smtClean="0">
                <a:solidFill>
                  <a:schemeClr val="bg1"/>
                </a:solidFill>
              </a:rPr>
              <a:t>, Kolb)</a:t>
            </a:r>
          </a:p>
          <a:p>
            <a:r>
              <a:rPr lang="da-DK" sz="2200" b="1" dirty="0">
                <a:solidFill>
                  <a:schemeClr val="bg1"/>
                </a:solidFill>
              </a:rPr>
              <a:t>P</a:t>
            </a:r>
            <a:r>
              <a:rPr lang="da-DK" sz="2200" b="1" dirty="0" smtClean="0">
                <a:solidFill>
                  <a:schemeClr val="bg1"/>
                </a:solidFill>
              </a:rPr>
              <a:t>raksisfællesskaber/ Social læring </a:t>
            </a:r>
            <a:r>
              <a:rPr lang="da-DK" sz="2200" dirty="0" smtClean="0">
                <a:solidFill>
                  <a:schemeClr val="bg1"/>
                </a:solidFill>
              </a:rPr>
              <a:t>(Lave og Wenger, </a:t>
            </a:r>
            <a:r>
              <a:rPr lang="da-DK" sz="2200" dirty="0" err="1" smtClean="0">
                <a:solidFill>
                  <a:schemeClr val="bg1"/>
                </a:solidFill>
              </a:rPr>
              <a:t>Bandura</a:t>
            </a:r>
            <a:r>
              <a:rPr lang="da-DK" sz="2200" dirty="0" smtClean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88148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3465"/>
            <a:ext cx="2968849" cy="972569"/>
          </a:xfrm>
        </p:spPr>
        <p:txBody>
          <a:bodyPr/>
          <a:lstStyle/>
          <a:p>
            <a:r>
              <a:rPr lang="da-DK" dirty="0" smtClean="0"/>
              <a:t>David A. Kolbs Læringscirkel</a:t>
            </a:r>
            <a:endParaRPr lang="da-DK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642091617"/>
              </p:ext>
            </p:extLst>
          </p:nvPr>
        </p:nvGraphicFramePr>
        <p:xfrm>
          <a:off x="1523999" y="72695"/>
          <a:ext cx="6529431" cy="435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50763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55196" y="82841"/>
            <a:ext cx="8988804" cy="857250"/>
          </a:xfrm>
        </p:spPr>
        <p:txBody>
          <a:bodyPr/>
          <a:lstStyle/>
          <a:p>
            <a:r>
              <a:rPr lang="en-US" dirty="0" smtClean="0"/>
              <a:t>Lave &amp; Wenger: </a:t>
            </a:r>
            <a:r>
              <a:rPr lang="da-DK" dirty="0" smtClean="0"/>
              <a:t>Læring i </a:t>
            </a:r>
            <a:r>
              <a:rPr lang="en-US" dirty="0" smtClean="0"/>
              <a:t>p</a:t>
            </a:r>
            <a:r>
              <a:rPr lang="da-DK" dirty="0" err="1" smtClean="0"/>
              <a:t>raksisfællesskaber</a:t>
            </a: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idx="1"/>
          </p:nvPr>
        </p:nvSpPr>
        <p:spPr>
          <a:xfrm>
            <a:off x="317290" y="804475"/>
            <a:ext cx="8229600" cy="2971800"/>
          </a:xfrm>
        </p:spPr>
        <p:txBody>
          <a:bodyPr/>
          <a:lstStyle/>
          <a:p>
            <a:r>
              <a:rPr lang="da-DK" sz="2100" i="1" dirty="0"/>
              <a:t>”Social </a:t>
            </a:r>
            <a:r>
              <a:rPr lang="da-DK" sz="2100" i="1" dirty="0" err="1"/>
              <a:t>theory</a:t>
            </a:r>
            <a:r>
              <a:rPr lang="da-DK" sz="2100" i="1" dirty="0"/>
              <a:t> of learning”</a:t>
            </a:r>
          </a:p>
          <a:p>
            <a:r>
              <a:rPr lang="da-DK" sz="2100" dirty="0" smtClean="0"/>
              <a:t>Socialt eller kollektiv læringsrum</a:t>
            </a:r>
          </a:p>
          <a:p>
            <a:r>
              <a:rPr lang="da-DK" sz="2100" dirty="0" smtClean="0"/>
              <a:t>Praksislæring og situeret læring</a:t>
            </a:r>
          </a:p>
          <a:p>
            <a:r>
              <a:rPr lang="da-DK" sz="2100" dirty="0"/>
              <a:t>Mesterlære og lærlingeforhold</a:t>
            </a:r>
          </a:p>
          <a:p>
            <a:r>
              <a:rPr lang="da-DK" sz="2100" dirty="0" smtClean="0"/>
              <a:t>Uformelle læringsformer/”tavs viden”</a:t>
            </a:r>
          </a:p>
          <a:p>
            <a:r>
              <a:rPr lang="da-DK" sz="2100" dirty="0" smtClean="0"/>
              <a:t>Menings- og identitetsudvikling</a:t>
            </a:r>
            <a:endParaRPr lang="da-DK" sz="2100" dirty="0"/>
          </a:p>
          <a:p>
            <a:r>
              <a:rPr lang="da-DK" sz="2100" dirty="0" smtClean="0"/>
              <a:t>Man lærer gennem:</a:t>
            </a:r>
          </a:p>
          <a:p>
            <a:pPr marL="0" indent="0">
              <a:buNone/>
            </a:pPr>
            <a:r>
              <a:rPr lang="da-DK" sz="2100" dirty="0"/>
              <a:t> </a:t>
            </a:r>
            <a:r>
              <a:rPr lang="da-DK" sz="2100" dirty="0" smtClean="0"/>
              <a:t>    ”</a:t>
            </a:r>
            <a:r>
              <a:rPr lang="da-DK" sz="2100" b="1" i="1" dirty="0" smtClean="0"/>
              <a:t>Legitim perifer deltagelse”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113491230"/>
              </p:ext>
            </p:extLst>
          </p:nvPr>
        </p:nvGraphicFramePr>
        <p:xfrm>
          <a:off x="5207190" y="0"/>
          <a:ext cx="324577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Ellipse 7"/>
          <p:cNvSpPr/>
          <p:nvPr/>
        </p:nvSpPr>
        <p:spPr>
          <a:xfrm>
            <a:off x="5719882" y="904650"/>
            <a:ext cx="2199608" cy="102143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452" y="752002"/>
            <a:ext cx="850877" cy="850877"/>
          </a:xfrm>
          <a:prstGeom prst="rect">
            <a:avLst/>
          </a:prstGeom>
        </p:spPr>
      </p:pic>
      <p:cxnSp>
        <p:nvCxnSpPr>
          <p:cNvPr id="17" name="Lige pilforbindelse 16"/>
          <p:cNvCxnSpPr/>
          <p:nvPr/>
        </p:nvCxnSpPr>
        <p:spPr>
          <a:xfrm flipH="1">
            <a:off x="7979810" y="1170971"/>
            <a:ext cx="412830" cy="24439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Lige pilforbindelse 18"/>
          <p:cNvCxnSpPr/>
          <p:nvPr/>
        </p:nvCxnSpPr>
        <p:spPr>
          <a:xfrm>
            <a:off x="6068713" y="1373050"/>
            <a:ext cx="0" cy="91732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Lige pilforbindelse 22"/>
          <p:cNvCxnSpPr/>
          <p:nvPr/>
        </p:nvCxnSpPr>
        <p:spPr>
          <a:xfrm>
            <a:off x="7449791" y="1336474"/>
            <a:ext cx="0" cy="91732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025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9609" y="332267"/>
            <a:ext cx="8229600" cy="857250"/>
          </a:xfrm>
        </p:spPr>
        <p:txBody>
          <a:bodyPr/>
          <a:lstStyle/>
          <a:p>
            <a:r>
              <a:rPr lang="da-DK" dirty="0" smtClean="0"/>
              <a:t>”Legitim perifer deltagelse i praksisfællesskaber:”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380903"/>
            <a:ext cx="8229600" cy="2971800"/>
          </a:xfrm>
        </p:spPr>
        <p:txBody>
          <a:bodyPr/>
          <a:lstStyle/>
          <a:p>
            <a:pPr marL="0" indent="0">
              <a:buNone/>
            </a:pPr>
            <a:r>
              <a:rPr lang="da-DK" sz="2200" i="1" dirty="0" smtClean="0"/>
              <a:t>“Det drejer sig om, at den lærende deltager i og lærer gennem et praksisfællesskab, hvor alle parter accepterer og er indstillet på, at den lærende starter i en yderlig position og efterhånden gennem deltagelse i flere og flere af fællesskabets aktiviteter…. lærer, hvad fællesskabet arbejder med, og derigennem gradvist opnår en mere central position og sidst et fuldgyldigt medlemskab af fælleskabet”</a:t>
            </a:r>
          </a:p>
          <a:p>
            <a:pPr marL="0" indent="0">
              <a:buNone/>
            </a:pPr>
            <a:r>
              <a:rPr lang="da-DK" sz="2100" i="1" dirty="0"/>
              <a:t> </a:t>
            </a:r>
            <a:r>
              <a:rPr lang="da-DK" sz="2100" i="1" dirty="0" smtClean="0"/>
              <a:t>        										</a:t>
            </a:r>
            <a:r>
              <a:rPr lang="da-DK" sz="1400" i="1" dirty="0" smtClean="0"/>
              <a:t>                           (Lave &amp; Wenger, 1991)</a:t>
            </a:r>
            <a:endParaRPr lang="da-DK" sz="1400" i="1" dirty="0"/>
          </a:p>
        </p:txBody>
      </p:sp>
    </p:spTree>
    <p:extLst>
      <p:ext uri="{BB962C8B-B14F-4D97-AF65-F5344CB8AC3E}">
        <p14:creationId xmlns:p14="http://schemas.microsoft.com/office/powerpoint/2010/main" val="3032767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3959441" cy="629015"/>
          </a:xfrm>
        </p:spPr>
        <p:txBody>
          <a:bodyPr/>
          <a:lstStyle/>
          <a:p>
            <a:r>
              <a:rPr lang="da-DK" dirty="0"/>
              <a:t>Lev</a:t>
            </a:r>
            <a:r>
              <a:rPr lang="da-DK" b="0" dirty="0"/>
              <a:t> </a:t>
            </a:r>
            <a:r>
              <a:rPr lang="da-DK" dirty="0"/>
              <a:t>Vygotskij, NUZO</a:t>
            </a:r>
          </a:p>
        </p:txBody>
      </p:sp>
      <p:graphicFrame>
        <p:nvGraphicFramePr>
          <p:cNvPr id="5" name="Pladsholder til ind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021479"/>
              </p:ext>
            </p:extLst>
          </p:nvPr>
        </p:nvGraphicFramePr>
        <p:xfrm>
          <a:off x="740570" y="506109"/>
          <a:ext cx="7665244" cy="3756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1238672" y="1620021"/>
            <a:ext cx="785436" cy="767518"/>
          </a:xfrm>
          <a:prstGeom prst="rect">
            <a:avLst/>
          </a:prstGeom>
          <a:solidFill>
            <a:srgbClr val="FFC000"/>
          </a:solidFill>
          <a:ln>
            <a:solidFill>
              <a:srgbClr val="002546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050" b="1" dirty="0">
                <a:latin typeface="AU Passata" panose="020B0503030502030804" pitchFamily="34" charset="0"/>
              </a:rPr>
              <a:t> NUZO, </a:t>
            </a:r>
          </a:p>
          <a:p>
            <a:pPr>
              <a:lnSpc>
                <a:spcPct val="95000"/>
              </a:lnSpc>
            </a:pPr>
            <a:r>
              <a:rPr lang="da-DK" sz="1050" b="1" dirty="0">
                <a:latin typeface="AU Passata" panose="020B0503030502030804" pitchFamily="34" charset="0"/>
              </a:rPr>
              <a:t> Nærmeste  </a:t>
            </a:r>
          </a:p>
          <a:p>
            <a:pPr>
              <a:lnSpc>
                <a:spcPct val="95000"/>
              </a:lnSpc>
            </a:pPr>
            <a:r>
              <a:rPr lang="da-DK" sz="1050" b="1" dirty="0">
                <a:latin typeface="AU Passata" panose="020B0503030502030804" pitchFamily="34" charset="0"/>
              </a:rPr>
              <a:t> Udviklings-</a:t>
            </a:r>
          </a:p>
          <a:p>
            <a:pPr>
              <a:lnSpc>
                <a:spcPct val="95000"/>
              </a:lnSpc>
            </a:pPr>
            <a:r>
              <a:rPr lang="da-DK" sz="1050" b="1" dirty="0">
                <a:latin typeface="AU Passata" panose="020B0503030502030804" pitchFamily="34" charset="0"/>
              </a:rPr>
              <a:t> zone</a:t>
            </a:r>
          </a:p>
          <a:p>
            <a:pPr>
              <a:lnSpc>
                <a:spcPct val="95000"/>
              </a:lnSpc>
            </a:pPr>
            <a:endParaRPr lang="da-DK" sz="1050" i="1" dirty="0"/>
          </a:p>
        </p:txBody>
      </p:sp>
      <p:sp>
        <p:nvSpPr>
          <p:cNvPr id="3" name="Venstrebuet pil 2"/>
          <p:cNvSpPr/>
          <p:nvPr/>
        </p:nvSpPr>
        <p:spPr bwMode="auto">
          <a:xfrm rot="16486014">
            <a:off x="2474075" y="1324995"/>
            <a:ext cx="800312" cy="1566173"/>
          </a:xfrm>
          <a:prstGeom prst="curvedLeftArrow">
            <a:avLst/>
          </a:prstGeom>
          <a:solidFill>
            <a:schemeClr val="accent6">
              <a:lumMod val="75000"/>
            </a:schemeClr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685800">
              <a:lnSpc>
                <a:spcPct val="95000"/>
              </a:lnSpc>
            </a:pPr>
            <a:endParaRPr lang="da-DK" sz="1200" dirty="0" err="1">
              <a:solidFill>
                <a:schemeClr val="bg1"/>
              </a:solidFill>
              <a:latin typeface="AU Passata" pitchFamily="34" charset="0"/>
            </a:endParaRPr>
          </a:p>
        </p:txBody>
      </p:sp>
      <p:sp>
        <p:nvSpPr>
          <p:cNvPr id="14" name="Tekstfelt 13"/>
          <p:cNvSpPr txBox="1"/>
          <p:nvPr/>
        </p:nvSpPr>
        <p:spPr>
          <a:xfrm>
            <a:off x="7252812" y="861134"/>
            <a:ext cx="958471" cy="482440"/>
          </a:xfrm>
          <a:prstGeom prst="rect">
            <a:avLst/>
          </a:prstGeom>
          <a:solidFill>
            <a:srgbClr val="FFC000"/>
          </a:solidFill>
          <a:ln>
            <a:solidFill>
              <a:srgbClr val="002546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050" b="1" i="1" dirty="0"/>
              <a:t>       </a:t>
            </a:r>
            <a:endParaRPr lang="da-DK" sz="1050" b="1" i="1" dirty="0" smtClean="0"/>
          </a:p>
          <a:p>
            <a:pPr>
              <a:lnSpc>
                <a:spcPct val="95000"/>
              </a:lnSpc>
            </a:pPr>
            <a:r>
              <a:rPr lang="da-DK" sz="1050" b="1" i="1" dirty="0">
                <a:latin typeface="AU Passata" panose="020B0503030502030804" pitchFamily="34" charset="0"/>
              </a:rPr>
              <a:t> </a:t>
            </a:r>
            <a:r>
              <a:rPr lang="da-DK" sz="1050" b="1" i="1" dirty="0" smtClean="0">
                <a:latin typeface="AU Passata" panose="020B0503030502030804" pitchFamily="34" charset="0"/>
              </a:rPr>
              <a:t>     </a:t>
            </a:r>
            <a:r>
              <a:rPr lang="da-DK" sz="1200" b="1" dirty="0" smtClean="0">
                <a:latin typeface="AU Passata" panose="020B0503030502030804" pitchFamily="34" charset="0"/>
              </a:rPr>
              <a:t>Ukendt</a:t>
            </a:r>
            <a:endParaRPr lang="da-DK" sz="1200" b="1" dirty="0">
              <a:latin typeface="AU Passata" panose="020B0503030502030804" pitchFamily="34" charset="0"/>
            </a:endParaRPr>
          </a:p>
          <a:p>
            <a:pPr>
              <a:lnSpc>
                <a:spcPct val="95000"/>
              </a:lnSpc>
            </a:pPr>
            <a:endParaRPr lang="da-DK" sz="1050" i="1" dirty="0"/>
          </a:p>
        </p:txBody>
      </p:sp>
      <p:sp>
        <p:nvSpPr>
          <p:cNvPr id="15" name="Tekstfelt 14"/>
          <p:cNvSpPr txBox="1"/>
          <p:nvPr/>
        </p:nvSpPr>
        <p:spPr>
          <a:xfrm>
            <a:off x="7252813" y="3634906"/>
            <a:ext cx="972108" cy="482440"/>
          </a:xfrm>
          <a:prstGeom prst="rect">
            <a:avLst/>
          </a:prstGeom>
          <a:solidFill>
            <a:srgbClr val="FFC000"/>
          </a:solidFill>
          <a:ln>
            <a:solidFill>
              <a:srgbClr val="002546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050" b="1" dirty="0">
                <a:latin typeface="AU Passata" panose="020B0503030502030804" pitchFamily="34" charset="0"/>
              </a:rPr>
              <a:t>      </a:t>
            </a:r>
            <a:endParaRPr lang="da-DK" sz="1050" b="1" dirty="0" smtClean="0">
              <a:latin typeface="AU Passata" panose="020B0503030502030804" pitchFamily="34" charset="0"/>
            </a:endParaRPr>
          </a:p>
          <a:p>
            <a:pPr>
              <a:lnSpc>
                <a:spcPct val="95000"/>
              </a:lnSpc>
            </a:pPr>
            <a:r>
              <a:rPr lang="da-DK" sz="1050" b="1" dirty="0">
                <a:latin typeface="AU Passata" panose="020B0503030502030804" pitchFamily="34" charset="0"/>
              </a:rPr>
              <a:t> </a:t>
            </a:r>
            <a:r>
              <a:rPr lang="da-DK" sz="1050" b="1" dirty="0" smtClean="0">
                <a:latin typeface="AU Passata" panose="020B0503030502030804" pitchFamily="34" charset="0"/>
              </a:rPr>
              <a:t>        </a:t>
            </a:r>
            <a:r>
              <a:rPr lang="da-DK" sz="1200" b="1" dirty="0">
                <a:latin typeface="AU Passata" panose="020B0503030502030804" pitchFamily="34" charset="0"/>
              </a:rPr>
              <a:t>Kendt</a:t>
            </a:r>
          </a:p>
          <a:p>
            <a:pPr>
              <a:lnSpc>
                <a:spcPct val="95000"/>
              </a:lnSpc>
            </a:pPr>
            <a:endParaRPr lang="da-DK" sz="1050" i="1" dirty="0"/>
          </a:p>
        </p:txBody>
      </p:sp>
      <p:sp>
        <p:nvSpPr>
          <p:cNvPr id="16" name="Nedadgående pil 15"/>
          <p:cNvSpPr/>
          <p:nvPr/>
        </p:nvSpPr>
        <p:spPr bwMode="auto">
          <a:xfrm rot="10800000">
            <a:off x="7459092" y="1425407"/>
            <a:ext cx="559547" cy="2064445"/>
          </a:xfrm>
          <a:prstGeom prst="downArrow">
            <a:avLst/>
          </a:prstGeom>
          <a:solidFill>
            <a:srgbClr val="002060"/>
          </a:solidFill>
          <a:ln w="1778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685800">
              <a:lnSpc>
                <a:spcPct val="95000"/>
              </a:lnSpc>
            </a:pPr>
            <a:endParaRPr lang="da-DK" sz="1200" dirty="0" err="1">
              <a:solidFill>
                <a:schemeClr val="bg1"/>
              </a:solidFill>
              <a:latin typeface="AU Passata" pitchFamily="34" charset="0"/>
            </a:endParaRPr>
          </a:p>
        </p:txBody>
      </p:sp>
      <p:sp>
        <p:nvSpPr>
          <p:cNvPr id="17" name="Lyn 16"/>
          <p:cNvSpPr/>
          <p:nvPr/>
        </p:nvSpPr>
        <p:spPr bwMode="auto">
          <a:xfrm rot="17240270">
            <a:off x="1287078" y="2138939"/>
            <a:ext cx="1946688" cy="2344668"/>
          </a:xfrm>
          <a:prstGeom prst="lightningBolt">
            <a:avLst/>
          </a:prstGeom>
          <a:solidFill>
            <a:schemeClr val="accent6">
              <a:lumMod val="75000"/>
            </a:schemeClr>
          </a:solidFill>
          <a:ln w="1778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685800">
              <a:lnSpc>
                <a:spcPct val="95000"/>
              </a:lnSpc>
            </a:pPr>
            <a:endParaRPr lang="da-DK" sz="1200" dirty="0" err="1">
              <a:solidFill>
                <a:schemeClr val="bg1"/>
              </a:solidFill>
              <a:latin typeface="AU Passata" pitchFamily="34" charset="0"/>
            </a:endParaRPr>
          </a:p>
        </p:txBody>
      </p:sp>
      <p:sp>
        <p:nvSpPr>
          <p:cNvPr id="18" name="Tekstfelt 17"/>
          <p:cNvSpPr txBox="1"/>
          <p:nvPr/>
        </p:nvSpPr>
        <p:spPr>
          <a:xfrm rot="16200000" flipH="1">
            <a:off x="7126177" y="2170221"/>
            <a:ext cx="1272364" cy="175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200" b="1" dirty="0">
                <a:solidFill>
                  <a:schemeClr val="bg1"/>
                </a:solidFill>
                <a:latin typeface="+mn-lt"/>
              </a:rPr>
              <a:t>LÆRING</a:t>
            </a:r>
          </a:p>
        </p:txBody>
      </p:sp>
      <p:sp>
        <p:nvSpPr>
          <p:cNvPr id="21" name="Tekstfelt 20"/>
          <p:cNvSpPr txBox="1"/>
          <p:nvPr/>
        </p:nvSpPr>
        <p:spPr>
          <a:xfrm flipH="1">
            <a:off x="1631390" y="3228184"/>
            <a:ext cx="1188131" cy="175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200" b="1" dirty="0">
                <a:solidFill>
                  <a:schemeClr val="bg1"/>
                </a:solidFill>
                <a:latin typeface="AU Passata" panose="020B0503030502030804" pitchFamily="34" charset="0"/>
              </a:rPr>
              <a:t>Stilladsering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6066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5425" y="206375"/>
            <a:ext cx="8229600" cy="857250"/>
          </a:xfrm>
        </p:spPr>
        <p:txBody>
          <a:bodyPr/>
          <a:lstStyle/>
          <a:p>
            <a:r>
              <a:rPr lang="da-DK" dirty="0" smtClean="0"/>
              <a:t>Aktiverende læring – hvorfor?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75064" y="1391068"/>
            <a:ext cx="8690516" cy="1835692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marL="0" indent="0">
              <a:buNone/>
            </a:pPr>
            <a:endParaRPr lang="da-DK" sz="2800" b="1" i="1" dirty="0" smtClean="0"/>
          </a:p>
          <a:p>
            <a:pPr marL="0" indent="0">
              <a:buNone/>
            </a:pPr>
            <a:r>
              <a:rPr lang="da-DK" sz="2600" b="1" i="1" dirty="0" smtClean="0">
                <a:solidFill>
                  <a:schemeClr val="bg1"/>
                </a:solidFill>
              </a:rPr>
              <a:t>Hvis vi skal skabe læring, der fæstner sig, dybdelæring og transfer, skal vi aktivere og involvere de studerende!</a:t>
            </a:r>
            <a:endParaRPr lang="da-DK" sz="2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205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latin typeface="AU Passata" panose="020B0503030502030804" pitchFamily="34" charset="77"/>
              </a:rPr>
              <a:t>AU Strategi</a:t>
            </a:r>
            <a:r>
              <a:rPr lang="da-DK" dirty="0" smtClean="0"/>
              <a:t> </a:t>
            </a:r>
            <a:r>
              <a:rPr lang="da-DK" b="0" dirty="0"/>
              <a:t>2025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5" name="Billede 2">
            <a:extLst>
              <a:ext uri="{FF2B5EF4-FFF2-40B4-BE49-F238E27FC236}">
                <a16:creationId xmlns:a16="http://schemas.microsoft.com/office/drawing/2014/main" id="{246FC182-A459-B54D-BA9A-0B70DB95CE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564246"/>
            <a:ext cx="8108689" cy="3464451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4259993" y="1885522"/>
            <a:ext cx="4221750" cy="169617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felt 5"/>
          <p:cNvSpPr txBox="1"/>
          <p:nvPr/>
        </p:nvSpPr>
        <p:spPr>
          <a:xfrm>
            <a:off x="5297045" y="3817163"/>
            <a:ext cx="2891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(</a:t>
            </a:r>
            <a:r>
              <a:rPr lang="da-DK" sz="1200" i="1" dirty="0" smtClean="0"/>
              <a:t>AU Strategi 2025, prorektor, Berit Eika)</a:t>
            </a:r>
            <a:endParaRPr lang="da-DK" sz="1200" i="1" dirty="0"/>
          </a:p>
        </p:txBody>
      </p:sp>
    </p:spTree>
    <p:extLst>
      <p:ext uri="{BB962C8B-B14F-4D97-AF65-F5344CB8AC3E}">
        <p14:creationId xmlns:p14="http://schemas.microsoft.com/office/powerpoint/2010/main" val="391595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a-DK" dirty="0" smtClean="0"/>
              <a:t>Strategisk grundlag i medicinuddannelsen, AU, 2018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59672" y="1063625"/>
            <a:ext cx="8624656" cy="2904114"/>
          </a:xfrm>
          <a:noFill/>
        </p:spPr>
        <p:txBody>
          <a:bodyPr/>
          <a:lstStyle/>
          <a:p>
            <a:pPr marL="0" indent="0">
              <a:buNone/>
            </a:pPr>
            <a:r>
              <a:rPr lang="da-DK" sz="2000" b="1" dirty="0" smtClean="0"/>
              <a:t>Form og metode:</a:t>
            </a:r>
          </a:p>
          <a:p>
            <a:pPr marL="0" indent="0">
              <a:buNone/>
            </a:pPr>
            <a:r>
              <a:rPr lang="da-DK" sz="2000" i="1" dirty="0" smtClean="0"/>
              <a:t>”Medicinuddannelsens </a:t>
            </a:r>
            <a:r>
              <a:rPr lang="da-DK" sz="2000" b="1" i="1" dirty="0" smtClean="0"/>
              <a:t>undervisningsformer</a:t>
            </a:r>
            <a:r>
              <a:rPr lang="da-DK" sz="2000" i="1" dirty="0" smtClean="0"/>
              <a:t> skal være </a:t>
            </a:r>
            <a:r>
              <a:rPr lang="da-DK" sz="2000" b="1" i="1" dirty="0" smtClean="0"/>
              <a:t>aktiverende og involverende </a:t>
            </a:r>
            <a:r>
              <a:rPr lang="da-DK" sz="2000" i="1" dirty="0" smtClean="0"/>
              <a:t>og sikre en balance mellem de studerendes selvstudium, undervisning, </a:t>
            </a:r>
            <a:r>
              <a:rPr lang="da-DK" sz="2000" b="1" i="1" dirty="0" smtClean="0"/>
              <a:t>øvelser, klinisk oplæring</a:t>
            </a:r>
            <a:r>
              <a:rPr lang="da-DK" sz="2000" i="1" dirty="0" smtClean="0"/>
              <a:t>, </a:t>
            </a:r>
            <a:r>
              <a:rPr lang="da-DK" sz="2000" b="1" i="1" dirty="0" smtClean="0"/>
              <a:t>vejledning </a:t>
            </a:r>
            <a:r>
              <a:rPr lang="da-DK" sz="2000" i="1" dirty="0" smtClean="0"/>
              <a:t>og </a:t>
            </a:r>
            <a:r>
              <a:rPr lang="da-DK" sz="2000" b="1" i="1" dirty="0" smtClean="0"/>
              <a:t>dialog</a:t>
            </a:r>
            <a:r>
              <a:rPr lang="da-DK" sz="2000" i="1" dirty="0" smtClean="0"/>
              <a:t>…”. </a:t>
            </a:r>
          </a:p>
          <a:p>
            <a:pPr marL="0" indent="0">
              <a:buNone/>
            </a:pPr>
            <a:endParaRPr lang="da-DK" sz="2000" i="1" dirty="0" smtClean="0"/>
          </a:p>
          <a:p>
            <a:pPr marL="0" indent="0">
              <a:buNone/>
            </a:pPr>
            <a:r>
              <a:rPr lang="da-DK" sz="2000" i="1" dirty="0" smtClean="0"/>
              <a:t>”Uddannelsen skal give de studerende mulighed for </a:t>
            </a:r>
            <a:r>
              <a:rPr lang="da-DK" sz="2000" b="1" i="1" dirty="0" smtClean="0"/>
              <a:t>involvering i autentiske problemstillinger</a:t>
            </a:r>
            <a:r>
              <a:rPr lang="da-DK" sz="2000" i="1" dirty="0" smtClean="0"/>
              <a:t>..”</a:t>
            </a:r>
            <a:r>
              <a:rPr lang="da-DK" sz="1200" i="1" dirty="0" smtClean="0">
                <a:solidFill>
                  <a:schemeClr val="bg1"/>
                </a:solidFill>
              </a:rPr>
              <a:t>	</a:t>
            </a:r>
          </a:p>
          <a:p>
            <a:pPr marL="0" indent="0">
              <a:buNone/>
            </a:pPr>
            <a:endParaRPr lang="da-DK" sz="1200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a-DK" sz="1200" i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a-DK" sz="1200" i="1" dirty="0">
                <a:solidFill>
                  <a:schemeClr val="bg1"/>
                </a:solidFill>
              </a:rPr>
              <a:t>	</a:t>
            </a:r>
            <a:r>
              <a:rPr lang="da-DK" sz="1200" i="1" dirty="0" smtClean="0">
                <a:solidFill>
                  <a:schemeClr val="bg1"/>
                </a:solidFill>
              </a:rPr>
              <a:t>						</a:t>
            </a:r>
            <a:r>
              <a:rPr lang="da-DK" sz="1200" i="1" dirty="0" smtClean="0"/>
              <a:t>    (Vision og strategisk grundlag for uddannelserne på Health, AU 2018)</a:t>
            </a:r>
          </a:p>
        </p:txBody>
      </p:sp>
    </p:spTree>
    <p:extLst>
      <p:ext uri="{BB962C8B-B14F-4D97-AF65-F5344CB8AC3E}">
        <p14:creationId xmlns:p14="http://schemas.microsoft.com/office/powerpoint/2010/main" val="1306564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5006" y="17932"/>
            <a:ext cx="8229600" cy="857250"/>
          </a:xfrm>
        </p:spPr>
        <p:txBody>
          <a:bodyPr/>
          <a:lstStyle/>
          <a:p>
            <a:r>
              <a:rPr lang="da-DK" dirty="0" smtClean="0"/>
              <a:t>Hvad betyder det for kliniktid?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48750" y="875182"/>
            <a:ext cx="8454871" cy="1585773"/>
          </a:xfrm>
          <a:noFill/>
        </p:spPr>
        <p:txBody>
          <a:bodyPr/>
          <a:lstStyle/>
          <a:p>
            <a:pPr marL="0" indent="0">
              <a:buNone/>
            </a:pPr>
            <a:r>
              <a:rPr lang="da-DK" sz="2200" i="1" dirty="0" smtClean="0"/>
              <a:t>”Princippet </a:t>
            </a:r>
            <a:r>
              <a:rPr lang="da-DK" sz="2200" i="1" dirty="0"/>
              <a:t>for tilrettelæggelse af </a:t>
            </a:r>
            <a:r>
              <a:rPr lang="da-DK" sz="2200" b="1" i="1" dirty="0"/>
              <a:t>studerendes kliniktid </a:t>
            </a:r>
            <a:r>
              <a:rPr lang="da-DK" sz="2200" i="1" dirty="0"/>
              <a:t>er, at </a:t>
            </a:r>
            <a:r>
              <a:rPr lang="da-DK" sz="2200" b="1" i="1" dirty="0"/>
              <a:t>opholdene skal være involverende, superviserede </a:t>
            </a:r>
            <a:r>
              <a:rPr lang="da-DK" sz="2200" i="1" dirty="0"/>
              <a:t>og give de studerende rig adgang til </a:t>
            </a:r>
            <a:r>
              <a:rPr lang="da-DK" sz="2200" b="1" i="1" dirty="0"/>
              <a:t>relevante </a:t>
            </a:r>
            <a:r>
              <a:rPr lang="da-DK" sz="2200" b="1" i="1" dirty="0" smtClean="0"/>
              <a:t>læringssituationer </a:t>
            </a:r>
            <a:r>
              <a:rPr lang="da-DK" sz="2200" i="1" dirty="0" smtClean="0"/>
              <a:t>på et passende ansvarsniveau”</a:t>
            </a:r>
            <a:r>
              <a:rPr lang="da-DK" sz="2400" dirty="0"/>
              <a:t> </a:t>
            </a:r>
            <a:r>
              <a:rPr lang="da-DK" sz="2400" dirty="0" smtClean="0"/>
              <a:t>.</a:t>
            </a:r>
          </a:p>
          <a:p>
            <a:pPr marL="0" indent="0">
              <a:buNone/>
            </a:pPr>
            <a:endParaRPr lang="da-DK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a-DK" sz="1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a-DK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a-DK" sz="1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a-DK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a-DK" sz="1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a-DK" sz="1200" i="1" dirty="0" smtClean="0"/>
              <a:t>  					                (Kommissorium </a:t>
            </a:r>
            <a:r>
              <a:rPr lang="da-DK" sz="1200" i="1" dirty="0"/>
              <a:t>for udarbejdelsen af den nye studieordning, KA Medicin,2018)</a:t>
            </a:r>
            <a:endParaRPr lang="en-US" sz="1200" i="1" dirty="0"/>
          </a:p>
          <a:p>
            <a:pPr marL="0" indent="0">
              <a:buNone/>
            </a:pPr>
            <a:endParaRPr lang="da-DK" sz="2200" i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a-DK" sz="1200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da-DK" sz="1200" dirty="0" smtClean="0">
                <a:solidFill>
                  <a:schemeClr val="bg1"/>
                </a:solidFill>
              </a:rPr>
              <a:t> 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5" name="Pladsholder til indhold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0155" y="2143668"/>
            <a:ext cx="2683833" cy="1508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052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81776" y="165941"/>
            <a:ext cx="9145763" cy="857250"/>
          </a:xfrm>
        </p:spPr>
        <p:txBody>
          <a:bodyPr/>
          <a:lstStyle/>
          <a:p>
            <a:r>
              <a:rPr lang="da-DK" sz="2800" dirty="0" smtClean="0"/>
              <a:t>Engagerende og aktiverende læring</a:t>
            </a:r>
            <a:endParaRPr lang="da-DK" sz="2800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67928" y="888548"/>
            <a:ext cx="8526257" cy="3546244"/>
          </a:xfrm>
        </p:spPr>
        <p:txBody>
          <a:bodyPr/>
          <a:lstStyle/>
          <a:p>
            <a:pPr marL="0" indent="0">
              <a:buNone/>
            </a:pPr>
            <a:r>
              <a:rPr lang="da-DK" sz="2200" b="1" dirty="0" smtClean="0"/>
              <a:t>Studenten er: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sz="2200" dirty="0" smtClean="0"/>
              <a:t>Aktiv og deltagende</a:t>
            </a:r>
            <a:endParaRPr lang="da-DK" sz="2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a-DK" sz="2200" dirty="0" smtClean="0"/>
              <a:t>Involveret/inddraget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sz="2200" dirty="0"/>
              <a:t>D</a:t>
            </a:r>
            <a:r>
              <a:rPr lang="da-DK" sz="2200" dirty="0" smtClean="0"/>
              <a:t>el af den kliniske praksis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sz="2200" dirty="0" smtClean="0"/>
              <a:t>Får viden og færdigheder i spil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sz="2200" dirty="0" smtClean="0"/>
              <a:t>Møder relevante og autentiske patienter og situationer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sz="2200" dirty="0" smtClean="0"/>
              <a:t>Socialiseres (organisation, kultur, rolle)</a:t>
            </a:r>
          </a:p>
        </p:txBody>
      </p:sp>
    </p:spTree>
    <p:extLst>
      <p:ext uri="{BB962C8B-B14F-4D97-AF65-F5344CB8AC3E}">
        <p14:creationId xmlns:p14="http://schemas.microsoft.com/office/powerpoint/2010/main" val="3962327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31532"/>
            <a:ext cx="8229600" cy="857250"/>
          </a:xfrm>
        </p:spPr>
        <p:txBody>
          <a:bodyPr/>
          <a:lstStyle/>
          <a:p>
            <a:r>
              <a:rPr lang="da-DK" dirty="0" smtClean="0"/>
              <a:t>Aktiverende læring er</a:t>
            </a:r>
            <a:r>
              <a:rPr lang="en-US" dirty="0" smtClean="0"/>
              <a:t>…</a:t>
            </a:r>
            <a:br>
              <a:rPr lang="en-US" dirty="0" smtClean="0"/>
            </a:br>
            <a:endParaRPr lang="da-DK" sz="2400" dirty="0"/>
          </a:p>
        </p:txBody>
      </p:sp>
      <p:sp>
        <p:nvSpPr>
          <p:cNvPr id="10" name="Tekstfelt 9"/>
          <p:cNvSpPr txBox="1"/>
          <p:nvPr/>
        </p:nvSpPr>
        <p:spPr>
          <a:xfrm>
            <a:off x="0" y="765644"/>
            <a:ext cx="900116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300" dirty="0" smtClean="0"/>
              <a:t>..ikke en undervisercentreret</a:t>
            </a:r>
            <a:r>
              <a:rPr lang="da-DK" sz="2300" b="1" dirty="0" smtClean="0"/>
              <a:t>,</a:t>
            </a:r>
            <a:r>
              <a:rPr lang="da-DK" sz="2300" dirty="0" smtClean="0"/>
              <a:t> men en s</a:t>
            </a:r>
            <a:r>
              <a:rPr lang="da-DK" sz="2300" b="1" dirty="0" smtClean="0"/>
              <a:t>tudentercentreret </a:t>
            </a:r>
            <a:r>
              <a:rPr lang="da-DK" sz="2300" dirty="0" smtClean="0"/>
              <a:t>tilgang!</a:t>
            </a:r>
            <a:endParaRPr lang="en-US" sz="23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084" y="1374556"/>
            <a:ext cx="4045237" cy="2691922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6969512" y="1269278"/>
            <a:ext cx="1717288" cy="280076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sz="1600" b="1" smtClean="0"/>
              <a:t>To-vejs</a:t>
            </a:r>
            <a:endParaRPr lang="da-DK" sz="1600" b="1" dirty="0" smtClean="0"/>
          </a:p>
          <a:p>
            <a:endParaRPr lang="da-DK" sz="1600" b="1" dirty="0" smtClean="0"/>
          </a:p>
          <a:p>
            <a:r>
              <a:rPr lang="da-DK" sz="1600" b="1" dirty="0" smtClean="0"/>
              <a:t>Underviser: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f</a:t>
            </a:r>
            <a:r>
              <a:rPr lang="da-DK" sz="1600" dirty="0" smtClean="0"/>
              <a:t>acilitator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s</a:t>
            </a:r>
            <a:r>
              <a:rPr lang="da-DK" sz="1600" dirty="0" smtClean="0"/>
              <a:t>upervisor</a:t>
            </a:r>
            <a:endParaRPr lang="da-DK" sz="1600" dirty="0"/>
          </a:p>
          <a:p>
            <a:r>
              <a:rPr lang="da-DK" sz="1600" b="1" dirty="0" smtClean="0"/>
              <a:t>Student: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 smtClean="0"/>
              <a:t>involveret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 smtClean="0"/>
              <a:t>aktiv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a</a:t>
            </a:r>
            <a:r>
              <a:rPr lang="da-DK" sz="1600" dirty="0" smtClean="0"/>
              <a:t>nsvarlig</a:t>
            </a:r>
          </a:p>
          <a:p>
            <a:r>
              <a:rPr lang="da-DK" sz="1600" b="1" dirty="0" smtClean="0"/>
              <a:t>Evaluering: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 smtClean="0"/>
              <a:t>formativ</a:t>
            </a:r>
            <a:endParaRPr lang="da-DK" sz="1600" dirty="0"/>
          </a:p>
        </p:txBody>
      </p:sp>
      <p:sp>
        <p:nvSpPr>
          <p:cNvPr id="14" name="Tekstfelt 13"/>
          <p:cNvSpPr txBox="1"/>
          <p:nvPr/>
        </p:nvSpPr>
        <p:spPr>
          <a:xfrm>
            <a:off x="398791" y="1265711"/>
            <a:ext cx="1851102" cy="280076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sz="1600" b="1" dirty="0" err="1" smtClean="0"/>
              <a:t>En-vejs</a:t>
            </a:r>
            <a:endParaRPr lang="da-DK" sz="1600" b="1" dirty="0" smtClean="0"/>
          </a:p>
          <a:p>
            <a:endParaRPr lang="da-DK" sz="1600" b="1" dirty="0" smtClean="0"/>
          </a:p>
          <a:p>
            <a:r>
              <a:rPr lang="da-DK" sz="1600" b="1" dirty="0" smtClean="0"/>
              <a:t>Underviser: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 smtClean="0"/>
              <a:t>instruktør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 err="1" smtClean="0"/>
              <a:t>videnoverfører</a:t>
            </a:r>
            <a:endParaRPr lang="da-DK" sz="1600" dirty="0"/>
          </a:p>
          <a:p>
            <a:r>
              <a:rPr lang="da-DK" sz="1600" b="1" dirty="0" smtClean="0"/>
              <a:t>Student: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 smtClean="0"/>
              <a:t>ikke involveret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p</a:t>
            </a:r>
            <a:r>
              <a:rPr lang="da-DK" sz="1600" dirty="0" smtClean="0"/>
              <a:t>assiv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u</a:t>
            </a:r>
            <a:r>
              <a:rPr lang="da-DK" sz="1600" dirty="0" smtClean="0"/>
              <a:t>den ansvar</a:t>
            </a:r>
          </a:p>
          <a:p>
            <a:r>
              <a:rPr lang="da-DK" sz="1600" b="1" dirty="0" smtClean="0"/>
              <a:t>Evaluering: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s</a:t>
            </a:r>
            <a:r>
              <a:rPr lang="da-DK" sz="1600" dirty="0" smtClean="0"/>
              <a:t>ummativ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2926307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02077"/>
            <a:ext cx="8229600" cy="857250"/>
          </a:xfrm>
        </p:spPr>
        <p:txBody>
          <a:bodyPr/>
          <a:lstStyle/>
          <a:p>
            <a:r>
              <a:rPr lang="da-DK" dirty="0"/>
              <a:t>På medicin ser forskellen således ud!</a:t>
            </a:r>
            <a:r>
              <a:rPr lang="en-US" sz="2400" dirty="0"/>
              <a:t/>
            </a:r>
            <a:br>
              <a:rPr lang="en-US" sz="2400" dirty="0"/>
            </a:br>
            <a:endParaRPr lang="da-DK" sz="2400" dirty="0"/>
          </a:p>
        </p:txBody>
      </p:sp>
      <p:pic>
        <p:nvPicPr>
          <p:cNvPr id="12" name="Billed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15" y="2516284"/>
            <a:ext cx="3319492" cy="1835613"/>
          </a:xfrm>
          <a:prstGeom prst="rect">
            <a:avLst/>
          </a:prstGeom>
        </p:spPr>
      </p:pic>
      <p:pic>
        <p:nvPicPr>
          <p:cNvPr id="16" name="Billed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417" y="1020186"/>
            <a:ext cx="3087280" cy="1735239"/>
          </a:xfrm>
          <a:prstGeom prst="rect">
            <a:avLst/>
          </a:prstGeom>
        </p:spPr>
      </p:pic>
      <p:pic>
        <p:nvPicPr>
          <p:cNvPr id="18" name="Billed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44" y="1144855"/>
            <a:ext cx="3086100" cy="1485900"/>
          </a:xfrm>
          <a:prstGeom prst="rect">
            <a:avLst/>
          </a:prstGeom>
        </p:spPr>
      </p:pic>
      <p:pic>
        <p:nvPicPr>
          <p:cNvPr id="19" name="Billed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995" y="2275746"/>
            <a:ext cx="2530509" cy="2000403"/>
          </a:xfrm>
          <a:prstGeom prst="rect">
            <a:avLst/>
          </a:prstGeom>
        </p:spPr>
      </p:pic>
      <p:pic>
        <p:nvPicPr>
          <p:cNvPr id="20" name="Billed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948" y="2245543"/>
            <a:ext cx="2558052" cy="1437780"/>
          </a:xfrm>
          <a:prstGeom prst="rect">
            <a:avLst/>
          </a:prstGeom>
        </p:spPr>
      </p:pic>
      <p:pic>
        <p:nvPicPr>
          <p:cNvPr id="21" name="Pladsholder til indhold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5014" y="2720666"/>
            <a:ext cx="2767462" cy="1555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5183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7030"/>
            <a:ext cx="8229600" cy="1048801"/>
          </a:xfrm>
        </p:spPr>
        <p:txBody>
          <a:bodyPr/>
          <a:lstStyle/>
          <a:p>
            <a:r>
              <a:rPr lang="da-DK" dirty="0" smtClean="0"/>
              <a:t>Aktiverende læring og studentercentreret </a:t>
            </a:r>
            <a:r>
              <a:rPr lang="da-DK" dirty="0"/>
              <a:t>tilgang </a:t>
            </a:r>
            <a:r>
              <a:rPr lang="da-DK" dirty="0" smtClean="0"/>
              <a:t>har </a:t>
            </a:r>
            <a:r>
              <a:rPr lang="da-DK" dirty="0"/>
              <a:t>fokus på</a:t>
            </a:r>
            <a:r>
              <a:rPr lang="en-US" dirty="0" smtClean="0"/>
              <a:t>…</a:t>
            </a:r>
            <a:br>
              <a:rPr lang="en-US" dirty="0" smtClean="0"/>
            </a:br>
            <a:endParaRPr lang="da-DK" sz="2400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266774"/>
            <a:ext cx="4038600" cy="2545556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r>
              <a:rPr lang="da-DK" sz="2200" dirty="0" smtClean="0"/>
              <a:t>Praksis</a:t>
            </a:r>
            <a:endParaRPr lang="da-DK" sz="2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a-DK" sz="2200" dirty="0" smtClean="0"/>
              <a:t>Progression</a:t>
            </a:r>
            <a:endParaRPr lang="da-DK" sz="2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a-DK" sz="2200" dirty="0" smtClean="0"/>
              <a:t>Høj </a:t>
            </a:r>
            <a:r>
              <a:rPr lang="da-DK" sz="2200" dirty="0"/>
              <a:t>grad af autenticitet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sz="2200" dirty="0" smtClean="0"/>
              <a:t>Tværfaglighed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sz="2200" dirty="0" smtClean="0"/>
              <a:t>Ansvar </a:t>
            </a:r>
            <a:r>
              <a:rPr lang="da-DK" sz="2200" dirty="0"/>
              <a:t>(for egen læring</a:t>
            </a:r>
            <a:r>
              <a:rPr lang="da-DK" sz="2200" dirty="0" smtClean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sz="2200" dirty="0" smtClean="0"/>
              <a:t>Refleksion</a:t>
            </a:r>
            <a:endParaRPr lang="da-DK" sz="2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a-DK" sz="2200" dirty="0"/>
              <a:t>Selvstændighed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da-DK" sz="2200" dirty="0" smtClean="0"/>
          </a:p>
        </p:txBody>
      </p:sp>
      <p:sp>
        <p:nvSpPr>
          <p:cNvPr id="7" name="Pladsholder til indhold 6"/>
          <p:cNvSpPr>
            <a:spLocks noGrp="1"/>
          </p:cNvSpPr>
          <p:nvPr>
            <p:ph sz="half" idx="2"/>
          </p:nvPr>
        </p:nvSpPr>
        <p:spPr>
          <a:xfrm>
            <a:off x="4430751" y="1338117"/>
            <a:ext cx="4572000" cy="2545556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r>
              <a:rPr lang="da-DK" sz="2200" dirty="0" smtClean="0"/>
              <a:t>Opleve, handle, erfare, afprøve, fejle..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sz="2200" dirty="0" smtClean="0"/>
              <a:t>Autonomi</a:t>
            </a:r>
            <a:endParaRPr lang="da-DK" sz="2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a-DK" sz="2200" dirty="0" smtClean="0"/>
              <a:t>Supervision og feedback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sz="2200" dirty="0" smtClean="0"/>
              <a:t>Inspirerende og motiverende</a:t>
            </a:r>
          </a:p>
          <a:p>
            <a:pPr marL="457200" lvl="1" indent="0">
              <a:buNone/>
            </a:pPr>
            <a:r>
              <a:rPr lang="da-DK" sz="2200" dirty="0" smtClean="0"/>
              <a:t>      læringsmiljøer  </a:t>
            </a:r>
            <a:endParaRPr lang="da-DK" sz="2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a-DK" sz="2200" dirty="0" smtClean="0"/>
              <a:t>Psykologisk tryghed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400427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EECE1"/>
      </a:hlink>
      <a:folHlink>
        <a:srgbClr val="EEECE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4558</TotalTime>
  <Words>1316</Words>
  <Application>Microsoft Office PowerPoint</Application>
  <PresentationFormat>Skærmshow (16:9)</PresentationFormat>
  <Paragraphs>203</Paragraphs>
  <Slides>14</Slides>
  <Notes>12</Notes>
  <HiddenSlides>1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14</vt:i4>
      </vt:variant>
    </vt:vector>
  </HeadingPairs>
  <TitlesOfParts>
    <vt:vector size="21" baseType="lpstr">
      <vt:lpstr>Arial</vt:lpstr>
      <vt:lpstr>AU Passata</vt:lpstr>
      <vt:lpstr>Calibri</vt:lpstr>
      <vt:lpstr>Calibri Light</vt:lpstr>
      <vt:lpstr>Wingdings</vt:lpstr>
      <vt:lpstr>Kontortema</vt:lpstr>
      <vt:lpstr>Brugerdefineret design</vt:lpstr>
      <vt:lpstr>  Aktiverende læring  Strategi &amp;  teoretiske perspektiver </vt:lpstr>
      <vt:lpstr>Aktiverende læring – hvorfor?</vt:lpstr>
      <vt:lpstr>AU Strategi 2025</vt:lpstr>
      <vt:lpstr>Strategisk grundlag i medicinuddannelsen, AU, 2018</vt:lpstr>
      <vt:lpstr>Hvad betyder det for kliniktid?</vt:lpstr>
      <vt:lpstr>Engagerende og aktiverende læring</vt:lpstr>
      <vt:lpstr>Aktiverende læring er… </vt:lpstr>
      <vt:lpstr>På medicin ser forskellen således ud! </vt:lpstr>
      <vt:lpstr>Aktiverende læring og studentercentreret tilgang har fokus på… </vt:lpstr>
      <vt:lpstr>Metoder: Aktiverende læring? </vt:lpstr>
      <vt:lpstr>David A. Kolbs Læringscirkel</vt:lpstr>
      <vt:lpstr>Lave &amp; Wenger: Læring i praksisfællesskaber</vt:lpstr>
      <vt:lpstr>”Legitim perifer deltagelse i praksisfællesskaber:”</vt:lpstr>
      <vt:lpstr>Lev Vygotskij, NUZO</vt:lpstr>
    </vt:vector>
  </TitlesOfParts>
  <Company>Aarhus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Nikolai Lander</dc:creator>
  <cp:lastModifiedBy>Liv Tholstrup</cp:lastModifiedBy>
  <cp:revision>227</cp:revision>
  <cp:lastPrinted>2020-12-04T16:38:51Z</cp:lastPrinted>
  <dcterms:created xsi:type="dcterms:W3CDTF">2012-01-03T09:11:25Z</dcterms:created>
  <dcterms:modified xsi:type="dcterms:W3CDTF">2020-12-04T16:39:46Z</dcterms:modified>
</cp:coreProperties>
</file>