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0" r:id="rId5"/>
    <p:sldMasterId id="2147483676" r:id="rId6"/>
    <p:sldMasterId id="2147483702" r:id="rId7"/>
    <p:sldMasterId id="2147483716" r:id="rId8"/>
    <p:sldMasterId id="2147483728" r:id="rId9"/>
  </p:sldMasterIdLst>
  <p:notesMasterIdLst>
    <p:notesMasterId r:id="rId41"/>
  </p:notesMasterIdLst>
  <p:handoutMasterIdLst>
    <p:handoutMasterId r:id="rId42"/>
  </p:handoutMasterIdLst>
  <p:sldIdLst>
    <p:sldId id="346" r:id="rId10"/>
    <p:sldId id="349" r:id="rId11"/>
    <p:sldId id="342" r:id="rId12"/>
    <p:sldId id="389" r:id="rId13"/>
    <p:sldId id="348" r:id="rId14"/>
    <p:sldId id="391" r:id="rId15"/>
    <p:sldId id="384" r:id="rId16"/>
    <p:sldId id="351" r:id="rId17"/>
    <p:sldId id="356" r:id="rId18"/>
    <p:sldId id="343" r:id="rId19"/>
    <p:sldId id="375" r:id="rId20"/>
    <p:sldId id="326" r:id="rId21"/>
    <p:sldId id="339" r:id="rId22"/>
    <p:sldId id="337" r:id="rId23"/>
    <p:sldId id="377" r:id="rId24"/>
    <p:sldId id="387" r:id="rId25"/>
    <p:sldId id="357" r:id="rId26"/>
    <p:sldId id="329" r:id="rId27"/>
    <p:sldId id="330" r:id="rId28"/>
    <p:sldId id="358" r:id="rId29"/>
    <p:sldId id="332" r:id="rId30"/>
    <p:sldId id="380" r:id="rId31"/>
    <p:sldId id="388" r:id="rId32"/>
    <p:sldId id="379" r:id="rId33"/>
    <p:sldId id="383" r:id="rId34"/>
    <p:sldId id="364" r:id="rId35"/>
    <p:sldId id="367" r:id="rId36"/>
    <p:sldId id="340" r:id="rId37"/>
    <p:sldId id="345" r:id="rId38"/>
    <p:sldId id="267" r:id="rId39"/>
    <p:sldId id="392" r:id="rId40"/>
  </p:sldIdLst>
  <p:sldSz cx="9144000" cy="6858000" type="screen4x3"/>
  <p:notesSz cx="7099300" cy="10234613"/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e Stensig Lynggaard" initials="LSL" lastIdx="4" clrIdx="0"/>
  <p:cmAuthor id="2" name="Amanda Nielsen" initials="AN" lastIdx="2" clrIdx="1">
    <p:extLst>
      <p:ext uri="{19B8F6BF-5375-455C-9EA6-DF929625EA0E}">
        <p15:presenceInfo xmlns:p15="http://schemas.microsoft.com/office/powerpoint/2012/main" userId="47659154_tp_dropbox" providerId="Windows Live"/>
      </p:ext>
    </p:extLst>
  </p:cmAuthor>
  <p:cmAuthor id="3" name="Yoon Frederiksen" initials="YF" lastIdx="10" clrIdx="2">
    <p:extLst>
      <p:ext uri="{19B8F6BF-5375-455C-9EA6-DF929625EA0E}">
        <p15:presenceInfo xmlns:p15="http://schemas.microsoft.com/office/powerpoint/2012/main" userId="S::au144944@uni.au.dk::f11ffefa-3bb0-4f69-b92c-b76ab530cfa5" providerId="AD"/>
      </p:ext>
    </p:extLst>
  </p:cmAuthor>
  <p:cmAuthor id="4" name="Malene Damholdt" initials="MD" lastIdx="1" clrIdx="3">
    <p:extLst>
      <p:ext uri="{19B8F6BF-5375-455C-9EA6-DF929625EA0E}">
        <p15:presenceInfo xmlns:p15="http://schemas.microsoft.com/office/powerpoint/2012/main" userId="e4324664168311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45223" autoAdjust="0"/>
  </p:normalViewPr>
  <p:slideViewPr>
    <p:cSldViewPr>
      <p:cViewPr varScale="1">
        <p:scale>
          <a:sx n="31" d="100"/>
          <a:sy n="31" d="100"/>
        </p:scale>
        <p:origin x="162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88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5" tIns="47323" rIns="94645" bIns="473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5" tIns="47323" rIns="94645" bIns="473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5" tIns="47323" rIns="94645" bIns="473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5" tIns="47323" rIns="94645" bIns="473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E3184A84-B19C-419F-839B-532F3447047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757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5" tIns="47323" rIns="94645" bIns="473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5" tIns="47323" rIns="94645" bIns="473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5" tIns="47323" rIns="94645" bIns="47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5" tIns="47323" rIns="94645" bIns="473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45" tIns="47323" rIns="94645" bIns="473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41EBF87-4E00-4985-956E-01B6CB017B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31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45837440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44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1pPr>
            <a:lvl2pPr marL="769919" indent="-296123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2pPr>
            <a:lvl3pPr marL="1184491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3pPr>
            <a:lvl4pPr marL="1658287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4pPr>
            <a:lvl5pPr marL="2132084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5pPr>
            <a:lvl6pPr marL="2605880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6pPr>
            <a:lvl7pPr marL="3079676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7pPr>
            <a:lvl8pPr marL="3553473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8pPr>
            <a:lvl9pPr marL="4027269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82958B28-625A-449C-87A0-2B2AFF27E27D}" type="slidenum">
              <a:rPr lang="en-US" sz="1200"/>
              <a:pPr eaLnBrk="1" hangingPunct="1">
                <a:lnSpc>
                  <a:spcPct val="100000"/>
                </a:lnSpc>
                <a:buFontTx/>
                <a:buNone/>
                <a:defRPr/>
              </a:pPr>
              <a:t>12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sz="1200" b="1" dirty="0"/>
          </a:p>
        </p:txBody>
      </p:sp>
    </p:spTree>
    <p:extLst>
      <p:ext uri="{BB962C8B-B14F-4D97-AF65-F5344CB8AC3E}">
        <p14:creationId xmlns:p14="http://schemas.microsoft.com/office/powerpoint/2010/main" val="26653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1pPr>
            <a:lvl2pPr marL="769919" indent="-296123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2pPr>
            <a:lvl3pPr marL="1184491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3pPr>
            <a:lvl4pPr marL="1658287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4pPr>
            <a:lvl5pPr marL="2132084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5pPr>
            <a:lvl6pPr marL="2605880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6pPr>
            <a:lvl7pPr marL="3079676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7pPr>
            <a:lvl8pPr marL="3553473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8pPr>
            <a:lvl9pPr marL="4027269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08C0D63D-3624-4A4C-A2C1-657BE3B35C71}" type="slidenum">
              <a:rPr lang="en-US" sz="1200"/>
              <a:pPr eaLnBrk="1" hangingPunct="1">
                <a:lnSpc>
                  <a:spcPct val="100000"/>
                </a:lnSpc>
                <a:buFontTx/>
                <a:buNone/>
                <a:defRPr/>
              </a:pPr>
              <a:t>13</a:t>
            </a:fld>
            <a:endParaRPr lang="en-US"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2"/>
            <a:ext cx="5206154" cy="4605576"/>
          </a:xfrm>
          <a:noFill/>
        </p:spPr>
        <p:txBody>
          <a:bodyPr/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187451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da-DK" altLang="da-DK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4801E9-5F66-42B4-A3A2-DC3C561779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9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146533-6692-4FC4-B418-5EBC32A5F1CF}" type="slidenum">
              <a:rPr lang="en-US" altLang="da-DK" sz="1200">
                <a:cs typeface="Arial" charset="0"/>
              </a:rPr>
              <a:pPr algn="r"/>
              <a:t>15</a:t>
            </a:fld>
            <a:endParaRPr lang="en-US" altLang="da-DK" sz="1200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z="120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69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57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1pPr>
            <a:lvl2pPr marL="769919" indent="-296123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2pPr>
            <a:lvl3pPr marL="1184491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3pPr>
            <a:lvl4pPr marL="1658287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4pPr>
            <a:lvl5pPr marL="2132084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5pPr>
            <a:lvl6pPr marL="2605880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6pPr>
            <a:lvl7pPr marL="3079676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7pPr>
            <a:lvl8pPr marL="3553473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8pPr>
            <a:lvl9pPr marL="4027269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82958B28-625A-449C-87A0-2B2AFF27E27D}" type="slidenum">
              <a:rPr lang="en-US" sz="1200"/>
              <a:pPr eaLnBrk="1" hangingPunct="1">
                <a:lnSpc>
                  <a:spcPct val="100000"/>
                </a:lnSpc>
                <a:buFontTx/>
                <a:buNone/>
                <a:defRPr/>
              </a:pPr>
              <a:t>17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17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1pPr>
            <a:lvl2pPr marL="769919" indent="-296123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2pPr>
            <a:lvl3pPr marL="1184491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3pPr>
            <a:lvl4pPr marL="1658287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4pPr>
            <a:lvl5pPr marL="2132084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5pPr>
            <a:lvl6pPr marL="2605880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6pPr>
            <a:lvl7pPr marL="3079676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7pPr>
            <a:lvl8pPr marL="3553473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8pPr>
            <a:lvl9pPr marL="4027269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C9FB7DE0-341F-4E11-81A5-1869DB42884C}" type="slidenum">
              <a:rPr lang="en-US" sz="1200"/>
              <a:pPr eaLnBrk="1" hangingPunct="1">
                <a:lnSpc>
                  <a:spcPct val="100000"/>
                </a:lnSpc>
                <a:buFontTx/>
                <a:buNone/>
                <a:defRPr/>
              </a:pPr>
              <a:t>18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048055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1F934C3-D507-454E-9B5F-A6F01A98E7FC}" type="slidenum">
              <a:rPr lang="en-US" smtClean="0">
                <a:latin typeface="AU Passata" charset="0"/>
              </a:rPr>
              <a:pPr>
                <a:defRPr/>
              </a:pPr>
              <a:t>19</a:t>
            </a:fld>
            <a:endParaRPr lang="en-US">
              <a:latin typeface="AU Passata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47593" eaLnBrk="1" hangingPunct="1">
              <a:defRPr/>
            </a:pP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3574723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1pPr>
            <a:lvl2pPr marL="769919" indent="-296123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2pPr>
            <a:lvl3pPr marL="1184491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3pPr>
            <a:lvl4pPr marL="1658287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4pPr>
            <a:lvl5pPr marL="2132084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5pPr>
            <a:lvl6pPr marL="2605880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6pPr>
            <a:lvl7pPr marL="3079676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7pPr>
            <a:lvl8pPr marL="3553473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8pPr>
            <a:lvl9pPr marL="4027269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82958B28-625A-449C-87A0-2B2AFF27E27D}" type="slidenum">
              <a:rPr lang="en-US" sz="1200"/>
              <a:pPr eaLnBrk="1" hangingPunct="1">
                <a:lnSpc>
                  <a:spcPct val="100000"/>
                </a:lnSpc>
                <a:buFontTx/>
                <a:buNone/>
                <a:defRPr/>
              </a:pPr>
              <a:t>20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3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59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1pPr>
            <a:lvl2pPr marL="769919" indent="-296123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2pPr>
            <a:lvl3pPr marL="1184491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3pPr>
            <a:lvl4pPr marL="1658287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4pPr>
            <a:lvl5pPr marL="2132084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5pPr>
            <a:lvl6pPr marL="2605880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6pPr>
            <a:lvl7pPr marL="3079676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7pPr>
            <a:lvl8pPr marL="3553473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8pPr>
            <a:lvl9pPr marL="4027269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36B3014E-A74F-4D64-9B91-44A0FC9C6720}" type="slidenum">
              <a:rPr lang="en-US" sz="1200"/>
              <a:pPr eaLnBrk="1" hangingPunct="1">
                <a:lnSpc>
                  <a:spcPct val="100000"/>
                </a:lnSpc>
                <a:buFontTx/>
                <a:buNone/>
                <a:defRPr/>
              </a:pPr>
              <a:t>21</a:t>
            </a:fld>
            <a:endParaRPr lang="en-US"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sz="1200" kern="1200" dirty="0">
              <a:solidFill>
                <a:schemeClr val="tx1"/>
              </a:solidFill>
              <a:effectLst/>
              <a:latin typeface="AU Passata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01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1pPr>
            <a:lvl2pPr marL="769919" indent="-296123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2pPr>
            <a:lvl3pPr marL="1184491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3pPr>
            <a:lvl4pPr marL="1658287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4pPr>
            <a:lvl5pPr marL="2132084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5pPr>
            <a:lvl6pPr marL="2605880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6pPr>
            <a:lvl7pPr marL="3079676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7pPr>
            <a:lvl8pPr marL="3553473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8pPr>
            <a:lvl9pPr marL="4027269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82958B28-625A-449C-87A0-2B2AFF27E27D}" type="slidenum">
              <a:rPr lang="en-US" sz="1200"/>
              <a:pPr eaLnBrk="1" hangingPunct="1">
                <a:lnSpc>
                  <a:spcPct val="100000"/>
                </a:lnSpc>
                <a:buFontTx/>
                <a:buNone/>
                <a:defRPr/>
              </a:pPr>
              <a:t>22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62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1pPr>
            <a:lvl2pPr marL="769919" indent="-296123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2pPr>
            <a:lvl3pPr marL="1184491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3pPr>
            <a:lvl4pPr marL="1658287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4pPr>
            <a:lvl5pPr marL="2132084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5pPr>
            <a:lvl6pPr marL="2605880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6pPr>
            <a:lvl7pPr marL="3079676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7pPr>
            <a:lvl8pPr marL="3553473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8pPr>
            <a:lvl9pPr marL="4027269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82958B28-625A-449C-87A0-2B2AFF27E27D}" type="slidenum">
              <a:rPr lang="en-US" sz="1200"/>
              <a:pPr eaLnBrk="1" hangingPunct="1">
                <a:lnSpc>
                  <a:spcPct val="100000"/>
                </a:lnSpc>
                <a:buFontTx/>
                <a:buNone/>
                <a:defRPr/>
              </a:pPr>
              <a:t>23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917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04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801E9-5F66-42B4-A3A2-DC3C5617797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90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801E9-5F66-42B4-A3A2-DC3C5617797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51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801E9-5F66-42B4-A3A2-DC3C5617797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08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2146533-6692-4FC4-B418-5EBC32A5F1CF}" type="slidenum">
              <a:rPr lang="en-US" altLang="da-DK" sz="1200">
                <a:cs typeface="Arial" charset="0"/>
              </a:rPr>
              <a:pPr algn="r"/>
              <a:t>28</a:t>
            </a:fld>
            <a:endParaRPr lang="en-US" altLang="da-DK" sz="1200"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dirty="0">
              <a:latin typeface="AU Passa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91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4660A6-F088-4833-9A8F-FCFB8ED8FF9A}" type="slidenum">
              <a:rPr lang="en-US" altLang="da-DK" smtClean="0">
                <a:latin typeface="AU Passata" charset="0"/>
                <a:cs typeface="Arial" charset="0"/>
              </a:rPr>
              <a:pPr/>
              <a:t>29</a:t>
            </a:fld>
            <a:endParaRPr lang="en-US" altLang="da-DK">
              <a:latin typeface="AU Passata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dirty="0">
              <a:latin typeface="AU Passat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671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37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8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Link: </a:t>
            </a:r>
            <a:r>
              <a:rPr lang="en-US" dirty="0">
                <a:hlinkClick r:id="rId3"/>
              </a:rPr>
              <a:t>https://vimeo.com/145837440</a:t>
            </a:r>
            <a:endParaRPr lang="en-US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645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30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EBF87-4E00-4985-956E-01B6CB017BA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75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1pPr>
            <a:lvl2pPr marL="769919" indent="-296123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2pPr>
            <a:lvl3pPr marL="1184491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3pPr>
            <a:lvl4pPr marL="1658287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4pPr>
            <a:lvl5pPr marL="2132084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5pPr>
            <a:lvl6pPr marL="2605880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6pPr>
            <a:lvl7pPr marL="3079676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7pPr>
            <a:lvl8pPr marL="3553473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8pPr>
            <a:lvl9pPr marL="4027269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82958B28-625A-449C-87A0-2B2AFF27E27D}" type="slidenum">
              <a:rPr lang="en-US" sz="1200"/>
              <a:pPr eaLnBrk="1" hangingPunct="1">
                <a:lnSpc>
                  <a:spcPct val="100000"/>
                </a:lnSpc>
                <a:buFontTx/>
                <a:buNone/>
                <a:defRPr/>
              </a:pPr>
              <a:t>9</a:t>
            </a:fld>
            <a:endParaRPr lang="en-US" sz="1200" dirty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0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1pPr>
            <a:lvl2pPr marL="769919" indent="-296123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2pPr>
            <a:lvl3pPr marL="1184491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3pPr>
            <a:lvl4pPr marL="1658287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4pPr>
            <a:lvl5pPr marL="2132084" indent="-236898" eaLnBrk="0" hangingPunct="0">
              <a:lnSpc>
                <a:spcPts val="3731"/>
              </a:lnSpc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5pPr>
            <a:lvl6pPr marL="2605880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6pPr>
            <a:lvl7pPr marL="3079676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7pPr>
            <a:lvl8pPr marL="3553473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8pPr>
            <a:lvl9pPr marL="4027269" indent="-236898" eaLnBrk="0" fontAlgn="base" hangingPunct="0">
              <a:lnSpc>
                <a:spcPts val="3731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7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  <a:defRPr/>
            </a:pPr>
            <a:fld id="{DBB02B73-DED0-4772-97A1-D75574AF38D7}" type="slidenum">
              <a:rPr lang="en-US" sz="1200"/>
              <a:pPr eaLnBrk="1" hangingPunct="1">
                <a:lnSpc>
                  <a:spcPct val="100000"/>
                </a:lnSpc>
                <a:buFontTx/>
                <a:buNone/>
                <a:defRPr/>
              </a:pPr>
              <a:t>10</a:t>
            </a:fld>
            <a:endParaRPr lang="en-US" sz="1200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5277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/>
            <a:r>
              <a:rPr lang="da-DK" sz="5500">
                <a:solidFill>
                  <a:schemeClr val="tx2"/>
                </a:solidFill>
                <a:latin typeface="AU Peto" pitchFamily="82" charset="0"/>
              </a:rPr>
              <a:t>kommunikation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/>
            <a:endParaRPr lang="da-DK" sz="5500">
              <a:solidFill>
                <a:schemeClr val="accent1"/>
              </a:solidFill>
              <a:latin typeface="AU Peto" pitchFamily="82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192 w 8160"/>
                <a:gd name="T1" fmla="*/ 10 h 4080"/>
                <a:gd name="T2" fmla="*/ 189 w 8160"/>
                <a:gd name="T3" fmla="*/ 24 h 4080"/>
                <a:gd name="T4" fmla="*/ 184 w 8160"/>
                <a:gd name="T5" fmla="*/ 37 h 4080"/>
                <a:gd name="T6" fmla="*/ 178 w 8160"/>
                <a:gd name="T7" fmla="*/ 50 h 4080"/>
                <a:gd name="T8" fmla="*/ 170 w 8160"/>
                <a:gd name="T9" fmla="*/ 61 h 4080"/>
                <a:gd name="T10" fmla="*/ 161 w 8160"/>
                <a:gd name="T11" fmla="*/ 71 h 4080"/>
                <a:gd name="T12" fmla="*/ 150 w 8160"/>
                <a:gd name="T13" fmla="*/ 80 h 4080"/>
                <a:gd name="T14" fmla="*/ 138 w 8160"/>
                <a:gd name="T15" fmla="*/ 87 h 4080"/>
                <a:gd name="T16" fmla="*/ 125 w 8160"/>
                <a:gd name="T17" fmla="*/ 92 h 4080"/>
                <a:gd name="T18" fmla="*/ 111 w 8160"/>
                <a:gd name="T19" fmla="*/ 95 h 4080"/>
                <a:gd name="T20" fmla="*/ 96 w 8160"/>
                <a:gd name="T21" fmla="*/ 96 h 4080"/>
                <a:gd name="T22" fmla="*/ 81 w 8160"/>
                <a:gd name="T23" fmla="*/ 95 h 4080"/>
                <a:gd name="T24" fmla="*/ 67 w 8160"/>
                <a:gd name="T25" fmla="*/ 92 h 4080"/>
                <a:gd name="T26" fmla="*/ 54 w 8160"/>
                <a:gd name="T27" fmla="*/ 87 h 4080"/>
                <a:gd name="T28" fmla="*/ 42 w 8160"/>
                <a:gd name="T29" fmla="*/ 80 h 4080"/>
                <a:gd name="T30" fmla="*/ 31 w 8160"/>
                <a:gd name="T31" fmla="*/ 71 h 4080"/>
                <a:gd name="T32" fmla="*/ 22 w 8160"/>
                <a:gd name="T33" fmla="*/ 61 h 4080"/>
                <a:gd name="T34" fmla="*/ 14 w 8160"/>
                <a:gd name="T35" fmla="*/ 50 h 4080"/>
                <a:gd name="T36" fmla="*/ 8 w 8160"/>
                <a:gd name="T37" fmla="*/ 37 h 4080"/>
                <a:gd name="T38" fmla="*/ 3 w 8160"/>
                <a:gd name="T39" fmla="*/ 24 h 4080"/>
                <a:gd name="T40" fmla="*/ 0 w 8160"/>
                <a:gd name="T41" fmla="*/ 10 h 4080"/>
                <a:gd name="T42" fmla="*/ 48 w 8160"/>
                <a:gd name="T43" fmla="*/ 0 h 4080"/>
                <a:gd name="T44" fmla="*/ 49 w 8160"/>
                <a:gd name="T45" fmla="*/ 7 h 4080"/>
                <a:gd name="T46" fmla="*/ 50 w 8160"/>
                <a:gd name="T47" fmla="*/ 14 h 4080"/>
                <a:gd name="T48" fmla="*/ 53 w 8160"/>
                <a:gd name="T49" fmla="*/ 21 h 4080"/>
                <a:gd name="T50" fmla="*/ 56 w 8160"/>
                <a:gd name="T51" fmla="*/ 27 h 4080"/>
                <a:gd name="T52" fmla="*/ 61 w 8160"/>
                <a:gd name="T53" fmla="*/ 32 h 4080"/>
                <a:gd name="T54" fmla="*/ 66 w 8160"/>
                <a:gd name="T55" fmla="*/ 37 h 4080"/>
                <a:gd name="T56" fmla="*/ 71 w 8160"/>
                <a:gd name="T57" fmla="*/ 41 h 4080"/>
                <a:gd name="T58" fmla="*/ 77 w 8160"/>
                <a:gd name="T59" fmla="*/ 44 h 4080"/>
                <a:gd name="T60" fmla="*/ 84 w 8160"/>
                <a:gd name="T61" fmla="*/ 46 h 4080"/>
                <a:gd name="T62" fmla="*/ 91 w 8160"/>
                <a:gd name="T63" fmla="*/ 48 h 4080"/>
                <a:gd name="T64" fmla="*/ 98 w 8160"/>
                <a:gd name="T65" fmla="*/ 48 h 4080"/>
                <a:gd name="T66" fmla="*/ 106 w 8160"/>
                <a:gd name="T67" fmla="*/ 47 h 4080"/>
                <a:gd name="T68" fmla="*/ 113 w 8160"/>
                <a:gd name="T69" fmla="*/ 45 h 4080"/>
                <a:gd name="T70" fmla="*/ 119 w 8160"/>
                <a:gd name="T71" fmla="*/ 42 h 4080"/>
                <a:gd name="T72" fmla="*/ 125 w 8160"/>
                <a:gd name="T73" fmla="*/ 38 h 4080"/>
                <a:gd name="T74" fmla="*/ 130 w 8160"/>
                <a:gd name="T75" fmla="*/ 34 h 4080"/>
                <a:gd name="T76" fmla="*/ 134 w 8160"/>
                <a:gd name="T77" fmla="*/ 29 h 4080"/>
                <a:gd name="T78" fmla="*/ 138 w 8160"/>
                <a:gd name="T79" fmla="*/ 23 h 4080"/>
                <a:gd name="T80" fmla="*/ 141 w 8160"/>
                <a:gd name="T81" fmla="*/ 16 h 4080"/>
                <a:gd name="T82" fmla="*/ 143 w 8160"/>
                <a:gd name="T83" fmla="*/ 10 h 4080"/>
                <a:gd name="T84" fmla="*/ 144 w 8160"/>
                <a:gd name="T85" fmla="*/ 2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68 w 8160"/>
                <a:gd name="T1" fmla="*/ 192 h 8160"/>
                <a:gd name="T2" fmla="*/ 0 w 8160"/>
                <a:gd name="T3" fmla="*/ 192 h 8160"/>
                <a:gd name="T4" fmla="*/ 192 w 8160"/>
                <a:gd name="T5" fmla="*/ 0 h 8160"/>
                <a:gd name="T6" fmla="*/ 192 w 8160"/>
                <a:gd name="T7" fmla="*/ 68 h 8160"/>
                <a:gd name="T8" fmla="*/ 68 w 8160"/>
                <a:gd name="T9" fmla="*/ 192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1" name="SD_FLD_SD_FLD_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2" name="SD_FLD_SD_FLD_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1"/>
                </a:solidFill>
              </a:rPr>
              <a:t>AARHUS</a:t>
            </a:r>
          </a:p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13" name="SD_FLD_SD_FLD_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1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687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28BC8-E0DD-495C-9F1E-738FB95049F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21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75438" y="1619250"/>
            <a:ext cx="2105025" cy="45545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58775" y="1619250"/>
            <a:ext cx="6164263" cy="45545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ADF9-47E4-497F-839F-0C9F3943D14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28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19250"/>
            <a:ext cx="8421688" cy="9493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FE0-711E-47DE-BBED-E30CF348F34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954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19250"/>
            <a:ext cx="8421688" cy="9493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358775" y="2935288"/>
            <a:ext cx="8421688" cy="32385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1BDD-387D-4F42-A189-A823A2BE48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4383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680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502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530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2261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9963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995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9FF5C-4A20-4B1C-B746-F03741F0C0D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028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428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7316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4825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8256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181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8742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/>
            <a:endParaRPr lang="da-DK" sz="5500">
              <a:solidFill>
                <a:schemeClr val="accent1"/>
              </a:solidFill>
              <a:latin typeface="AU Peto" pitchFamily="82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192 w 8160"/>
                <a:gd name="T1" fmla="*/ 10 h 4080"/>
                <a:gd name="T2" fmla="*/ 189 w 8160"/>
                <a:gd name="T3" fmla="*/ 24 h 4080"/>
                <a:gd name="T4" fmla="*/ 184 w 8160"/>
                <a:gd name="T5" fmla="*/ 37 h 4080"/>
                <a:gd name="T6" fmla="*/ 178 w 8160"/>
                <a:gd name="T7" fmla="*/ 50 h 4080"/>
                <a:gd name="T8" fmla="*/ 170 w 8160"/>
                <a:gd name="T9" fmla="*/ 61 h 4080"/>
                <a:gd name="T10" fmla="*/ 161 w 8160"/>
                <a:gd name="T11" fmla="*/ 71 h 4080"/>
                <a:gd name="T12" fmla="*/ 150 w 8160"/>
                <a:gd name="T13" fmla="*/ 80 h 4080"/>
                <a:gd name="T14" fmla="*/ 138 w 8160"/>
                <a:gd name="T15" fmla="*/ 87 h 4080"/>
                <a:gd name="T16" fmla="*/ 125 w 8160"/>
                <a:gd name="T17" fmla="*/ 92 h 4080"/>
                <a:gd name="T18" fmla="*/ 111 w 8160"/>
                <a:gd name="T19" fmla="*/ 95 h 4080"/>
                <a:gd name="T20" fmla="*/ 96 w 8160"/>
                <a:gd name="T21" fmla="*/ 96 h 4080"/>
                <a:gd name="T22" fmla="*/ 81 w 8160"/>
                <a:gd name="T23" fmla="*/ 95 h 4080"/>
                <a:gd name="T24" fmla="*/ 67 w 8160"/>
                <a:gd name="T25" fmla="*/ 92 h 4080"/>
                <a:gd name="T26" fmla="*/ 54 w 8160"/>
                <a:gd name="T27" fmla="*/ 87 h 4080"/>
                <a:gd name="T28" fmla="*/ 42 w 8160"/>
                <a:gd name="T29" fmla="*/ 80 h 4080"/>
                <a:gd name="T30" fmla="*/ 31 w 8160"/>
                <a:gd name="T31" fmla="*/ 71 h 4080"/>
                <a:gd name="T32" fmla="*/ 22 w 8160"/>
                <a:gd name="T33" fmla="*/ 61 h 4080"/>
                <a:gd name="T34" fmla="*/ 14 w 8160"/>
                <a:gd name="T35" fmla="*/ 50 h 4080"/>
                <a:gd name="T36" fmla="*/ 8 w 8160"/>
                <a:gd name="T37" fmla="*/ 37 h 4080"/>
                <a:gd name="T38" fmla="*/ 3 w 8160"/>
                <a:gd name="T39" fmla="*/ 24 h 4080"/>
                <a:gd name="T40" fmla="*/ 0 w 8160"/>
                <a:gd name="T41" fmla="*/ 10 h 4080"/>
                <a:gd name="T42" fmla="*/ 48 w 8160"/>
                <a:gd name="T43" fmla="*/ 0 h 4080"/>
                <a:gd name="T44" fmla="*/ 49 w 8160"/>
                <a:gd name="T45" fmla="*/ 7 h 4080"/>
                <a:gd name="T46" fmla="*/ 50 w 8160"/>
                <a:gd name="T47" fmla="*/ 14 h 4080"/>
                <a:gd name="T48" fmla="*/ 53 w 8160"/>
                <a:gd name="T49" fmla="*/ 21 h 4080"/>
                <a:gd name="T50" fmla="*/ 56 w 8160"/>
                <a:gd name="T51" fmla="*/ 27 h 4080"/>
                <a:gd name="T52" fmla="*/ 61 w 8160"/>
                <a:gd name="T53" fmla="*/ 32 h 4080"/>
                <a:gd name="T54" fmla="*/ 66 w 8160"/>
                <a:gd name="T55" fmla="*/ 37 h 4080"/>
                <a:gd name="T56" fmla="*/ 71 w 8160"/>
                <a:gd name="T57" fmla="*/ 41 h 4080"/>
                <a:gd name="T58" fmla="*/ 77 w 8160"/>
                <a:gd name="T59" fmla="*/ 44 h 4080"/>
                <a:gd name="T60" fmla="*/ 84 w 8160"/>
                <a:gd name="T61" fmla="*/ 46 h 4080"/>
                <a:gd name="T62" fmla="*/ 91 w 8160"/>
                <a:gd name="T63" fmla="*/ 48 h 4080"/>
                <a:gd name="T64" fmla="*/ 98 w 8160"/>
                <a:gd name="T65" fmla="*/ 48 h 4080"/>
                <a:gd name="T66" fmla="*/ 106 w 8160"/>
                <a:gd name="T67" fmla="*/ 47 h 4080"/>
                <a:gd name="T68" fmla="*/ 113 w 8160"/>
                <a:gd name="T69" fmla="*/ 45 h 4080"/>
                <a:gd name="T70" fmla="*/ 119 w 8160"/>
                <a:gd name="T71" fmla="*/ 42 h 4080"/>
                <a:gd name="T72" fmla="*/ 125 w 8160"/>
                <a:gd name="T73" fmla="*/ 38 h 4080"/>
                <a:gd name="T74" fmla="*/ 130 w 8160"/>
                <a:gd name="T75" fmla="*/ 34 h 4080"/>
                <a:gd name="T76" fmla="*/ 134 w 8160"/>
                <a:gd name="T77" fmla="*/ 29 h 4080"/>
                <a:gd name="T78" fmla="*/ 138 w 8160"/>
                <a:gd name="T79" fmla="*/ 23 h 4080"/>
                <a:gd name="T80" fmla="*/ 141 w 8160"/>
                <a:gd name="T81" fmla="*/ 16 h 4080"/>
                <a:gd name="T82" fmla="*/ 143 w 8160"/>
                <a:gd name="T83" fmla="*/ 10 h 4080"/>
                <a:gd name="T84" fmla="*/ 144 w 8160"/>
                <a:gd name="T85" fmla="*/ 2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68 w 8160"/>
                <a:gd name="T1" fmla="*/ 192 h 8160"/>
                <a:gd name="T2" fmla="*/ 0 w 8160"/>
                <a:gd name="T3" fmla="*/ 192 h 8160"/>
                <a:gd name="T4" fmla="*/ 192 w 8160"/>
                <a:gd name="T5" fmla="*/ 0 h 8160"/>
                <a:gd name="T6" fmla="*/ 192 w 8160"/>
                <a:gd name="T7" fmla="*/ 68 h 8160"/>
                <a:gd name="T8" fmla="*/ 68 w 8160"/>
                <a:gd name="T9" fmla="*/ 192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1" name="SD_FLD_SD_FLD_Date"/>
          <p:cNvSpPr txBox="1">
            <a:spLocks noChangeArrowheads="1"/>
          </p:cNvSpPr>
          <p:nvPr userDrawn="1"/>
        </p:nvSpPr>
        <p:spPr bwMode="auto">
          <a:xfrm>
            <a:off x="7524328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2" name="SD_FLD_SD_FLD_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1"/>
                </a:solidFill>
              </a:rPr>
              <a:t>AARHUS</a:t>
            </a:r>
          </a:p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13" name="SD_FLD_SD_FLD_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1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0368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9FF5C-4A20-4B1C-B746-F03741F0C0D0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4354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240A-9C8C-49A6-93F3-28C574F41F15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7619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E7F9-D8A2-41F7-A59B-D1A2FEE0D3F0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76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240A-9C8C-49A6-93F3-28C574F41F1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987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58CB-5DB3-433D-8896-34233ED3D1D8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757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6EF2A-450F-49E0-A6A1-71B834995F0B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133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BE66-AE77-4776-B9AD-5F583343AC62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549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DA290-6102-4081-B7C7-14573C3DD293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8680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25D35-DCCB-436B-A2C2-02E73CE1082C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2836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28BC8-E0DD-495C-9F1E-738FB95049FD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89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75438" y="1619250"/>
            <a:ext cx="2105025" cy="45545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58775" y="1619250"/>
            <a:ext cx="6164263" cy="45545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ADF9-47E4-497F-839F-0C9F3943D148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4163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19250"/>
            <a:ext cx="8421688" cy="9493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FE0-711E-47DE-BBED-E30CF348F344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846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19250"/>
            <a:ext cx="8421688" cy="9493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358775" y="2935288"/>
            <a:ext cx="8421688" cy="3238500"/>
          </a:xfrm>
        </p:spPr>
        <p:txBody>
          <a:bodyPr/>
          <a:lstStyle/>
          <a:p>
            <a:pPr lvl="0"/>
            <a:r>
              <a:rPr lang="da-DK" noProof="0"/>
              <a:t>Klik på ikonet for at tilføje en tabel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1BDD-387D-4F42-A189-A823A2BE486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814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/>
            <a:r>
              <a:rPr lang="da-DK" sz="5500">
                <a:solidFill>
                  <a:schemeClr val="tx2"/>
                </a:solidFill>
                <a:latin typeface="AU Peto" pitchFamily="82" charset="0"/>
              </a:rPr>
              <a:t>kommunikation</a:t>
            </a: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/>
            <a:endParaRPr lang="da-DK" sz="5500">
              <a:solidFill>
                <a:schemeClr val="accent1"/>
              </a:solidFill>
              <a:latin typeface="AU Peto" pitchFamily="82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192 w 8160"/>
                <a:gd name="T1" fmla="*/ 10 h 4080"/>
                <a:gd name="T2" fmla="*/ 189 w 8160"/>
                <a:gd name="T3" fmla="*/ 24 h 4080"/>
                <a:gd name="T4" fmla="*/ 184 w 8160"/>
                <a:gd name="T5" fmla="*/ 37 h 4080"/>
                <a:gd name="T6" fmla="*/ 178 w 8160"/>
                <a:gd name="T7" fmla="*/ 50 h 4080"/>
                <a:gd name="T8" fmla="*/ 170 w 8160"/>
                <a:gd name="T9" fmla="*/ 61 h 4080"/>
                <a:gd name="T10" fmla="*/ 161 w 8160"/>
                <a:gd name="T11" fmla="*/ 71 h 4080"/>
                <a:gd name="T12" fmla="*/ 150 w 8160"/>
                <a:gd name="T13" fmla="*/ 80 h 4080"/>
                <a:gd name="T14" fmla="*/ 138 w 8160"/>
                <a:gd name="T15" fmla="*/ 87 h 4080"/>
                <a:gd name="T16" fmla="*/ 125 w 8160"/>
                <a:gd name="T17" fmla="*/ 92 h 4080"/>
                <a:gd name="T18" fmla="*/ 111 w 8160"/>
                <a:gd name="T19" fmla="*/ 95 h 4080"/>
                <a:gd name="T20" fmla="*/ 96 w 8160"/>
                <a:gd name="T21" fmla="*/ 96 h 4080"/>
                <a:gd name="T22" fmla="*/ 81 w 8160"/>
                <a:gd name="T23" fmla="*/ 95 h 4080"/>
                <a:gd name="T24" fmla="*/ 67 w 8160"/>
                <a:gd name="T25" fmla="*/ 92 h 4080"/>
                <a:gd name="T26" fmla="*/ 54 w 8160"/>
                <a:gd name="T27" fmla="*/ 87 h 4080"/>
                <a:gd name="T28" fmla="*/ 42 w 8160"/>
                <a:gd name="T29" fmla="*/ 80 h 4080"/>
                <a:gd name="T30" fmla="*/ 31 w 8160"/>
                <a:gd name="T31" fmla="*/ 71 h 4080"/>
                <a:gd name="T32" fmla="*/ 22 w 8160"/>
                <a:gd name="T33" fmla="*/ 61 h 4080"/>
                <a:gd name="T34" fmla="*/ 14 w 8160"/>
                <a:gd name="T35" fmla="*/ 50 h 4080"/>
                <a:gd name="T36" fmla="*/ 8 w 8160"/>
                <a:gd name="T37" fmla="*/ 37 h 4080"/>
                <a:gd name="T38" fmla="*/ 3 w 8160"/>
                <a:gd name="T39" fmla="*/ 24 h 4080"/>
                <a:gd name="T40" fmla="*/ 0 w 8160"/>
                <a:gd name="T41" fmla="*/ 10 h 4080"/>
                <a:gd name="T42" fmla="*/ 48 w 8160"/>
                <a:gd name="T43" fmla="*/ 0 h 4080"/>
                <a:gd name="T44" fmla="*/ 49 w 8160"/>
                <a:gd name="T45" fmla="*/ 7 h 4080"/>
                <a:gd name="T46" fmla="*/ 50 w 8160"/>
                <a:gd name="T47" fmla="*/ 14 h 4080"/>
                <a:gd name="T48" fmla="*/ 53 w 8160"/>
                <a:gd name="T49" fmla="*/ 21 h 4080"/>
                <a:gd name="T50" fmla="*/ 56 w 8160"/>
                <a:gd name="T51" fmla="*/ 27 h 4080"/>
                <a:gd name="T52" fmla="*/ 61 w 8160"/>
                <a:gd name="T53" fmla="*/ 32 h 4080"/>
                <a:gd name="T54" fmla="*/ 66 w 8160"/>
                <a:gd name="T55" fmla="*/ 37 h 4080"/>
                <a:gd name="T56" fmla="*/ 71 w 8160"/>
                <a:gd name="T57" fmla="*/ 41 h 4080"/>
                <a:gd name="T58" fmla="*/ 77 w 8160"/>
                <a:gd name="T59" fmla="*/ 44 h 4080"/>
                <a:gd name="T60" fmla="*/ 84 w 8160"/>
                <a:gd name="T61" fmla="*/ 46 h 4080"/>
                <a:gd name="T62" fmla="*/ 91 w 8160"/>
                <a:gd name="T63" fmla="*/ 48 h 4080"/>
                <a:gd name="T64" fmla="*/ 98 w 8160"/>
                <a:gd name="T65" fmla="*/ 48 h 4080"/>
                <a:gd name="T66" fmla="*/ 106 w 8160"/>
                <a:gd name="T67" fmla="*/ 47 h 4080"/>
                <a:gd name="T68" fmla="*/ 113 w 8160"/>
                <a:gd name="T69" fmla="*/ 45 h 4080"/>
                <a:gd name="T70" fmla="*/ 119 w 8160"/>
                <a:gd name="T71" fmla="*/ 42 h 4080"/>
                <a:gd name="T72" fmla="*/ 125 w 8160"/>
                <a:gd name="T73" fmla="*/ 38 h 4080"/>
                <a:gd name="T74" fmla="*/ 130 w 8160"/>
                <a:gd name="T75" fmla="*/ 34 h 4080"/>
                <a:gd name="T76" fmla="*/ 134 w 8160"/>
                <a:gd name="T77" fmla="*/ 29 h 4080"/>
                <a:gd name="T78" fmla="*/ 138 w 8160"/>
                <a:gd name="T79" fmla="*/ 23 h 4080"/>
                <a:gd name="T80" fmla="*/ 141 w 8160"/>
                <a:gd name="T81" fmla="*/ 16 h 4080"/>
                <a:gd name="T82" fmla="*/ 143 w 8160"/>
                <a:gd name="T83" fmla="*/ 10 h 4080"/>
                <a:gd name="T84" fmla="*/ 144 w 8160"/>
                <a:gd name="T85" fmla="*/ 2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68 w 8160"/>
                <a:gd name="T1" fmla="*/ 192 h 8160"/>
                <a:gd name="T2" fmla="*/ 0 w 8160"/>
                <a:gd name="T3" fmla="*/ 192 h 8160"/>
                <a:gd name="T4" fmla="*/ 192 w 8160"/>
                <a:gd name="T5" fmla="*/ 0 h 8160"/>
                <a:gd name="T6" fmla="*/ 192 w 8160"/>
                <a:gd name="T7" fmla="*/ 68 h 8160"/>
                <a:gd name="T8" fmla="*/ 68 w 8160"/>
                <a:gd name="T9" fmla="*/ 192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1" name="SD_FLD_SD_FLD_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2" name="SD_FLD_SD_FLD_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1"/>
                </a:solidFill>
              </a:rPr>
              <a:t>AARHUS</a:t>
            </a:r>
          </a:p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13" name="SD_FLD_SD_FLD_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1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14" name="SD_FLD_SD_FLD_Date"/>
          <p:cNvSpPr txBox="1">
            <a:spLocks noChangeArrowheads="1"/>
          </p:cNvSpPr>
          <p:nvPr userDrawn="1"/>
        </p:nvSpPr>
        <p:spPr bwMode="auto">
          <a:xfrm>
            <a:off x="7524328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58CB-5DB3-433D-8896-34233ED3D1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608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9FF5C-4A20-4B1C-B746-F03741F0C0D0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028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240A-9C8C-49A6-93F3-28C574F41F15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987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58CB-5DB3-433D-8896-34233ED3D1D8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608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E7F9-D8A2-41F7-A59B-D1A2FEE0D3F0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38617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6EF2A-450F-49E0-A6A1-71B834995F0B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1649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BE66-AE77-4776-B9AD-5F583343AC62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5487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DA290-6102-4081-B7C7-14573C3DD293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190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25D35-DCCB-436B-A2C2-02E73CE1082C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4131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28BC8-E0DD-495C-9F1E-738FB95049FD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212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75438" y="1619250"/>
            <a:ext cx="2105025" cy="45545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58775" y="1619250"/>
            <a:ext cx="6164263" cy="45545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ADF9-47E4-497F-839F-0C9F3943D148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428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E7F9-D8A2-41F7-A59B-D1A2FEE0D3F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3861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19250"/>
            <a:ext cx="8421688" cy="9493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FE0-711E-47DE-BBED-E30CF348F344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9546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19250"/>
            <a:ext cx="8421688" cy="9493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358775" y="2935288"/>
            <a:ext cx="8421688" cy="3238500"/>
          </a:xfrm>
        </p:spPr>
        <p:txBody>
          <a:bodyPr/>
          <a:lstStyle/>
          <a:p>
            <a:pPr lvl="0"/>
            <a:r>
              <a:rPr lang="da-DK" noProof="0"/>
              <a:t>Klik på ikonet for at tilføje en tabel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1BDD-387D-4F42-A189-A823A2BE486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43830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680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502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530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2261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99639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99504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428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731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6EF2A-450F-49E0-A6A1-71B834995F0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16495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48252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82568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181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3368675" y="5772150"/>
            <a:ext cx="53990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/>
            <a:endParaRPr lang="da-DK" sz="5500">
              <a:solidFill>
                <a:schemeClr val="accent1"/>
              </a:solidFill>
              <a:latin typeface="AU Peto" pitchFamily="82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8" name="Group 23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9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192 w 8160"/>
                <a:gd name="T1" fmla="*/ 10 h 4080"/>
                <a:gd name="T2" fmla="*/ 189 w 8160"/>
                <a:gd name="T3" fmla="*/ 24 h 4080"/>
                <a:gd name="T4" fmla="*/ 184 w 8160"/>
                <a:gd name="T5" fmla="*/ 37 h 4080"/>
                <a:gd name="T6" fmla="*/ 178 w 8160"/>
                <a:gd name="T7" fmla="*/ 50 h 4080"/>
                <a:gd name="T8" fmla="*/ 170 w 8160"/>
                <a:gd name="T9" fmla="*/ 61 h 4080"/>
                <a:gd name="T10" fmla="*/ 161 w 8160"/>
                <a:gd name="T11" fmla="*/ 71 h 4080"/>
                <a:gd name="T12" fmla="*/ 150 w 8160"/>
                <a:gd name="T13" fmla="*/ 80 h 4080"/>
                <a:gd name="T14" fmla="*/ 138 w 8160"/>
                <a:gd name="T15" fmla="*/ 87 h 4080"/>
                <a:gd name="T16" fmla="*/ 125 w 8160"/>
                <a:gd name="T17" fmla="*/ 92 h 4080"/>
                <a:gd name="T18" fmla="*/ 111 w 8160"/>
                <a:gd name="T19" fmla="*/ 95 h 4080"/>
                <a:gd name="T20" fmla="*/ 96 w 8160"/>
                <a:gd name="T21" fmla="*/ 96 h 4080"/>
                <a:gd name="T22" fmla="*/ 81 w 8160"/>
                <a:gd name="T23" fmla="*/ 95 h 4080"/>
                <a:gd name="T24" fmla="*/ 67 w 8160"/>
                <a:gd name="T25" fmla="*/ 92 h 4080"/>
                <a:gd name="T26" fmla="*/ 54 w 8160"/>
                <a:gd name="T27" fmla="*/ 87 h 4080"/>
                <a:gd name="T28" fmla="*/ 42 w 8160"/>
                <a:gd name="T29" fmla="*/ 80 h 4080"/>
                <a:gd name="T30" fmla="*/ 31 w 8160"/>
                <a:gd name="T31" fmla="*/ 71 h 4080"/>
                <a:gd name="T32" fmla="*/ 22 w 8160"/>
                <a:gd name="T33" fmla="*/ 61 h 4080"/>
                <a:gd name="T34" fmla="*/ 14 w 8160"/>
                <a:gd name="T35" fmla="*/ 50 h 4080"/>
                <a:gd name="T36" fmla="*/ 8 w 8160"/>
                <a:gd name="T37" fmla="*/ 37 h 4080"/>
                <a:gd name="T38" fmla="*/ 3 w 8160"/>
                <a:gd name="T39" fmla="*/ 24 h 4080"/>
                <a:gd name="T40" fmla="*/ 0 w 8160"/>
                <a:gd name="T41" fmla="*/ 10 h 4080"/>
                <a:gd name="T42" fmla="*/ 48 w 8160"/>
                <a:gd name="T43" fmla="*/ 0 h 4080"/>
                <a:gd name="T44" fmla="*/ 49 w 8160"/>
                <a:gd name="T45" fmla="*/ 7 h 4080"/>
                <a:gd name="T46" fmla="*/ 50 w 8160"/>
                <a:gd name="T47" fmla="*/ 14 h 4080"/>
                <a:gd name="T48" fmla="*/ 53 w 8160"/>
                <a:gd name="T49" fmla="*/ 21 h 4080"/>
                <a:gd name="T50" fmla="*/ 56 w 8160"/>
                <a:gd name="T51" fmla="*/ 27 h 4080"/>
                <a:gd name="T52" fmla="*/ 61 w 8160"/>
                <a:gd name="T53" fmla="*/ 32 h 4080"/>
                <a:gd name="T54" fmla="*/ 66 w 8160"/>
                <a:gd name="T55" fmla="*/ 37 h 4080"/>
                <a:gd name="T56" fmla="*/ 71 w 8160"/>
                <a:gd name="T57" fmla="*/ 41 h 4080"/>
                <a:gd name="T58" fmla="*/ 77 w 8160"/>
                <a:gd name="T59" fmla="*/ 44 h 4080"/>
                <a:gd name="T60" fmla="*/ 84 w 8160"/>
                <a:gd name="T61" fmla="*/ 46 h 4080"/>
                <a:gd name="T62" fmla="*/ 91 w 8160"/>
                <a:gd name="T63" fmla="*/ 48 h 4080"/>
                <a:gd name="T64" fmla="*/ 98 w 8160"/>
                <a:gd name="T65" fmla="*/ 48 h 4080"/>
                <a:gd name="T66" fmla="*/ 106 w 8160"/>
                <a:gd name="T67" fmla="*/ 47 h 4080"/>
                <a:gd name="T68" fmla="*/ 113 w 8160"/>
                <a:gd name="T69" fmla="*/ 45 h 4080"/>
                <a:gd name="T70" fmla="*/ 119 w 8160"/>
                <a:gd name="T71" fmla="*/ 42 h 4080"/>
                <a:gd name="T72" fmla="*/ 125 w 8160"/>
                <a:gd name="T73" fmla="*/ 38 h 4080"/>
                <a:gd name="T74" fmla="*/ 130 w 8160"/>
                <a:gd name="T75" fmla="*/ 34 h 4080"/>
                <a:gd name="T76" fmla="*/ 134 w 8160"/>
                <a:gd name="T77" fmla="*/ 29 h 4080"/>
                <a:gd name="T78" fmla="*/ 138 w 8160"/>
                <a:gd name="T79" fmla="*/ 23 h 4080"/>
                <a:gd name="T80" fmla="*/ 141 w 8160"/>
                <a:gd name="T81" fmla="*/ 16 h 4080"/>
                <a:gd name="T82" fmla="*/ 143 w 8160"/>
                <a:gd name="T83" fmla="*/ 10 h 4080"/>
                <a:gd name="T84" fmla="*/ 144 w 8160"/>
                <a:gd name="T85" fmla="*/ 2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68 w 8160"/>
                <a:gd name="T1" fmla="*/ 192 h 8160"/>
                <a:gd name="T2" fmla="*/ 0 w 8160"/>
                <a:gd name="T3" fmla="*/ 192 h 8160"/>
                <a:gd name="T4" fmla="*/ 192 w 8160"/>
                <a:gd name="T5" fmla="*/ 0 h 8160"/>
                <a:gd name="T6" fmla="*/ 192 w 8160"/>
                <a:gd name="T7" fmla="*/ 68 h 8160"/>
                <a:gd name="T8" fmla="*/ 68 w 8160"/>
                <a:gd name="T9" fmla="*/ 192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1" name="SD_FLD_SD_FLD_Date"/>
          <p:cNvSpPr txBox="1">
            <a:spLocks noChangeArrowheads="1"/>
          </p:cNvSpPr>
          <p:nvPr userDrawn="1"/>
        </p:nvSpPr>
        <p:spPr bwMode="auto">
          <a:xfrm>
            <a:off x="7524328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2" name="SD_FLD_SD_FLD_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1"/>
                </a:solidFill>
              </a:rPr>
              <a:t>AARHUS</a:t>
            </a:r>
          </a:p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1"/>
                </a:solidFill>
              </a:rPr>
              <a:t>UNIVERSITET</a:t>
            </a:r>
          </a:p>
        </p:txBody>
      </p:sp>
      <p:sp>
        <p:nvSpPr>
          <p:cNvPr id="13" name="SD_FLD_SD_FLD_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1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lnSpc>
                <a:spcPts val="3600"/>
              </a:lnSpc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2935288"/>
            <a:ext cx="8421688" cy="334962"/>
          </a:xfrm>
        </p:spPr>
        <p:txBody>
          <a:bodyPr/>
          <a:lstStyle>
            <a:lvl1pPr marL="0" indent="0">
              <a:lnSpc>
                <a:spcPct val="97000"/>
              </a:lnSpc>
              <a:buFont typeface="AU Passata" pitchFamily="34" charset="0"/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03684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9FF5C-4A20-4B1C-B746-F03741F0C0D0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43545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240A-9C8C-49A6-93F3-28C574F41F15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76193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E7F9-D8A2-41F7-A59B-D1A2FEE0D3F0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17643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58CB-5DB3-433D-8896-34233ED3D1D8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7573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6EF2A-450F-49E0-A6A1-71B834995F0B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11337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BE66-AE77-4776-B9AD-5F583343AC62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54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BE66-AE77-4776-B9AD-5F583343AC6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5487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DA290-6102-4081-B7C7-14573C3DD293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8680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25D35-DCCB-436B-A2C2-02E73CE1082C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28366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28BC8-E0DD-495C-9F1E-738FB95049FD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89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75438" y="1619250"/>
            <a:ext cx="2105025" cy="45545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58775" y="1619250"/>
            <a:ext cx="6164263" cy="45545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ADF9-47E4-497F-839F-0C9F3943D148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41633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19250"/>
            <a:ext cx="8421688" cy="9493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358775" y="2935288"/>
            <a:ext cx="4133850" cy="32385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5025" y="2935288"/>
            <a:ext cx="4135438" cy="32385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FE0-711E-47DE-BBED-E30CF348F344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8468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619250"/>
            <a:ext cx="8421688" cy="9493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358775" y="2935288"/>
            <a:ext cx="8421688" cy="3238500"/>
          </a:xfrm>
        </p:spPr>
        <p:txBody>
          <a:bodyPr/>
          <a:lstStyle/>
          <a:p>
            <a:pPr lvl="0"/>
            <a:r>
              <a:rPr lang="da-DK" noProof="0"/>
              <a:t>Klik på ikonet for at tilføje en tabel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1BDD-387D-4F42-A189-A823A2BE486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814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2427" y="222251"/>
            <a:ext cx="8440737" cy="766176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GB" dirty="0"/>
          </a:p>
        </p:txBody>
      </p:sp>
      <p:sp>
        <p:nvSpPr>
          <p:cNvPr id="17" name="Black Rectangle"/>
          <p:cNvSpPr/>
          <p:nvPr userDrawn="1"/>
        </p:nvSpPr>
        <p:spPr>
          <a:xfrm>
            <a:off x="352425" y="1226131"/>
            <a:ext cx="736600" cy="609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46981" y="1532466"/>
            <a:ext cx="8448849" cy="3930651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452670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35817178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2" y="1625618"/>
            <a:ext cx="448733" cy="107695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2300112"/>
            <a:ext cx="5687480" cy="316300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2306587"/>
            <a:ext cx="1473876" cy="15544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højreklik-menuen</a:t>
            </a:r>
          </a:p>
        </p:txBody>
      </p:sp>
    </p:spTree>
    <p:extLst>
      <p:ext uri="{BB962C8B-B14F-4D97-AF65-F5344CB8AC3E}">
        <p14:creationId xmlns:p14="http://schemas.microsoft.com/office/powerpoint/2010/main" val="291469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DA290-6102-4081-B7C7-14573C3DD29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190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25D35-DCCB-436B-A2C2-02E73CE1082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41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619250"/>
            <a:ext cx="84216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935288"/>
            <a:ext cx="842168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52E6987-B8CD-44CA-8679-FE2D2536158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032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38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192 w 8160"/>
                <a:gd name="T1" fmla="*/ 10 h 4080"/>
                <a:gd name="T2" fmla="*/ 189 w 8160"/>
                <a:gd name="T3" fmla="*/ 24 h 4080"/>
                <a:gd name="T4" fmla="*/ 184 w 8160"/>
                <a:gd name="T5" fmla="*/ 37 h 4080"/>
                <a:gd name="T6" fmla="*/ 178 w 8160"/>
                <a:gd name="T7" fmla="*/ 50 h 4080"/>
                <a:gd name="T8" fmla="*/ 170 w 8160"/>
                <a:gd name="T9" fmla="*/ 61 h 4080"/>
                <a:gd name="T10" fmla="*/ 161 w 8160"/>
                <a:gd name="T11" fmla="*/ 71 h 4080"/>
                <a:gd name="T12" fmla="*/ 150 w 8160"/>
                <a:gd name="T13" fmla="*/ 80 h 4080"/>
                <a:gd name="T14" fmla="*/ 138 w 8160"/>
                <a:gd name="T15" fmla="*/ 87 h 4080"/>
                <a:gd name="T16" fmla="*/ 125 w 8160"/>
                <a:gd name="T17" fmla="*/ 92 h 4080"/>
                <a:gd name="T18" fmla="*/ 111 w 8160"/>
                <a:gd name="T19" fmla="*/ 95 h 4080"/>
                <a:gd name="T20" fmla="*/ 96 w 8160"/>
                <a:gd name="T21" fmla="*/ 96 h 4080"/>
                <a:gd name="T22" fmla="*/ 81 w 8160"/>
                <a:gd name="T23" fmla="*/ 95 h 4080"/>
                <a:gd name="T24" fmla="*/ 67 w 8160"/>
                <a:gd name="T25" fmla="*/ 92 h 4080"/>
                <a:gd name="T26" fmla="*/ 54 w 8160"/>
                <a:gd name="T27" fmla="*/ 87 h 4080"/>
                <a:gd name="T28" fmla="*/ 42 w 8160"/>
                <a:gd name="T29" fmla="*/ 80 h 4080"/>
                <a:gd name="T30" fmla="*/ 31 w 8160"/>
                <a:gd name="T31" fmla="*/ 71 h 4080"/>
                <a:gd name="T32" fmla="*/ 22 w 8160"/>
                <a:gd name="T33" fmla="*/ 61 h 4080"/>
                <a:gd name="T34" fmla="*/ 14 w 8160"/>
                <a:gd name="T35" fmla="*/ 50 h 4080"/>
                <a:gd name="T36" fmla="*/ 8 w 8160"/>
                <a:gd name="T37" fmla="*/ 37 h 4080"/>
                <a:gd name="T38" fmla="*/ 3 w 8160"/>
                <a:gd name="T39" fmla="*/ 24 h 4080"/>
                <a:gd name="T40" fmla="*/ 0 w 8160"/>
                <a:gd name="T41" fmla="*/ 10 h 4080"/>
                <a:gd name="T42" fmla="*/ 48 w 8160"/>
                <a:gd name="T43" fmla="*/ 0 h 4080"/>
                <a:gd name="T44" fmla="*/ 49 w 8160"/>
                <a:gd name="T45" fmla="*/ 7 h 4080"/>
                <a:gd name="T46" fmla="*/ 50 w 8160"/>
                <a:gd name="T47" fmla="*/ 14 h 4080"/>
                <a:gd name="T48" fmla="*/ 53 w 8160"/>
                <a:gd name="T49" fmla="*/ 21 h 4080"/>
                <a:gd name="T50" fmla="*/ 56 w 8160"/>
                <a:gd name="T51" fmla="*/ 27 h 4080"/>
                <a:gd name="T52" fmla="*/ 61 w 8160"/>
                <a:gd name="T53" fmla="*/ 32 h 4080"/>
                <a:gd name="T54" fmla="*/ 66 w 8160"/>
                <a:gd name="T55" fmla="*/ 37 h 4080"/>
                <a:gd name="T56" fmla="*/ 71 w 8160"/>
                <a:gd name="T57" fmla="*/ 41 h 4080"/>
                <a:gd name="T58" fmla="*/ 77 w 8160"/>
                <a:gd name="T59" fmla="*/ 44 h 4080"/>
                <a:gd name="T60" fmla="*/ 84 w 8160"/>
                <a:gd name="T61" fmla="*/ 46 h 4080"/>
                <a:gd name="T62" fmla="*/ 91 w 8160"/>
                <a:gd name="T63" fmla="*/ 48 h 4080"/>
                <a:gd name="T64" fmla="*/ 98 w 8160"/>
                <a:gd name="T65" fmla="*/ 48 h 4080"/>
                <a:gd name="T66" fmla="*/ 106 w 8160"/>
                <a:gd name="T67" fmla="*/ 47 h 4080"/>
                <a:gd name="T68" fmla="*/ 113 w 8160"/>
                <a:gd name="T69" fmla="*/ 45 h 4080"/>
                <a:gd name="T70" fmla="*/ 119 w 8160"/>
                <a:gd name="T71" fmla="*/ 42 h 4080"/>
                <a:gd name="T72" fmla="*/ 125 w 8160"/>
                <a:gd name="T73" fmla="*/ 38 h 4080"/>
                <a:gd name="T74" fmla="*/ 130 w 8160"/>
                <a:gd name="T75" fmla="*/ 34 h 4080"/>
                <a:gd name="T76" fmla="*/ 134 w 8160"/>
                <a:gd name="T77" fmla="*/ 29 h 4080"/>
                <a:gd name="T78" fmla="*/ 138 w 8160"/>
                <a:gd name="T79" fmla="*/ 23 h 4080"/>
                <a:gd name="T80" fmla="*/ 141 w 8160"/>
                <a:gd name="T81" fmla="*/ 16 h 4080"/>
                <a:gd name="T82" fmla="*/ 143 w 8160"/>
                <a:gd name="T83" fmla="*/ 10 h 4080"/>
                <a:gd name="T84" fmla="*/ 144 w 8160"/>
                <a:gd name="T85" fmla="*/ 2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9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68 w 8160"/>
                <a:gd name="T1" fmla="*/ 192 h 8160"/>
                <a:gd name="T2" fmla="*/ 0 w 8160"/>
                <a:gd name="T3" fmla="*/ 192 h 8160"/>
                <a:gd name="T4" fmla="*/ 192 w 8160"/>
                <a:gd name="T5" fmla="*/ 0 h 8160"/>
                <a:gd name="T6" fmla="*/ 192 w 8160"/>
                <a:gd name="T7" fmla="*/ 68 h 8160"/>
                <a:gd name="T8" fmla="*/ 68 w 8160"/>
                <a:gd name="T9" fmla="*/ 192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33" name="SD_FLD_SD_FLD_PresentationTitle"/>
          <p:cNvSpPr txBox="1">
            <a:spLocks noChangeArrowheads="1"/>
          </p:cNvSpPr>
          <p:nvPr/>
        </p:nvSpPr>
        <p:spPr bwMode="auto">
          <a:xfrm>
            <a:off x="4767263" y="554038"/>
            <a:ext cx="260985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34" name="SD_FLD_SD_FLD_AuthorName"/>
          <p:cNvSpPr txBox="1">
            <a:spLocks noChangeArrowheads="1"/>
          </p:cNvSpPr>
          <p:nvPr/>
        </p:nvSpPr>
        <p:spPr bwMode="auto">
          <a:xfrm>
            <a:off x="4767263" y="692150"/>
            <a:ext cx="26098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1035" name="SD_FLD_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1036" name="SD_FLD_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2"/>
                </a:solidFill>
              </a:rPr>
              <a:t>AARHUS</a:t>
            </a:r>
          </a:p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2"/>
                </a:solidFill>
              </a:rPr>
              <a:t>UNIVERSITET</a:t>
            </a:r>
          </a:p>
        </p:txBody>
      </p:sp>
      <p:sp>
        <p:nvSpPr>
          <p:cNvPr id="1037" name="SD_FLD_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0" fontAlgn="base" hangingPunct="0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0" fontAlgn="base" hangingPunct="0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fontAlgn="base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47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619250"/>
            <a:ext cx="84216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935288"/>
            <a:ext cx="842168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52E6987-B8CD-44CA-8679-FE2D2536158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032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38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192 w 8160"/>
                <a:gd name="T1" fmla="*/ 10 h 4080"/>
                <a:gd name="T2" fmla="*/ 189 w 8160"/>
                <a:gd name="T3" fmla="*/ 24 h 4080"/>
                <a:gd name="T4" fmla="*/ 184 w 8160"/>
                <a:gd name="T5" fmla="*/ 37 h 4080"/>
                <a:gd name="T6" fmla="*/ 178 w 8160"/>
                <a:gd name="T7" fmla="*/ 50 h 4080"/>
                <a:gd name="T8" fmla="*/ 170 w 8160"/>
                <a:gd name="T9" fmla="*/ 61 h 4080"/>
                <a:gd name="T10" fmla="*/ 161 w 8160"/>
                <a:gd name="T11" fmla="*/ 71 h 4080"/>
                <a:gd name="T12" fmla="*/ 150 w 8160"/>
                <a:gd name="T13" fmla="*/ 80 h 4080"/>
                <a:gd name="T14" fmla="*/ 138 w 8160"/>
                <a:gd name="T15" fmla="*/ 87 h 4080"/>
                <a:gd name="T16" fmla="*/ 125 w 8160"/>
                <a:gd name="T17" fmla="*/ 92 h 4080"/>
                <a:gd name="T18" fmla="*/ 111 w 8160"/>
                <a:gd name="T19" fmla="*/ 95 h 4080"/>
                <a:gd name="T20" fmla="*/ 96 w 8160"/>
                <a:gd name="T21" fmla="*/ 96 h 4080"/>
                <a:gd name="T22" fmla="*/ 81 w 8160"/>
                <a:gd name="T23" fmla="*/ 95 h 4080"/>
                <a:gd name="T24" fmla="*/ 67 w 8160"/>
                <a:gd name="T25" fmla="*/ 92 h 4080"/>
                <a:gd name="T26" fmla="*/ 54 w 8160"/>
                <a:gd name="T27" fmla="*/ 87 h 4080"/>
                <a:gd name="T28" fmla="*/ 42 w 8160"/>
                <a:gd name="T29" fmla="*/ 80 h 4080"/>
                <a:gd name="T30" fmla="*/ 31 w 8160"/>
                <a:gd name="T31" fmla="*/ 71 h 4080"/>
                <a:gd name="T32" fmla="*/ 22 w 8160"/>
                <a:gd name="T33" fmla="*/ 61 h 4080"/>
                <a:gd name="T34" fmla="*/ 14 w 8160"/>
                <a:gd name="T35" fmla="*/ 50 h 4080"/>
                <a:gd name="T36" fmla="*/ 8 w 8160"/>
                <a:gd name="T37" fmla="*/ 37 h 4080"/>
                <a:gd name="T38" fmla="*/ 3 w 8160"/>
                <a:gd name="T39" fmla="*/ 24 h 4080"/>
                <a:gd name="T40" fmla="*/ 0 w 8160"/>
                <a:gd name="T41" fmla="*/ 10 h 4080"/>
                <a:gd name="T42" fmla="*/ 48 w 8160"/>
                <a:gd name="T43" fmla="*/ 0 h 4080"/>
                <a:gd name="T44" fmla="*/ 49 w 8160"/>
                <a:gd name="T45" fmla="*/ 7 h 4080"/>
                <a:gd name="T46" fmla="*/ 50 w 8160"/>
                <a:gd name="T47" fmla="*/ 14 h 4080"/>
                <a:gd name="T48" fmla="*/ 53 w 8160"/>
                <a:gd name="T49" fmla="*/ 21 h 4080"/>
                <a:gd name="T50" fmla="*/ 56 w 8160"/>
                <a:gd name="T51" fmla="*/ 27 h 4080"/>
                <a:gd name="T52" fmla="*/ 61 w 8160"/>
                <a:gd name="T53" fmla="*/ 32 h 4080"/>
                <a:gd name="T54" fmla="*/ 66 w 8160"/>
                <a:gd name="T55" fmla="*/ 37 h 4080"/>
                <a:gd name="T56" fmla="*/ 71 w 8160"/>
                <a:gd name="T57" fmla="*/ 41 h 4080"/>
                <a:gd name="T58" fmla="*/ 77 w 8160"/>
                <a:gd name="T59" fmla="*/ 44 h 4080"/>
                <a:gd name="T60" fmla="*/ 84 w 8160"/>
                <a:gd name="T61" fmla="*/ 46 h 4080"/>
                <a:gd name="T62" fmla="*/ 91 w 8160"/>
                <a:gd name="T63" fmla="*/ 48 h 4080"/>
                <a:gd name="T64" fmla="*/ 98 w 8160"/>
                <a:gd name="T65" fmla="*/ 48 h 4080"/>
                <a:gd name="T66" fmla="*/ 106 w 8160"/>
                <a:gd name="T67" fmla="*/ 47 h 4080"/>
                <a:gd name="T68" fmla="*/ 113 w 8160"/>
                <a:gd name="T69" fmla="*/ 45 h 4080"/>
                <a:gd name="T70" fmla="*/ 119 w 8160"/>
                <a:gd name="T71" fmla="*/ 42 h 4080"/>
                <a:gd name="T72" fmla="*/ 125 w 8160"/>
                <a:gd name="T73" fmla="*/ 38 h 4080"/>
                <a:gd name="T74" fmla="*/ 130 w 8160"/>
                <a:gd name="T75" fmla="*/ 34 h 4080"/>
                <a:gd name="T76" fmla="*/ 134 w 8160"/>
                <a:gd name="T77" fmla="*/ 29 h 4080"/>
                <a:gd name="T78" fmla="*/ 138 w 8160"/>
                <a:gd name="T79" fmla="*/ 23 h 4080"/>
                <a:gd name="T80" fmla="*/ 141 w 8160"/>
                <a:gd name="T81" fmla="*/ 16 h 4080"/>
                <a:gd name="T82" fmla="*/ 143 w 8160"/>
                <a:gd name="T83" fmla="*/ 10 h 4080"/>
                <a:gd name="T84" fmla="*/ 144 w 8160"/>
                <a:gd name="T85" fmla="*/ 2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9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68 w 8160"/>
                <a:gd name="T1" fmla="*/ 192 h 8160"/>
                <a:gd name="T2" fmla="*/ 0 w 8160"/>
                <a:gd name="T3" fmla="*/ 192 h 8160"/>
                <a:gd name="T4" fmla="*/ 192 w 8160"/>
                <a:gd name="T5" fmla="*/ 0 h 8160"/>
                <a:gd name="T6" fmla="*/ 192 w 8160"/>
                <a:gd name="T7" fmla="*/ 68 h 8160"/>
                <a:gd name="T8" fmla="*/ 68 w 8160"/>
                <a:gd name="T9" fmla="*/ 192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33" name="SD_FLD_SD_FLD_PresentationTitle"/>
          <p:cNvSpPr txBox="1">
            <a:spLocks noChangeArrowheads="1"/>
          </p:cNvSpPr>
          <p:nvPr/>
        </p:nvSpPr>
        <p:spPr bwMode="auto">
          <a:xfrm>
            <a:off x="4767263" y="554038"/>
            <a:ext cx="260985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034" name="SD_FLD_SD_FLD_AuthorName"/>
          <p:cNvSpPr txBox="1">
            <a:spLocks noChangeArrowheads="1"/>
          </p:cNvSpPr>
          <p:nvPr/>
        </p:nvSpPr>
        <p:spPr bwMode="auto">
          <a:xfrm>
            <a:off x="4767263" y="692150"/>
            <a:ext cx="26098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1035" name="SD_FLD_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r>
              <a:rPr lang="en-US" sz="900">
                <a:solidFill>
                  <a:schemeClr val="bg2"/>
                </a:solidFill>
              </a:rPr>
              <a:t>KOMMUNIKATION</a:t>
            </a:r>
          </a:p>
        </p:txBody>
      </p:sp>
      <p:sp>
        <p:nvSpPr>
          <p:cNvPr id="1036" name="SD_FLD_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2"/>
                </a:solidFill>
              </a:rPr>
              <a:t>AARHUS</a:t>
            </a:r>
          </a:p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2"/>
                </a:solidFill>
              </a:rPr>
              <a:t>UNIVERSITET</a:t>
            </a:r>
          </a:p>
        </p:txBody>
      </p:sp>
      <p:sp>
        <p:nvSpPr>
          <p:cNvPr id="1037" name="SD_FLD_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2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1" r:id="rId4"/>
    <p:sldLayoutId id="2147483680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619250"/>
            <a:ext cx="84216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935288"/>
            <a:ext cx="842168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52E6987-B8CD-44CA-8679-FE2D2536158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032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38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192 w 8160"/>
                <a:gd name="T1" fmla="*/ 10 h 4080"/>
                <a:gd name="T2" fmla="*/ 189 w 8160"/>
                <a:gd name="T3" fmla="*/ 24 h 4080"/>
                <a:gd name="T4" fmla="*/ 184 w 8160"/>
                <a:gd name="T5" fmla="*/ 37 h 4080"/>
                <a:gd name="T6" fmla="*/ 178 w 8160"/>
                <a:gd name="T7" fmla="*/ 50 h 4080"/>
                <a:gd name="T8" fmla="*/ 170 w 8160"/>
                <a:gd name="T9" fmla="*/ 61 h 4080"/>
                <a:gd name="T10" fmla="*/ 161 w 8160"/>
                <a:gd name="T11" fmla="*/ 71 h 4080"/>
                <a:gd name="T12" fmla="*/ 150 w 8160"/>
                <a:gd name="T13" fmla="*/ 80 h 4080"/>
                <a:gd name="T14" fmla="*/ 138 w 8160"/>
                <a:gd name="T15" fmla="*/ 87 h 4080"/>
                <a:gd name="T16" fmla="*/ 125 w 8160"/>
                <a:gd name="T17" fmla="*/ 92 h 4080"/>
                <a:gd name="T18" fmla="*/ 111 w 8160"/>
                <a:gd name="T19" fmla="*/ 95 h 4080"/>
                <a:gd name="T20" fmla="*/ 96 w 8160"/>
                <a:gd name="T21" fmla="*/ 96 h 4080"/>
                <a:gd name="T22" fmla="*/ 81 w 8160"/>
                <a:gd name="T23" fmla="*/ 95 h 4080"/>
                <a:gd name="T24" fmla="*/ 67 w 8160"/>
                <a:gd name="T25" fmla="*/ 92 h 4080"/>
                <a:gd name="T26" fmla="*/ 54 w 8160"/>
                <a:gd name="T27" fmla="*/ 87 h 4080"/>
                <a:gd name="T28" fmla="*/ 42 w 8160"/>
                <a:gd name="T29" fmla="*/ 80 h 4080"/>
                <a:gd name="T30" fmla="*/ 31 w 8160"/>
                <a:gd name="T31" fmla="*/ 71 h 4080"/>
                <a:gd name="T32" fmla="*/ 22 w 8160"/>
                <a:gd name="T33" fmla="*/ 61 h 4080"/>
                <a:gd name="T34" fmla="*/ 14 w 8160"/>
                <a:gd name="T35" fmla="*/ 50 h 4080"/>
                <a:gd name="T36" fmla="*/ 8 w 8160"/>
                <a:gd name="T37" fmla="*/ 37 h 4080"/>
                <a:gd name="T38" fmla="*/ 3 w 8160"/>
                <a:gd name="T39" fmla="*/ 24 h 4080"/>
                <a:gd name="T40" fmla="*/ 0 w 8160"/>
                <a:gd name="T41" fmla="*/ 10 h 4080"/>
                <a:gd name="T42" fmla="*/ 48 w 8160"/>
                <a:gd name="T43" fmla="*/ 0 h 4080"/>
                <a:gd name="T44" fmla="*/ 49 w 8160"/>
                <a:gd name="T45" fmla="*/ 7 h 4080"/>
                <a:gd name="T46" fmla="*/ 50 w 8160"/>
                <a:gd name="T47" fmla="*/ 14 h 4080"/>
                <a:gd name="T48" fmla="*/ 53 w 8160"/>
                <a:gd name="T49" fmla="*/ 21 h 4080"/>
                <a:gd name="T50" fmla="*/ 56 w 8160"/>
                <a:gd name="T51" fmla="*/ 27 h 4080"/>
                <a:gd name="T52" fmla="*/ 61 w 8160"/>
                <a:gd name="T53" fmla="*/ 32 h 4080"/>
                <a:gd name="T54" fmla="*/ 66 w 8160"/>
                <a:gd name="T55" fmla="*/ 37 h 4080"/>
                <a:gd name="T56" fmla="*/ 71 w 8160"/>
                <a:gd name="T57" fmla="*/ 41 h 4080"/>
                <a:gd name="T58" fmla="*/ 77 w 8160"/>
                <a:gd name="T59" fmla="*/ 44 h 4080"/>
                <a:gd name="T60" fmla="*/ 84 w 8160"/>
                <a:gd name="T61" fmla="*/ 46 h 4080"/>
                <a:gd name="T62" fmla="*/ 91 w 8160"/>
                <a:gd name="T63" fmla="*/ 48 h 4080"/>
                <a:gd name="T64" fmla="*/ 98 w 8160"/>
                <a:gd name="T65" fmla="*/ 48 h 4080"/>
                <a:gd name="T66" fmla="*/ 106 w 8160"/>
                <a:gd name="T67" fmla="*/ 47 h 4080"/>
                <a:gd name="T68" fmla="*/ 113 w 8160"/>
                <a:gd name="T69" fmla="*/ 45 h 4080"/>
                <a:gd name="T70" fmla="*/ 119 w 8160"/>
                <a:gd name="T71" fmla="*/ 42 h 4080"/>
                <a:gd name="T72" fmla="*/ 125 w 8160"/>
                <a:gd name="T73" fmla="*/ 38 h 4080"/>
                <a:gd name="T74" fmla="*/ 130 w 8160"/>
                <a:gd name="T75" fmla="*/ 34 h 4080"/>
                <a:gd name="T76" fmla="*/ 134 w 8160"/>
                <a:gd name="T77" fmla="*/ 29 h 4080"/>
                <a:gd name="T78" fmla="*/ 138 w 8160"/>
                <a:gd name="T79" fmla="*/ 23 h 4080"/>
                <a:gd name="T80" fmla="*/ 141 w 8160"/>
                <a:gd name="T81" fmla="*/ 16 h 4080"/>
                <a:gd name="T82" fmla="*/ 143 w 8160"/>
                <a:gd name="T83" fmla="*/ 10 h 4080"/>
                <a:gd name="T84" fmla="*/ 144 w 8160"/>
                <a:gd name="T85" fmla="*/ 2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9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68 w 8160"/>
                <a:gd name="T1" fmla="*/ 192 h 8160"/>
                <a:gd name="T2" fmla="*/ 0 w 8160"/>
                <a:gd name="T3" fmla="*/ 192 h 8160"/>
                <a:gd name="T4" fmla="*/ 192 w 8160"/>
                <a:gd name="T5" fmla="*/ 0 h 8160"/>
                <a:gd name="T6" fmla="*/ 192 w 8160"/>
                <a:gd name="T7" fmla="*/ 68 h 8160"/>
                <a:gd name="T8" fmla="*/ 68 w 8160"/>
                <a:gd name="T9" fmla="*/ 192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34" name="SD_FLD_SD_FLD_AuthorName"/>
          <p:cNvSpPr txBox="1">
            <a:spLocks noChangeArrowheads="1"/>
          </p:cNvSpPr>
          <p:nvPr/>
        </p:nvSpPr>
        <p:spPr bwMode="auto">
          <a:xfrm>
            <a:off x="4767263" y="692150"/>
            <a:ext cx="26098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1035" name="SD_FLD_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1036" name="SD_FLD_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2"/>
                </a:solidFill>
              </a:rPr>
              <a:t>AARHUS</a:t>
            </a:r>
          </a:p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2"/>
                </a:solidFill>
              </a:rPr>
              <a:t>UNIVERSITET</a:t>
            </a:r>
          </a:p>
        </p:txBody>
      </p:sp>
      <p:sp>
        <p:nvSpPr>
          <p:cNvPr id="1037" name="SD_FLD_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2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8D107-DC4D-4D76-A161-CAF6EEB6AFF1}" type="datetimeFigureOut">
              <a:rPr lang="da-DK" smtClean="0"/>
              <a:pPr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5825-C186-4C00-8377-031020B2B79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347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619250"/>
            <a:ext cx="842168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935288"/>
            <a:ext cx="8421688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FontTx/>
              <a:buNone/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52E6987-B8CD-44CA-8679-FE2D2536158E}" type="slidenum">
              <a:rPr lang="da-DK" smtClean="0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1031" name="Line 13"/>
          <p:cNvSpPr>
            <a:spLocks noChangeShapeType="1"/>
          </p:cNvSpPr>
          <p:nvPr/>
        </p:nvSpPr>
        <p:spPr bwMode="auto">
          <a:xfrm>
            <a:off x="358775" y="2773363"/>
            <a:ext cx="1403350" cy="0"/>
          </a:xfrm>
          <a:prstGeom prst="line">
            <a:avLst/>
          </a:prstGeom>
          <a:noFill/>
          <a:ln w="1778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032" name="Group 21"/>
          <p:cNvGrpSpPr>
            <a:grpSpLocks noChangeAspect="1"/>
          </p:cNvGrpSpPr>
          <p:nvPr/>
        </p:nvGrpSpPr>
        <p:grpSpPr bwMode="auto">
          <a:xfrm>
            <a:off x="358775" y="358775"/>
            <a:ext cx="590550" cy="295275"/>
            <a:chOff x="454" y="227"/>
            <a:chExt cx="384" cy="192"/>
          </a:xfrm>
        </p:grpSpPr>
        <p:sp>
          <p:nvSpPr>
            <p:cNvPr id="1038" name="Freeform 22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192 w 8160"/>
                <a:gd name="T1" fmla="*/ 10 h 4080"/>
                <a:gd name="T2" fmla="*/ 189 w 8160"/>
                <a:gd name="T3" fmla="*/ 24 h 4080"/>
                <a:gd name="T4" fmla="*/ 184 w 8160"/>
                <a:gd name="T5" fmla="*/ 37 h 4080"/>
                <a:gd name="T6" fmla="*/ 178 w 8160"/>
                <a:gd name="T7" fmla="*/ 50 h 4080"/>
                <a:gd name="T8" fmla="*/ 170 w 8160"/>
                <a:gd name="T9" fmla="*/ 61 h 4080"/>
                <a:gd name="T10" fmla="*/ 161 w 8160"/>
                <a:gd name="T11" fmla="*/ 71 h 4080"/>
                <a:gd name="T12" fmla="*/ 150 w 8160"/>
                <a:gd name="T13" fmla="*/ 80 h 4080"/>
                <a:gd name="T14" fmla="*/ 138 w 8160"/>
                <a:gd name="T15" fmla="*/ 87 h 4080"/>
                <a:gd name="T16" fmla="*/ 125 w 8160"/>
                <a:gd name="T17" fmla="*/ 92 h 4080"/>
                <a:gd name="T18" fmla="*/ 111 w 8160"/>
                <a:gd name="T19" fmla="*/ 95 h 4080"/>
                <a:gd name="T20" fmla="*/ 96 w 8160"/>
                <a:gd name="T21" fmla="*/ 96 h 4080"/>
                <a:gd name="T22" fmla="*/ 81 w 8160"/>
                <a:gd name="T23" fmla="*/ 95 h 4080"/>
                <a:gd name="T24" fmla="*/ 67 w 8160"/>
                <a:gd name="T25" fmla="*/ 92 h 4080"/>
                <a:gd name="T26" fmla="*/ 54 w 8160"/>
                <a:gd name="T27" fmla="*/ 87 h 4080"/>
                <a:gd name="T28" fmla="*/ 42 w 8160"/>
                <a:gd name="T29" fmla="*/ 80 h 4080"/>
                <a:gd name="T30" fmla="*/ 31 w 8160"/>
                <a:gd name="T31" fmla="*/ 71 h 4080"/>
                <a:gd name="T32" fmla="*/ 22 w 8160"/>
                <a:gd name="T33" fmla="*/ 61 h 4080"/>
                <a:gd name="T34" fmla="*/ 14 w 8160"/>
                <a:gd name="T35" fmla="*/ 50 h 4080"/>
                <a:gd name="T36" fmla="*/ 8 w 8160"/>
                <a:gd name="T37" fmla="*/ 37 h 4080"/>
                <a:gd name="T38" fmla="*/ 3 w 8160"/>
                <a:gd name="T39" fmla="*/ 24 h 4080"/>
                <a:gd name="T40" fmla="*/ 0 w 8160"/>
                <a:gd name="T41" fmla="*/ 10 h 4080"/>
                <a:gd name="T42" fmla="*/ 48 w 8160"/>
                <a:gd name="T43" fmla="*/ 0 h 4080"/>
                <a:gd name="T44" fmla="*/ 49 w 8160"/>
                <a:gd name="T45" fmla="*/ 7 h 4080"/>
                <a:gd name="T46" fmla="*/ 50 w 8160"/>
                <a:gd name="T47" fmla="*/ 14 h 4080"/>
                <a:gd name="T48" fmla="*/ 53 w 8160"/>
                <a:gd name="T49" fmla="*/ 21 h 4080"/>
                <a:gd name="T50" fmla="*/ 56 w 8160"/>
                <a:gd name="T51" fmla="*/ 27 h 4080"/>
                <a:gd name="T52" fmla="*/ 61 w 8160"/>
                <a:gd name="T53" fmla="*/ 32 h 4080"/>
                <a:gd name="T54" fmla="*/ 66 w 8160"/>
                <a:gd name="T55" fmla="*/ 37 h 4080"/>
                <a:gd name="T56" fmla="*/ 71 w 8160"/>
                <a:gd name="T57" fmla="*/ 41 h 4080"/>
                <a:gd name="T58" fmla="*/ 77 w 8160"/>
                <a:gd name="T59" fmla="*/ 44 h 4080"/>
                <a:gd name="T60" fmla="*/ 84 w 8160"/>
                <a:gd name="T61" fmla="*/ 46 h 4080"/>
                <a:gd name="T62" fmla="*/ 91 w 8160"/>
                <a:gd name="T63" fmla="*/ 48 h 4080"/>
                <a:gd name="T64" fmla="*/ 98 w 8160"/>
                <a:gd name="T65" fmla="*/ 48 h 4080"/>
                <a:gd name="T66" fmla="*/ 106 w 8160"/>
                <a:gd name="T67" fmla="*/ 47 h 4080"/>
                <a:gd name="T68" fmla="*/ 113 w 8160"/>
                <a:gd name="T69" fmla="*/ 45 h 4080"/>
                <a:gd name="T70" fmla="*/ 119 w 8160"/>
                <a:gd name="T71" fmla="*/ 42 h 4080"/>
                <a:gd name="T72" fmla="*/ 125 w 8160"/>
                <a:gd name="T73" fmla="*/ 38 h 4080"/>
                <a:gd name="T74" fmla="*/ 130 w 8160"/>
                <a:gd name="T75" fmla="*/ 34 h 4080"/>
                <a:gd name="T76" fmla="*/ 134 w 8160"/>
                <a:gd name="T77" fmla="*/ 29 h 4080"/>
                <a:gd name="T78" fmla="*/ 138 w 8160"/>
                <a:gd name="T79" fmla="*/ 23 h 4080"/>
                <a:gd name="T80" fmla="*/ 141 w 8160"/>
                <a:gd name="T81" fmla="*/ 16 h 4080"/>
                <a:gd name="T82" fmla="*/ 143 w 8160"/>
                <a:gd name="T83" fmla="*/ 10 h 4080"/>
                <a:gd name="T84" fmla="*/ 144 w 8160"/>
                <a:gd name="T85" fmla="*/ 2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039" name="Freeform 23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68 w 8160"/>
                <a:gd name="T1" fmla="*/ 192 h 8160"/>
                <a:gd name="T2" fmla="*/ 0 w 8160"/>
                <a:gd name="T3" fmla="*/ 192 h 8160"/>
                <a:gd name="T4" fmla="*/ 192 w 8160"/>
                <a:gd name="T5" fmla="*/ 0 h 8160"/>
                <a:gd name="T6" fmla="*/ 192 w 8160"/>
                <a:gd name="T7" fmla="*/ 68 h 8160"/>
                <a:gd name="T8" fmla="*/ 68 w 8160"/>
                <a:gd name="T9" fmla="*/ 192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033" name="SD_FLD_SD_FLD_PresentationTitle"/>
          <p:cNvSpPr txBox="1">
            <a:spLocks noChangeArrowheads="1"/>
          </p:cNvSpPr>
          <p:nvPr/>
        </p:nvSpPr>
        <p:spPr bwMode="auto">
          <a:xfrm>
            <a:off x="4767263" y="554038"/>
            <a:ext cx="2609850" cy="1444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r>
              <a:rPr lang="en-US" sz="900" dirty="0">
                <a:solidFill>
                  <a:schemeClr val="bg2"/>
                </a:solidFill>
              </a:rPr>
              <a:t>INTRODUKTION </a:t>
            </a:r>
          </a:p>
        </p:txBody>
      </p:sp>
      <p:sp>
        <p:nvSpPr>
          <p:cNvPr id="1034" name="SD_FLD_SD_FLD_AuthorName"/>
          <p:cNvSpPr txBox="1">
            <a:spLocks noChangeArrowheads="1"/>
          </p:cNvSpPr>
          <p:nvPr/>
        </p:nvSpPr>
        <p:spPr bwMode="auto">
          <a:xfrm>
            <a:off x="4767263" y="692150"/>
            <a:ext cx="26098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endParaRPr lang="en-US" sz="900">
              <a:solidFill>
                <a:schemeClr val="bg2"/>
              </a:solidFill>
            </a:endParaRPr>
          </a:p>
        </p:txBody>
      </p:sp>
      <p:sp>
        <p:nvSpPr>
          <p:cNvPr id="1035" name="SD_FLD_Date"/>
          <p:cNvSpPr txBox="1">
            <a:spLocks noChangeArrowheads="1"/>
          </p:cNvSpPr>
          <p:nvPr/>
        </p:nvSpPr>
        <p:spPr bwMode="auto">
          <a:xfrm>
            <a:off x="7556500" y="554038"/>
            <a:ext cx="12239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algn="r" eaLnBrk="1" hangingPunct="1">
              <a:lnSpc>
                <a:spcPct val="102000"/>
              </a:lnSpc>
            </a:pPr>
            <a:r>
              <a:rPr lang="en-US" sz="900" dirty="0">
                <a:solidFill>
                  <a:schemeClr val="bg2"/>
                </a:solidFill>
              </a:rPr>
              <a:t>KOMMUNIKATION</a:t>
            </a:r>
          </a:p>
        </p:txBody>
      </p:sp>
      <p:sp>
        <p:nvSpPr>
          <p:cNvPr id="1036" name="SD_FLD_MainEntity"/>
          <p:cNvSpPr txBox="1">
            <a:spLocks noChangeArrowheads="1"/>
          </p:cNvSpPr>
          <p:nvPr/>
        </p:nvSpPr>
        <p:spPr bwMode="auto">
          <a:xfrm>
            <a:off x="1120775" y="187325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2"/>
                </a:solidFill>
              </a:rPr>
              <a:t>AARHUS</a:t>
            </a:r>
          </a:p>
          <a:p>
            <a:pPr eaLnBrk="1" hangingPunct="1">
              <a:lnSpc>
                <a:spcPct val="95000"/>
              </a:lnSpc>
            </a:pPr>
            <a:r>
              <a:rPr lang="en-US" sz="1100">
                <a:solidFill>
                  <a:schemeClr val="bg2"/>
                </a:solidFill>
              </a:rPr>
              <a:t>UNIVERSITET</a:t>
            </a:r>
          </a:p>
        </p:txBody>
      </p:sp>
      <p:sp>
        <p:nvSpPr>
          <p:cNvPr id="1037" name="SD_FLD_SubEntity"/>
          <p:cNvSpPr txBox="1">
            <a:spLocks noChangeArrowheads="1"/>
          </p:cNvSpPr>
          <p:nvPr/>
        </p:nvSpPr>
        <p:spPr bwMode="auto">
          <a:xfrm>
            <a:off x="1120775" y="723900"/>
            <a:ext cx="2041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2"/>
              </a:solidFill>
            </a:endParaRPr>
          </a:p>
          <a:p>
            <a:pPr eaLnBrk="1" hangingPunct="1">
              <a:lnSpc>
                <a:spcPct val="95000"/>
              </a:lnSpc>
            </a:pPr>
            <a:endParaRPr lang="en-US" sz="800">
              <a:solidFill>
                <a:schemeClr val="bg2"/>
              </a:solidFill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4749800" y="358775"/>
            <a:ext cx="2627313" cy="7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7556500" y="358775"/>
            <a:ext cx="1223963" cy="714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5" r:id="rId14"/>
    <p:sldLayoutId id="2147483746" r:id="rId15"/>
  </p:sldLayoutIdLst>
  <p:hf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360363" indent="-184150" algn="l" rtl="0" eaLnBrk="1" fontAlgn="base" hangingPunct="1">
        <a:lnSpc>
          <a:spcPct val="101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400">
          <a:solidFill>
            <a:schemeClr val="bg2"/>
          </a:solidFill>
          <a:latin typeface="+mn-lt"/>
        </a:defRPr>
      </a:lvl2pPr>
      <a:lvl3pPr marL="544513" indent="-182563" algn="l" rtl="0" eaLnBrk="1" fontAlgn="base" hangingPunct="1">
        <a:lnSpc>
          <a:spcPct val="97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3pPr>
      <a:lvl4pPr marL="711200" indent="-165100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4pPr>
      <a:lvl5pPr marL="8953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5pPr>
      <a:lvl6pPr marL="13525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spcBef>
          <a:spcPct val="20000"/>
        </a:spcBef>
        <a:spcAft>
          <a:spcPct val="0"/>
        </a:spcAft>
        <a:buFont typeface="AU Passata" pitchFamily="34" charset="0"/>
        <a:buChar char="›"/>
        <a:defRPr sz="12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Doctor Surgeon Communication Cartoon | Nurse jokes, Medical humor ...">
            <a:extLst>
              <a:ext uri="{FF2B5EF4-FFF2-40B4-BE49-F238E27FC236}">
                <a16:creationId xmlns:a16="http://schemas.microsoft.com/office/drawing/2014/main" id="{A27DB4E7-1547-3448-B769-373253A9B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96" y="1491800"/>
            <a:ext cx="5080522" cy="52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C706EC-AE54-4A4A-8D7F-9AA83522E407}"/>
              </a:ext>
            </a:extLst>
          </p:cNvPr>
          <p:cNvSpPr txBox="1"/>
          <p:nvPr/>
        </p:nvSpPr>
        <p:spPr>
          <a:xfrm>
            <a:off x="323528" y="332656"/>
            <a:ext cx="8469124" cy="14838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AU Passata"/>
              </a:rPr>
              <a:t>KOMMUNIKATION OG KOMMUNIKATIONSKOMPETENCER I KLINIKKEN</a:t>
            </a:r>
            <a:endParaRPr lang="en-US" dirty="0">
              <a:solidFill>
                <a:schemeClr val="tx2"/>
              </a:solidFill>
              <a:latin typeface="AU Passata"/>
            </a:endParaRPr>
          </a:p>
        </p:txBody>
      </p:sp>
    </p:spTree>
    <p:extLst>
      <p:ext uri="{BB962C8B-B14F-4D97-AF65-F5344CB8AC3E}">
        <p14:creationId xmlns:p14="http://schemas.microsoft.com/office/powerpoint/2010/main" val="55955320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Samtalen indledes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2930525"/>
            <a:ext cx="8423275" cy="3238500"/>
          </a:xfrm>
        </p:spPr>
        <p:txBody>
          <a:bodyPr/>
          <a:lstStyle/>
          <a:p>
            <a:pPr marL="176213" lvl="1" indent="0" eaLnBrk="1" hangingPunct="1">
              <a:buNone/>
            </a:pPr>
            <a:r>
              <a:rPr lang="da-DK" altLang="da-DK" sz="2400" dirty="0"/>
              <a:t>Præsentation</a:t>
            </a:r>
          </a:p>
          <a:p>
            <a:pPr marL="176213" lvl="1" indent="0" eaLnBrk="1" hangingPunct="1">
              <a:buNone/>
            </a:pPr>
            <a:r>
              <a:rPr lang="da-DK" altLang="da-DK" sz="2400" dirty="0" err="1"/>
              <a:t>Relationsarbejde</a:t>
            </a:r>
            <a:endParaRPr lang="da-DK" altLang="da-DK" sz="2400" dirty="0"/>
          </a:p>
          <a:p>
            <a:pPr marL="176213" lvl="1" indent="0" eaLnBrk="1" hangingPunct="1">
              <a:buNone/>
            </a:pPr>
            <a:endParaRPr lang="da-DK" altLang="da-DK" sz="2400" dirty="0"/>
          </a:p>
          <a:p>
            <a:pPr marL="176213" lvl="1" indent="0" eaLnBrk="1" hangingPunct="1">
              <a:buNone/>
            </a:pPr>
            <a:r>
              <a:rPr lang="da-DK" altLang="da-DK" sz="2400" dirty="0"/>
              <a:t>Udtømmende fælles agenda: emner på dagsorden (både patient og læge)</a:t>
            </a:r>
          </a:p>
          <a:p>
            <a:pPr lvl="1" eaLnBrk="1" hangingPunct="1"/>
            <a:endParaRPr lang="da-DK" altLang="da-DK" sz="2400" dirty="0"/>
          </a:p>
          <a:p>
            <a:pPr marL="176213" lvl="1" indent="0" eaLnBrk="1" hangingPunct="1">
              <a:buNone/>
            </a:pPr>
            <a:r>
              <a:rPr lang="da-DK" altLang="da-DK" sz="2400" dirty="0"/>
              <a:t>Forventningsafstemning</a:t>
            </a:r>
          </a:p>
          <a:p>
            <a:pPr marL="176213" lvl="1" indent="0" eaLnBrk="1" hangingPunct="1">
              <a:buNone/>
            </a:pPr>
            <a:endParaRPr lang="da-DK" altLang="da-DK" sz="2400" dirty="0"/>
          </a:p>
          <a:p>
            <a:pPr marL="176213" lvl="1" indent="0" eaLnBrk="1" hangingPunct="1">
              <a:buNone/>
            </a:pPr>
            <a:r>
              <a:rPr lang="da-DK" altLang="da-DK" sz="2400" dirty="0"/>
              <a:t>Plan for samtalen</a:t>
            </a:r>
          </a:p>
          <a:p>
            <a:pPr marL="176213" lvl="1" indent="0" eaLnBrk="1" hangingPunct="1">
              <a:buNone/>
            </a:pPr>
            <a:endParaRPr lang="da-DK" altLang="da-DK" sz="2400" dirty="0"/>
          </a:p>
          <a:p>
            <a:pPr eaLnBrk="1" hangingPunct="1"/>
            <a:endParaRPr lang="da-DK" altLang="da-DK" sz="2800" dirty="0"/>
          </a:p>
          <a:p>
            <a:pPr lvl="1" eaLnBrk="1" hangingPunct="1"/>
            <a:endParaRPr lang="da-DK" altLang="da-DK" sz="2400" dirty="0"/>
          </a:p>
          <a:p>
            <a:pPr lvl="1" eaLnBrk="1" hangingPunct="1">
              <a:buFont typeface="AU Passata" pitchFamily="34" charset="0"/>
              <a:buNone/>
            </a:pPr>
            <a:endParaRPr lang="da-DK" altLang="da-DK" sz="2400" dirty="0"/>
          </a:p>
        </p:txBody>
      </p:sp>
      <p:pic>
        <p:nvPicPr>
          <p:cNvPr id="6146" name="Picture 2" descr="Meeting Cartoons and Comics - funny pictures from CartoonStock">
            <a:extLst>
              <a:ext uri="{FF2B5EF4-FFF2-40B4-BE49-F238E27FC236}">
                <a16:creationId xmlns:a16="http://schemas.microsoft.com/office/drawing/2014/main" id="{89CBC12D-EF57-0341-B937-A7E9164F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4812"/>
            <a:ext cx="2413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5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2A20-62BD-2D43-911A-60FB951E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Samtalen indledes: fælles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387F-D214-7C43-AD7F-E41ABB59C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sz="2800" i="1" dirty="0"/>
          </a:p>
          <a:p>
            <a:pPr marL="0" indent="0">
              <a:buNone/>
            </a:pPr>
            <a:r>
              <a:rPr lang="da-DK" sz="2800" i="1" dirty="0"/>
              <a:t>”Hvad vil du gerne tale om i dag?”</a:t>
            </a:r>
          </a:p>
          <a:p>
            <a:endParaRPr lang="da-DK" sz="2800" i="1" dirty="0"/>
          </a:p>
          <a:p>
            <a:pPr marL="0" indent="0">
              <a:buNone/>
            </a:pPr>
            <a:endParaRPr lang="da-DK" sz="2800" i="1" dirty="0"/>
          </a:p>
          <a:p>
            <a:pPr marL="0" indent="0">
              <a:buNone/>
            </a:pPr>
            <a:r>
              <a:rPr lang="da-DK" sz="2800" i="1" dirty="0"/>
              <a:t>”Er der andet du gerne vil tale om?”</a:t>
            </a:r>
          </a:p>
          <a:p>
            <a:endParaRPr lang="da-DK" sz="2800" i="1" dirty="0"/>
          </a:p>
          <a:p>
            <a:pPr marL="0" indent="0">
              <a:buNone/>
            </a:pPr>
            <a:endParaRPr lang="da-DK" sz="2800" dirty="0"/>
          </a:p>
          <a:p>
            <a:pPr marL="0" indent="0">
              <a:buNone/>
            </a:pPr>
            <a:r>
              <a:rPr lang="da-DK" sz="2800" dirty="0"/>
              <a:t>Forhandle en fælles </a:t>
            </a:r>
          </a:p>
          <a:p>
            <a:pPr marL="0" indent="0">
              <a:buNone/>
            </a:pPr>
            <a:r>
              <a:rPr lang="da-DK" sz="2800" dirty="0"/>
              <a:t>agenda</a:t>
            </a:r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51F88-3420-994B-90DB-6DE6B3CBF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FF5C-4A20-4B1C-B746-F03741F0C0D0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  <p:pic>
        <p:nvPicPr>
          <p:cNvPr id="18434" name="Picture 2" descr="Perspective... | Very Funny Pics">
            <a:extLst>
              <a:ext uri="{FF2B5EF4-FFF2-40B4-BE49-F238E27FC236}">
                <a16:creationId xmlns:a16="http://schemas.microsoft.com/office/drawing/2014/main" id="{BE52BA64-0AC4-0B4F-8A1E-3E8C4A9F6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554" y="4235450"/>
            <a:ext cx="4570617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171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670159"/>
              </p:ext>
            </p:extLst>
          </p:nvPr>
        </p:nvGraphicFramePr>
        <p:xfrm>
          <a:off x="1814348" y="1324012"/>
          <a:ext cx="6553200" cy="468369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Samtalen indledes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2. Indhente information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da-D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Anamnese optages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da-D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Undersøgelser foretages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U Passata" pitchFamily="34" charset="0"/>
                          <a:cs typeface="Times New Roman" pitchFamily="18" charset="0"/>
                        </a:rPr>
                        <a:t>3. Lægen formidler information og diagnose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U Passata" pitchFamily="34" charset="0"/>
                          <a:cs typeface="Times New Roman" pitchFamily="18" charset="0"/>
                        </a:rPr>
                        <a:t>4. Samtalen afsluttes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281877" y="881058"/>
            <a:ext cx="1532471" cy="5260305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r>
              <a:rPr lang="da-DK" sz="24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LØBENDE ETABLERE OG BIBEHOLDE STRUKTUR OG KONTAKT</a:t>
            </a:r>
          </a:p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b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529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Indhente information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3077400"/>
            <a:ext cx="7343775" cy="34417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a-DK" altLang="da-DK" sz="2400" dirty="0"/>
              <a:t>Lytte opmærksomt </a:t>
            </a:r>
          </a:p>
          <a:p>
            <a:pPr eaLnBrk="1" hangingPunct="1">
              <a:lnSpc>
                <a:spcPct val="100000"/>
              </a:lnSpc>
            </a:pPr>
            <a:endParaRPr lang="da-DK" altLang="da-DK" sz="2400" dirty="0"/>
          </a:p>
          <a:p>
            <a:pPr eaLnBrk="1" hangingPunct="1">
              <a:lnSpc>
                <a:spcPct val="100000"/>
              </a:lnSpc>
            </a:pPr>
            <a:r>
              <a:rPr lang="da-DK" altLang="da-DK" sz="2400" dirty="0"/>
              <a:t>Bruge pauser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da-DK" altLang="da-DK" sz="2400" dirty="0"/>
          </a:p>
          <a:p>
            <a:pPr eaLnBrk="1" hangingPunct="1">
              <a:lnSpc>
                <a:spcPct val="100000"/>
              </a:lnSpc>
            </a:pPr>
            <a:r>
              <a:rPr lang="da-DK" altLang="da-DK" sz="2400" dirty="0"/>
              <a:t>Støtte patienten til at fortælle mere</a:t>
            </a:r>
          </a:p>
          <a:p>
            <a:pPr eaLnBrk="1" hangingPunct="1">
              <a:lnSpc>
                <a:spcPct val="100000"/>
              </a:lnSpc>
            </a:pPr>
            <a:endParaRPr lang="da-DK" altLang="da-DK" sz="2400" dirty="0"/>
          </a:p>
          <a:p>
            <a:pPr eaLnBrk="1" hangingPunct="1">
              <a:lnSpc>
                <a:spcPct val="100000"/>
              </a:lnSpc>
            </a:pPr>
            <a:r>
              <a:rPr lang="da-DK" altLang="da-DK" sz="2400" dirty="0"/>
              <a:t>Åbne/lukkede spørgsmål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da-DK" altLang="da-DK" sz="2400" dirty="0"/>
          </a:p>
          <a:p>
            <a:pPr eaLnBrk="1" hangingPunct="1">
              <a:lnSpc>
                <a:spcPct val="100000"/>
              </a:lnSpc>
              <a:spcAft>
                <a:spcPct val="45000"/>
              </a:spcAft>
            </a:pPr>
            <a:r>
              <a:rPr lang="da-DK" altLang="da-DK" sz="2400" dirty="0"/>
              <a:t>Opsummering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183DD84-E2E4-6A40-9F85-21ADA11F2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35" y="1811472"/>
            <a:ext cx="3568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4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Indhente information, fort.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a-DK" sz="2400" dirty="0"/>
              <a:t>Gensvarstyper: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Udvidende/ afgrænsende</a:t>
            </a:r>
          </a:p>
          <a:p>
            <a:pPr>
              <a:lnSpc>
                <a:spcPct val="100000"/>
              </a:lnSpc>
              <a:buNone/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Kognitive/ affektive</a:t>
            </a:r>
          </a:p>
          <a:p>
            <a:pPr>
              <a:lnSpc>
                <a:spcPct val="100000"/>
              </a:lnSpc>
            </a:pPr>
            <a:endParaRPr lang="da-DK" sz="2400" dirty="0"/>
          </a:p>
          <a:p>
            <a:pPr>
              <a:lnSpc>
                <a:spcPct val="100000"/>
              </a:lnSpc>
            </a:pPr>
            <a:r>
              <a:rPr lang="da-DK" sz="2400" dirty="0"/>
              <a:t>Tildækkende/ konfonterende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6ACB4-967F-4F20-BFA2-34B3EBD55895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  <p:pic>
        <p:nvPicPr>
          <p:cNvPr id="1026" name="Picture 2" descr="Different Types of Questions">
            <a:extLst>
              <a:ext uri="{FF2B5EF4-FFF2-40B4-BE49-F238E27FC236}">
                <a16:creationId xmlns:a16="http://schemas.microsoft.com/office/drawing/2014/main" id="{E1FE271C-1868-4F49-A537-95B0EE53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50" y="3619500"/>
            <a:ext cx="4317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2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diasnummer 3"/>
          <p:cNvSpPr txBox="1">
            <a:spLocks noGrp="1"/>
          </p:cNvSpPr>
          <p:nvPr/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2000"/>
              </a:lnSpc>
            </a:pPr>
            <a:fld id="{C6079CB0-1539-47C7-AE86-22C8A8869CF0}" type="slidenum">
              <a:rPr lang="da-DK" altLang="da-DK" sz="900">
                <a:solidFill>
                  <a:schemeClr val="bg2"/>
                </a:solidFill>
              </a:rPr>
              <a:pPr algn="r">
                <a:lnSpc>
                  <a:spcPct val="102000"/>
                </a:lnSpc>
              </a:pPr>
              <a:t>15</a:t>
            </a:fld>
            <a:endParaRPr lang="da-DK" altLang="da-DK" sz="900">
              <a:solidFill>
                <a:schemeClr val="bg2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619250"/>
            <a:ext cx="8097838" cy="1017588"/>
          </a:xfrm>
        </p:spPr>
        <p:txBody>
          <a:bodyPr/>
          <a:lstStyle/>
          <a:p>
            <a:r>
              <a:rPr lang="da-DK" dirty="0"/>
              <a:t>Indhente information, fort.</a:t>
            </a:r>
            <a:endParaRPr lang="da-DK" altLang="da-DK" dirty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67637" y="3016573"/>
            <a:ext cx="8026400" cy="3249612"/>
          </a:xfrm>
        </p:spPr>
        <p:txBody>
          <a:bodyPr/>
          <a:lstStyle/>
          <a:p>
            <a:pPr>
              <a:buNone/>
            </a:pPr>
            <a:r>
              <a:rPr lang="en-GB" sz="2400" dirty="0"/>
              <a:t> </a:t>
            </a:r>
          </a:p>
          <a:p>
            <a:pPr>
              <a:buNone/>
            </a:pPr>
            <a:r>
              <a:rPr lang="en-GB" sz="2400" dirty="0" err="1"/>
              <a:t>Forestillinger</a:t>
            </a:r>
            <a:endParaRPr lang="en-GB" sz="2400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 err="1"/>
              <a:t>Følelser</a:t>
            </a:r>
            <a:r>
              <a:rPr lang="en-GB" sz="2400" dirty="0"/>
              <a:t>/</a:t>
            </a:r>
            <a:r>
              <a:rPr lang="en-GB" sz="2400" dirty="0" err="1"/>
              <a:t>frygt</a:t>
            </a:r>
            <a:endParaRPr lang="en-GB" sz="2400" dirty="0"/>
          </a:p>
          <a:p>
            <a:pPr>
              <a:buNone/>
            </a:pPr>
            <a:endParaRPr lang="en-GB" sz="2400" dirty="0"/>
          </a:p>
          <a:p>
            <a:pPr>
              <a:buNone/>
            </a:pPr>
            <a:r>
              <a:rPr lang="en-GB" sz="2400" dirty="0" err="1"/>
              <a:t>Forventninger</a:t>
            </a:r>
            <a:endParaRPr lang="en-GB" sz="2400" dirty="0"/>
          </a:p>
          <a:p>
            <a:pPr>
              <a:buNone/>
            </a:pPr>
            <a:endParaRPr lang="da-DK" altLang="da-DK" sz="2400" dirty="0"/>
          </a:p>
          <a:p>
            <a:pPr>
              <a:buNone/>
            </a:pPr>
            <a:r>
              <a:rPr lang="en-GB" sz="2400" dirty="0" err="1"/>
              <a:t>Funktionsnedsættelse</a:t>
            </a:r>
            <a:endParaRPr lang="en-GB" sz="2400" dirty="0"/>
          </a:p>
          <a:p>
            <a:pPr eaLnBrk="1" hangingPunct="1">
              <a:buFont typeface="AU Passata" charset="0"/>
              <a:buNone/>
            </a:pPr>
            <a:endParaRPr lang="da-DK" altLang="da-DK" sz="2000" dirty="0"/>
          </a:p>
        </p:txBody>
      </p:sp>
      <p:pic>
        <p:nvPicPr>
          <p:cNvPr id="2050" name="Picture 2" descr="Health Anxiety: What It is and How to Beat It - Updated June 2020 | Anxiety  and Depression Association of America, ADAA">
            <a:extLst>
              <a:ext uri="{FF2B5EF4-FFF2-40B4-BE49-F238E27FC236}">
                <a16:creationId xmlns:a16="http://schemas.microsoft.com/office/drawing/2014/main" id="{699FDCEA-1E72-A64B-AFE2-C2EB1EC66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726" y="3410901"/>
            <a:ext cx="4386273" cy="291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2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005A96-87B4-BB46-8ADF-097B435741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99BE66-AE77-4776-B9AD-5F583343AC62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BF77F-F5FB-2A46-AF41-236423627AF9}"/>
              </a:ext>
            </a:extLst>
          </p:cNvPr>
          <p:cNvSpPr txBox="1"/>
          <p:nvPr/>
        </p:nvSpPr>
        <p:spPr>
          <a:xfrm>
            <a:off x="363537" y="2636912"/>
            <a:ext cx="8240911" cy="372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GB" sz="2000" dirty="0">
                <a:solidFill>
                  <a:schemeClr val="bg2"/>
                </a:solidFill>
                <a:cs typeface="Arial" charset="0"/>
              </a:rPr>
              <a:t>Del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egne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tanker med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patienten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for at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opfordre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patienten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til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at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involvere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sig (ex. “Det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jeg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tænker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nu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er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…”)</a:t>
            </a:r>
          </a:p>
          <a:p>
            <a:pPr eaLnBrk="1" hangingPunct="1"/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Forklar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formålet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med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spørgsmål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eller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dele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af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fysiske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undersøgelser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som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ellers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kunne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forekomme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irrelevante</a:t>
            </a:r>
            <a:endParaRPr lang="en-GB" sz="2000" dirty="0">
              <a:solidFill>
                <a:schemeClr val="bg2"/>
              </a:solidFill>
              <a:cs typeface="Arial" charset="0"/>
            </a:endParaRPr>
          </a:p>
          <a:p>
            <a:pPr eaLnBrk="1" hangingPunct="1"/>
            <a:endParaRPr lang="en-GB" sz="2000" dirty="0">
              <a:solidFill>
                <a:schemeClr val="bg2"/>
              </a:solidFill>
              <a:cs typeface="Arial" charset="0"/>
            </a:endParaRPr>
          </a:p>
          <a:p>
            <a:pPr eaLnBrk="1" hangingPunct="1"/>
            <a:r>
              <a:rPr lang="en-GB" sz="2000" dirty="0">
                <a:solidFill>
                  <a:schemeClr val="bg2"/>
                </a:solidFill>
                <a:cs typeface="Arial" charset="0"/>
              </a:rPr>
              <a:t>Under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fysisk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undersøgelse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: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forklar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hvad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der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sker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, bed om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patientens</a:t>
            </a:r>
            <a:r>
              <a:rPr lang="en-GB" sz="2000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GB" sz="2000" dirty="0" err="1">
                <a:solidFill>
                  <a:schemeClr val="bg2"/>
                </a:solidFill>
                <a:cs typeface="Arial" charset="0"/>
              </a:rPr>
              <a:t>tilladelse</a:t>
            </a:r>
            <a:endParaRPr lang="da-DK" sz="20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A87A3-E4A2-8940-9666-5F217DDBA581}"/>
              </a:ext>
            </a:extLst>
          </p:cNvPr>
          <p:cNvSpPr txBox="1"/>
          <p:nvPr/>
        </p:nvSpPr>
        <p:spPr>
          <a:xfrm>
            <a:off x="373917" y="1916832"/>
            <a:ext cx="540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2"/>
                </a:solidFill>
              </a:rPr>
              <a:t>Under undersøgelsen</a:t>
            </a:r>
          </a:p>
        </p:txBody>
      </p:sp>
    </p:spTree>
    <p:extLst>
      <p:ext uri="{BB962C8B-B14F-4D97-AF65-F5344CB8AC3E}">
        <p14:creationId xmlns:p14="http://schemas.microsoft.com/office/powerpoint/2010/main" val="3026583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961367"/>
              </p:ext>
            </p:extLst>
          </p:nvPr>
        </p:nvGraphicFramePr>
        <p:xfrm>
          <a:off x="2051720" y="1433772"/>
          <a:ext cx="6553200" cy="468369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Samtalen indledes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 Indhente information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2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 Lægen formidler information og diagnose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U Passata" pitchFamily="34" charset="0"/>
                          <a:cs typeface="Times New Roman" pitchFamily="18" charset="0"/>
                        </a:rPr>
                        <a:t>Tilpasse information til patienten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U Passata" pitchFamily="34" charset="0"/>
                          <a:cs typeface="Times New Roman" pitchFamily="18" charset="0"/>
                        </a:rPr>
                        <a:t> Støtte at patienten forstår og husker informationen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AU Passata" pitchFamily="34" charset="0"/>
                          <a:cs typeface="Times New Roman" pitchFamily="18" charset="0"/>
                        </a:rPr>
                        <a:t> Læg en plan</a:t>
                      </a:r>
                      <a:endParaRPr kumimoji="0" lang="da-DK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U Passat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 Samtalen afsluttes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281877" y="879315"/>
            <a:ext cx="1532471" cy="5260305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r>
              <a:rPr lang="da-DK" sz="2400" b="1" dirty="0">
                <a:solidFill>
                  <a:schemeClr val="tx2"/>
                </a:solidFill>
                <a:cs typeface="+mn-cs"/>
              </a:rPr>
              <a:t>L</a:t>
            </a:r>
            <a:r>
              <a:rPr lang="da-DK" sz="24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ØBENDE ETABLERE OG BIBEHOLDE STRUKTUR OG KONTAKT</a:t>
            </a:r>
          </a:p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b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75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Formidling af information</a:t>
            </a:r>
            <a:endParaRPr lang="en-GB" altLang="da-DK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2930525"/>
            <a:ext cx="8423275" cy="3238500"/>
          </a:xfrm>
        </p:spPr>
        <p:txBody>
          <a:bodyPr/>
          <a:lstStyle/>
          <a:p>
            <a:pPr marL="0" indent="0" eaLnBrk="1" hangingPunct="1">
              <a:buNone/>
            </a:pPr>
            <a:endParaRPr lang="da-DK" altLang="da-DK" sz="2400" dirty="0"/>
          </a:p>
          <a:p>
            <a:pPr eaLnBrk="1" hangingPunct="1"/>
            <a:r>
              <a:rPr lang="da-DK" altLang="da-DK" sz="2400" dirty="0"/>
              <a:t>Find ud af, hvad patienten ved og ønsker at vide</a:t>
            </a:r>
          </a:p>
          <a:p>
            <a:pPr eaLnBrk="1" hangingPunct="1"/>
            <a:endParaRPr lang="da-DK" altLang="da-DK" sz="2400" dirty="0"/>
          </a:p>
          <a:p>
            <a:pPr eaLnBrk="1" hangingPunct="1"/>
            <a:r>
              <a:rPr lang="da-DK" altLang="da-DK" sz="2400" dirty="0"/>
              <a:t>Tydeligt og forståeligt sprog</a:t>
            </a:r>
          </a:p>
          <a:p>
            <a:pPr eaLnBrk="1" hangingPunct="1"/>
            <a:endParaRPr lang="da-DK" altLang="da-DK" sz="2400" dirty="0"/>
          </a:p>
          <a:p>
            <a:r>
              <a:rPr lang="en-GB" sz="2400" dirty="0"/>
              <a:t>Hold </a:t>
            </a:r>
            <a:r>
              <a:rPr lang="en-GB" sz="2400" dirty="0" err="1"/>
              <a:t>øje</a:t>
            </a:r>
            <a:r>
              <a:rPr lang="en-GB" sz="2400" dirty="0"/>
              <a:t> med </a:t>
            </a:r>
            <a:r>
              <a:rPr lang="en-GB" sz="2400" dirty="0" err="1"/>
              <a:t>patientens</a:t>
            </a:r>
            <a:r>
              <a:rPr lang="en-GB" sz="2400" dirty="0"/>
              <a:t> </a:t>
            </a:r>
            <a:r>
              <a:rPr lang="en-GB" sz="2400" dirty="0" err="1"/>
              <a:t>reaktioner</a:t>
            </a:r>
            <a:r>
              <a:rPr lang="en-GB" sz="2400" dirty="0"/>
              <a:t> </a:t>
            </a:r>
            <a:r>
              <a:rPr lang="en-GB" sz="2400" dirty="0" err="1"/>
              <a:t>undervejs</a:t>
            </a:r>
            <a:r>
              <a:rPr lang="en-GB" sz="2400" dirty="0"/>
              <a:t> –</a:t>
            </a:r>
            <a:r>
              <a:rPr lang="en-GB" sz="2400" dirty="0" err="1"/>
              <a:t>er</a:t>
            </a:r>
            <a:r>
              <a:rPr lang="en-GB" sz="2400" dirty="0"/>
              <a:t> der </a:t>
            </a:r>
            <a:r>
              <a:rPr lang="en-GB" sz="2400" dirty="0" err="1"/>
              <a:t>bekymring</a:t>
            </a:r>
            <a:r>
              <a:rPr lang="en-GB" sz="2400" dirty="0"/>
              <a:t> </a:t>
            </a:r>
            <a:r>
              <a:rPr lang="en-GB" sz="2400" dirty="0" err="1"/>
              <a:t>eller</a:t>
            </a:r>
            <a:r>
              <a:rPr lang="en-GB" sz="2400" dirty="0"/>
              <a:t> </a:t>
            </a:r>
            <a:r>
              <a:rPr lang="en-GB" sz="2400" dirty="0" err="1"/>
              <a:t>modstand</a:t>
            </a:r>
            <a:r>
              <a:rPr lang="en-GB" sz="2400" dirty="0"/>
              <a:t> mod </a:t>
            </a:r>
            <a:r>
              <a:rPr lang="en-GB" sz="2400" dirty="0" err="1"/>
              <a:t>planen</a:t>
            </a:r>
            <a:r>
              <a:rPr lang="en-GB" sz="2400" dirty="0"/>
              <a:t>.</a:t>
            </a:r>
            <a:endParaRPr lang="da-DK" altLang="da-DK" sz="2400" dirty="0"/>
          </a:p>
          <a:p>
            <a:pPr eaLnBrk="1" hangingPunct="1"/>
            <a:endParaRPr lang="da-DK" altLang="da-DK" sz="2400" dirty="0"/>
          </a:p>
          <a:p>
            <a:r>
              <a:rPr lang="da-DK" altLang="da-DK" sz="2400" dirty="0"/>
              <a:t>Informér lidt ad gangen</a:t>
            </a:r>
          </a:p>
          <a:p>
            <a:pPr eaLnBrk="1" hangingPunct="1"/>
            <a:endParaRPr lang="da-DK" altLang="da-DK" sz="2400" dirty="0"/>
          </a:p>
          <a:p>
            <a:r>
              <a:rPr lang="da-DK" altLang="da-DK" sz="2400" dirty="0"/>
              <a:t>Målret informationen til den enkelte patient</a:t>
            </a:r>
          </a:p>
          <a:p>
            <a:pPr eaLnBrk="1" hangingPunct="1"/>
            <a:endParaRPr lang="da-DK" altLang="da-DK" sz="2400" dirty="0"/>
          </a:p>
          <a:p>
            <a:pPr eaLnBrk="1" hangingPunct="1">
              <a:spcAft>
                <a:spcPct val="35000"/>
              </a:spcAft>
            </a:pPr>
            <a:endParaRPr lang="da-DK" altLang="da-DK" sz="2400" dirty="0"/>
          </a:p>
          <a:p>
            <a:pPr eaLnBrk="1" hangingPunct="1">
              <a:spcAft>
                <a:spcPct val="35000"/>
              </a:spcAft>
            </a:pPr>
            <a:endParaRPr lang="da-DK" altLang="da-DK" sz="2400" dirty="0"/>
          </a:p>
        </p:txBody>
      </p:sp>
    </p:spTree>
    <p:extLst>
      <p:ext uri="{BB962C8B-B14F-4D97-AF65-F5344CB8AC3E}">
        <p14:creationId xmlns:p14="http://schemas.microsoft.com/office/powerpoint/2010/main" val="1419328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Formidling af information fort.</a:t>
            </a:r>
            <a:endParaRPr lang="en-US" altLang="da-DK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2930525"/>
            <a:ext cx="8423275" cy="3238500"/>
          </a:xfrm>
        </p:spPr>
        <p:txBody>
          <a:bodyPr/>
          <a:lstStyle/>
          <a:p>
            <a:pPr eaLnBrk="1" hangingPunct="1">
              <a:spcAft>
                <a:spcPct val="15000"/>
              </a:spcAft>
            </a:pPr>
            <a:endParaRPr lang="da-DK" altLang="da-DK" sz="2400" dirty="0"/>
          </a:p>
          <a:p>
            <a:pPr eaLnBrk="1" hangingPunct="1">
              <a:spcAft>
                <a:spcPct val="15000"/>
              </a:spcAft>
            </a:pPr>
            <a:r>
              <a:rPr lang="da-DK" altLang="da-DK" sz="2400" dirty="0"/>
              <a:t>Informationen i logiske og tydelige sekvenser</a:t>
            </a:r>
          </a:p>
          <a:p>
            <a:pPr eaLnBrk="1" hangingPunct="1">
              <a:spcAft>
                <a:spcPct val="15000"/>
              </a:spcAft>
              <a:buNone/>
            </a:pPr>
            <a:endParaRPr lang="da-DK" altLang="da-DK" sz="2400" dirty="0"/>
          </a:p>
          <a:p>
            <a:pPr eaLnBrk="1" hangingPunct="1">
              <a:spcAft>
                <a:spcPct val="15000"/>
              </a:spcAft>
            </a:pPr>
            <a:r>
              <a:rPr lang="da-DK" altLang="da-DK" sz="2400" dirty="0"/>
              <a:t>Gentagelser, understregninger</a:t>
            </a:r>
          </a:p>
          <a:p>
            <a:pPr eaLnBrk="1" hangingPunct="1">
              <a:spcAft>
                <a:spcPct val="15000"/>
              </a:spcAft>
            </a:pPr>
            <a:endParaRPr lang="da-DK" altLang="da-DK" sz="2400" dirty="0"/>
          </a:p>
          <a:p>
            <a:pPr eaLnBrk="1" hangingPunct="1">
              <a:spcAft>
                <a:spcPct val="15000"/>
              </a:spcAft>
            </a:pPr>
            <a:r>
              <a:rPr lang="da-DK" altLang="da-DK" sz="2400" dirty="0"/>
              <a:t>Tegninger, noter m.m.</a:t>
            </a:r>
          </a:p>
          <a:p>
            <a:pPr eaLnBrk="1" hangingPunct="1">
              <a:spcAft>
                <a:spcPct val="15000"/>
              </a:spcAft>
            </a:pPr>
            <a:endParaRPr lang="da-DK" altLang="da-DK" sz="2400" dirty="0"/>
          </a:p>
          <a:p>
            <a:pPr eaLnBrk="1" hangingPunct="1">
              <a:spcAft>
                <a:spcPct val="15000"/>
              </a:spcAft>
            </a:pPr>
            <a:r>
              <a:rPr lang="da-DK" altLang="da-DK" sz="2400" dirty="0"/>
              <a:t>Indhent patientens reaktioner</a:t>
            </a:r>
          </a:p>
          <a:p>
            <a:pPr eaLnBrk="1" hangingPunct="1">
              <a:spcAft>
                <a:spcPct val="15000"/>
              </a:spcAft>
            </a:pPr>
            <a:endParaRPr lang="da-DK" altLang="da-DK" sz="2400" dirty="0"/>
          </a:p>
          <a:p>
            <a:pPr>
              <a:spcAft>
                <a:spcPct val="15000"/>
              </a:spcAft>
            </a:pPr>
            <a:r>
              <a:rPr lang="da-DK" altLang="da-DK" sz="2400" dirty="0"/>
              <a:t>Opsummeringer </a:t>
            </a:r>
          </a:p>
          <a:p>
            <a:pPr eaLnBrk="1" hangingPunct="1">
              <a:spcAft>
                <a:spcPct val="15000"/>
              </a:spcAft>
            </a:pPr>
            <a:endParaRPr lang="da-DK" altLang="da-DK" sz="2400" dirty="0"/>
          </a:p>
        </p:txBody>
      </p:sp>
      <p:pic>
        <p:nvPicPr>
          <p:cNvPr id="2050" name="Picture 2" descr="Maybe it's Latin or something.. | Medical humor, Funny jokes, Jokes">
            <a:extLst>
              <a:ext uri="{FF2B5EF4-FFF2-40B4-BE49-F238E27FC236}">
                <a16:creationId xmlns:a16="http://schemas.microsoft.com/office/drawing/2014/main" id="{288F8136-892F-FA4A-9849-1F2176A3D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53" y="3619500"/>
            <a:ext cx="356834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4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E647B-E92D-AB49-841F-654F208A8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64B9F-B82F-5E48-80F7-45624A1F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2787650"/>
            <a:ext cx="8421688" cy="3238500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Patientcentreret</a:t>
            </a:r>
            <a:r>
              <a:rPr lang="en-GB" sz="2000" dirty="0"/>
              <a:t> </a:t>
            </a:r>
            <a:r>
              <a:rPr lang="en-GB" sz="2000" dirty="0" err="1"/>
              <a:t>kommunikation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Calgary Cambridge </a:t>
            </a:r>
            <a:r>
              <a:rPr lang="en-GB" sz="2000" dirty="0" err="1"/>
              <a:t>modellen</a:t>
            </a:r>
            <a:r>
              <a:rPr lang="en-GB" sz="2000" dirty="0"/>
              <a:t>:</a:t>
            </a:r>
          </a:p>
          <a:p>
            <a:pPr marL="544195" lvl="2" indent="-182245"/>
            <a:r>
              <a:rPr lang="en-GB" sz="2000" dirty="0" err="1"/>
              <a:t>Samtalen</a:t>
            </a:r>
            <a:r>
              <a:rPr lang="en-GB" sz="2000" dirty="0"/>
              <a:t> </a:t>
            </a:r>
            <a:r>
              <a:rPr lang="en-GB" sz="2000" dirty="0" err="1"/>
              <a:t>indledes</a:t>
            </a:r>
            <a:endParaRPr lang="en-GB" sz="2000" dirty="0"/>
          </a:p>
          <a:p>
            <a:pPr marL="544195" lvl="2" indent="-182245"/>
            <a:r>
              <a:rPr lang="en-GB" sz="2000" dirty="0" err="1"/>
              <a:t>Indhentning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information</a:t>
            </a:r>
          </a:p>
          <a:p>
            <a:pPr marL="544195" lvl="2" indent="-182245"/>
            <a:r>
              <a:rPr lang="en-GB" sz="2000" dirty="0" err="1"/>
              <a:t>Formidling</a:t>
            </a:r>
            <a:endParaRPr lang="en-GB" sz="2000" dirty="0"/>
          </a:p>
          <a:p>
            <a:pPr marL="544195" lvl="2" indent="-182245"/>
            <a:r>
              <a:rPr lang="en-GB" sz="2000" dirty="0" err="1"/>
              <a:t>Samtalen</a:t>
            </a:r>
            <a:r>
              <a:rPr lang="en-GB" sz="2000" dirty="0"/>
              <a:t> </a:t>
            </a:r>
            <a:r>
              <a:rPr lang="en-GB" sz="2000" dirty="0" err="1"/>
              <a:t>afsluttes</a:t>
            </a:r>
            <a:endParaRPr lang="en-GB" sz="2000" dirty="0"/>
          </a:p>
          <a:p>
            <a:pPr marL="544195" lvl="2" indent="-182245"/>
            <a:r>
              <a:rPr lang="en-GB" sz="2000" dirty="0" err="1"/>
              <a:t>Etablering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vedligeholdelse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struktur</a:t>
            </a:r>
            <a:r>
              <a:rPr lang="en-GB" sz="2000" dirty="0"/>
              <a:t> </a:t>
            </a:r>
            <a:r>
              <a:rPr lang="en-GB" sz="2000" dirty="0" err="1"/>
              <a:t>og</a:t>
            </a:r>
            <a:r>
              <a:rPr lang="en-GB" sz="2000" dirty="0"/>
              <a:t> </a:t>
            </a:r>
            <a:r>
              <a:rPr lang="en-GB" sz="2000" dirty="0" err="1"/>
              <a:t>kontakt</a:t>
            </a:r>
            <a:endParaRPr lang="en-GB" sz="2000" dirty="0"/>
          </a:p>
          <a:p>
            <a:pPr marL="361950" lvl="2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FAAE5-DA8D-EE48-81AC-FF786F693C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FF5C-4A20-4B1C-B746-F03741F0C0D0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  <p:pic>
        <p:nvPicPr>
          <p:cNvPr id="5" name="Picture 6" descr="mountain-goat-tongue-hanging-out-licking - Patricia Holland">
            <a:extLst>
              <a:ext uri="{FF2B5EF4-FFF2-40B4-BE49-F238E27FC236}">
                <a16:creationId xmlns:a16="http://schemas.microsoft.com/office/drawing/2014/main" id="{9F950775-C06C-5042-82E0-2AC67A8293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5"/>
          <a:stretch/>
        </p:blipFill>
        <p:spPr bwMode="auto">
          <a:xfrm>
            <a:off x="4701280" y="121914"/>
            <a:ext cx="4081796" cy="24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61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342751"/>
              </p:ext>
            </p:extLst>
          </p:nvPr>
        </p:nvGraphicFramePr>
        <p:xfrm>
          <a:off x="1907704" y="1340768"/>
          <a:ext cx="6099804" cy="5127042"/>
        </p:xfrm>
        <a:graphic>
          <a:graphicData uri="http://schemas.openxmlformats.org/drawingml/2006/table">
            <a:tbl>
              <a:tblPr/>
              <a:tblGrid>
                <a:gridCol w="6099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Samtalen indledes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 Indhente information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 Lægen formidler information og diagnose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 Samtalen afsluttes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Sikkerhedsnet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Opsummering og check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U Passata" pitchFamily="34" charset="0"/>
                          <a:cs typeface="Times New Roman" pitchFamily="18" charset="0"/>
                        </a:rPr>
                        <a:t> </a:t>
                      </a: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  <a:alpha val="3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341334" y="980728"/>
            <a:ext cx="1532471" cy="5260305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r>
              <a:rPr lang="da-DK" sz="24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LØBENDE ETABLERE OG BIBEHOLDE STRUKTUR OG KONTAKT</a:t>
            </a:r>
          </a:p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b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744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Sikkerhedsnet, afslutningstjek</a:t>
            </a:r>
            <a:endParaRPr lang="en-GB" altLang="da-DK" dirty="0"/>
          </a:p>
        </p:txBody>
      </p:sp>
      <p:sp>
        <p:nvSpPr>
          <p:cNvPr id="23555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09370" y="2995732"/>
            <a:ext cx="4551195" cy="323850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a-DK" altLang="da-DK" u="sng" dirty="0"/>
              <a:t>Afsluttende tjek:</a:t>
            </a:r>
          </a:p>
          <a:p>
            <a:pPr marL="342900" indent="-342900">
              <a:lnSpc>
                <a:spcPct val="10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da-DK" altLang="da-DK" sz="2400" dirty="0">
              <a:solidFill>
                <a:srgbClr val="33CC33"/>
              </a:solidFill>
            </a:endParaRPr>
          </a:p>
          <a:p>
            <a:pPr marL="342900" indent="-342900">
              <a:lnSpc>
                <a:spcPct val="100000"/>
              </a:lnSpc>
              <a:buClr>
                <a:schemeClr val="hlink"/>
              </a:buClr>
              <a:buSzPct val="70000"/>
              <a:buFont typeface="AU Passata" pitchFamily="34" charset="0"/>
              <a:buNone/>
            </a:pPr>
            <a:r>
              <a:rPr lang="da-DK" altLang="da-DK" sz="2400" dirty="0"/>
              <a:t>Er patienten tilfreds med planen?</a:t>
            </a:r>
          </a:p>
          <a:p>
            <a:pPr marL="342900" indent="-342900">
              <a:lnSpc>
                <a:spcPct val="100000"/>
              </a:lnSpc>
              <a:buClr>
                <a:schemeClr val="hlink"/>
              </a:buClr>
              <a:buSzPct val="70000"/>
              <a:buFont typeface="AU Passata" pitchFamily="34" charset="0"/>
              <a:buNone/>
            </a:pPr>
            <a:endParaRPr lang="da-DK" altLang="da-DK" sz="2400" dirty="0"/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AU Passata" pitchFamily="34" charset="0"/>
              <a:buNone/>
            </a:pPr>
            <a:r>
              <a:rPr lang="da-DK" altLang="da-DK" sz="2400" dirty="0"/>
              <a:t>Spørgsmål?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23007" y="2996952"/>
            <a:ext cx="4135438" cy="32385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da-DK" altLang="da-DK" u="sng" dirty="0"/>
              <a:t>Sikkerhedsnet: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endParaRPr lang="da-DK" altLang="da-DK" sz="2400" dirty="0">
              <a:solidFill>
                <a:srgbClr val="33CC33"/>
              </a:solidFill>
            </a:endParaRP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r>
              <a:rPr lang="da-DK" altLang="da-DK" sz="2400" dirty="0"/>
              <a:t>Hvis planen ikke fungerer!</a:t>
            </a:r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endParaRPr lang="da-DK" altLang="da-DK" sz="2000" dirty="0"/>
          </a:p>
          <a:p>
            <a:pPr eaLnBrk="1" hangingPunct="1">
              <a:lnSpc>
                <a:spcPct val="100000"/>
              </a:lnSpc>
              <a:buFont typeface="AU Passata" pitchFamily="34" charset="0"/>
              <a:buNone/>
            </a:pPr>
            <a:endParaRPr lang="en-GB" altLang="da-DK" sz="2000" dirty="0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541960" y="2780928"/>
            <a:ext cx="0" cy="3168650"/>
          </a:xfrm>
          <a:prstGeom prst="line">
            <a:avLst/>
          </a:prstGeom>
          <a:noFill/>
          <a:ln w="5080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 descr="Beyond Abstract Safety Net Stock Photo - Download Image Now - iStock">
            <a:extLst>
              <a:ext uri="{FF2B5EF4-FFF2-40B4-BE49-F238E27FC236}">
                <a16:creationId xmlns:a16="http://schemas.microsoft.com/office/drawing/2014/main" id="{8F59AC5B-D3FD-C541-870D-FAA8E9CC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3" y="4509119"/>
            <a:ext cx="4117271" cy="227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21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7024"/>
              </p:ext>
            </p:extLst>
          </p:nvPr>
        </p:nvGraphicFramePr>
        <p:xfrm>
          <a:off x="1907704" y="1340768"/>
          <a:ext cx="6099804" cy="4518527"/>
        </p:xfrm>
        <a:graphic>
          <a:graphicData uri="http://schemas.openxmlformats.org/drawingml/2006/table">
            <a:tbl>
              <a:tblPr/>
              <a:tblGrid>
                <a:gridCol w="6099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Samtalen indledes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 Indhente information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 Lægen formidler information og diagnose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 Samtalen afsluttes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U Passata" pitchFamily="34" charset="0"/>
                          <a:cs typeface="Times New Roman" pitchFamily="18" charset="0"/>
                        </a:rPr>
                        <a:t> </a:t>
                      </a: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251520" y="969878"/>
            <a:ext cx="1532471" cy="5260305"/>
          </a:xfrm>
          <a:prstGeom prst="rect">
            <a:avLst/>
          </a:prstGeom>
          <a:solidFill>
            <a:schemeClr val="tx2">
              <a:lumMod val="20000"/>
              <a:lumOff val="80000"/>
              <a:alpha val="33000"/>
            </a:schemeClr>
          </a:solidFill>
        </p:spPr>
        <p:txBody>
          <a:bodyPr vert="vert270" wrap="square"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r>
              <a:rPr lang="da-DK" sz="2400" b="1" dirty="0">
                <a:solidFill>
                  <a:schemeClr val="tx2"/>
                </a:solidFill>
                <a:cs typeface="+mn-cs"/>
              </a:rPr>
              <a:t>LØBENDE ETABLERE OG BIBEHOLDE STRUKTUR OG KONTAKT</a:t>
            </a:r>
          </a:p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b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02062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43A8520-D128-4D6E-B42B-F0827B3789AD}"/>
              </a:ext>
            </a:extLst>
          </p:cNvPr>
          <p:cNvSpPr/>
          <p:nvPr/>
        </p:nvSpPr>
        <p:spPr>
          <a:xfrm>
            <a:off x="-190672" y="829316"/>
            <a:ext cx="2419263" cy="58943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8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7024"/>
              </p:ext>
            </p:extLst>
          </p:nvPr>
        </p:nvGraphicFramePr>
        <p:xfrm>
          <a:off x="1907704" y="1340768"/>
          <a:ext cx="6099804" cy="4518527"/>
        </p:xfrm>
        <a:graphic>
          <a:graphicData uri="http://schemas.openxmlformats.org/drawingml/2006/table">
            <a:tbl>
              <a:tblPr/>
              <a:tblGrid>
                <a:gridCol w="6099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98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Samtalen indledes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97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 Indhente information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 Lægen formidler information og diagnose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 Samtalen afsluttes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U Passata" pitchFamily="34" charset="0"/>
                          <a:cs typeface="Times New Roman" pitchFamily="18" charset="0"/>
                        </a:rPr>
                        <a:t> </a:t>
                      </a:r>
                      <a:endParaRPr kumimoji="0" lang="da-DK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251520" y="969878"/>
            <a:ext cx="1532471" cy="5260305"/>
          </a:xfrm>
          <a:prstGeom prst="rect">
            <a:avLst/>
          </a:prstGeom>
          <a:solidFill>
            <a:schemeClr val="accent6">
              <a:lumMod val="75000"/>
              <a:alpha val="33000"/>
            </a:schemeClr>
          </a:solidFill>
          <a:ln>
            <a:solidFill>
              <a:srgbClr val="FF0000"/>
            </a:solidFill>
          </a:ln>
        </p:spPr>
        <p:txBody>
          <a:bodyPr vert="vert270" wrap="square"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r>
              <a:rPr lang="da-DK" sz="2400" b="1" dirty="0">
                <a:solidFill>
                  <a:schemeClr val="tx2"/>
                </a:solidFill>
                <a:cs typeface="+mn-cs"/>
              </a:rPr>
              <a:t>LØBENDE ETABLERE OG BIBEHOLDE STRUKTUR OG KONTAKT</a:t>
            </a:r>
          </a:p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b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3151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F306-3DB0-4B4E-BE9C-41BE0BCA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Struktur: </a:t>
            </a:r>
            <a:r>
              <a:rPr lang="en-GB" sz="2800" b="1" dirty="0"/>
              <a:t>signposting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1F3F-839E-0642-BEC0-46300EBD1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DK" dirty="0"/>
          </a:p>
          <a:p>
            <a:pPr>
              <a:buFontTx/>
              <a:buChar char="-"/>
            </a:pPr>
            <a:r>
              <a:rPr lang="da-DK" dirty="0"/>
              <a:t>Emne skifte eller mellem samtalens dele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r>
              <a:rPr lang="da-DK" dirty="0"/>
              <a:t>Skifte i spørgeteknikker: eksempelvis fra åbne til lukkede spørgsmål</a:t>
            </a:r>
          </a:p>
          <a:p>
            <a:pPr>
              <a:buFontTx/>
              <a:buChar char="-"/>
            </a:pPr>
            <a:endParaRPr lang="da-DK" dirty="0"/>
          </a:p>
          <a:p>
            <a:pPr>
              <a:buFontTx/>
              <a:buChar char="-"/>
            </a:pPr>
            <a:r>
              <a:rPr lang="da-DK" dirty="0"/>
              <a:t>Er sammen med opsummeringer og timing essentielle for samtalens</a:t>
            </a:r>
          </a:p>
          <a:p>
            <a:pPr marL="0" indent="0">
              <a:buNone/>
            </a:pPr>
            <a:r>
              <a:rPr lang="da-DK" dirty="0"/>
              <a:t>    struktur</a:t>
            </a:r>
            <a:endParaRPr lang="en-GB" dirty="0"/>
          </a:p>
        </p:txBody>
      </p:sp>
      <p:pic>
        <p:nvPicPr>
          <p:cNvPr id="4" name="Picture 2" descr="Signposting or Referring - Rehab Beyond Cancer">
            <a:extLst>
              <a:ext uri="{FF2B5EF4-FFF2-40B4-BE49-F238E27FC236}">
                <a16:creationId xmlns:a16="http://schemas.microsoft.com/office/drawing/2014/main" id="{3F69B371-13EE-5F4E-86ED-67613D13D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3" r="23059"/>
          <a:stretch/>
        </p:blipFill>
        <p:spPr bwMode="auto">
          <a:xfrm>
            <a:off x="7464442" y="3456638"/>
            <a:ext cx="1656184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399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A95A-0FE6-6D42-96ED-4080EB4A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Struktur: </a:t>
            </a:r>
            <a:r>
              <a:rPr lang="da-DK" altLang="da-DK" sz="2800" b="1" dirty="0"/>
              <a:t>metakommunikation</a:t>
            </a:r>
            <a:endParaRPr lang="da-DK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CC4B8-EAF3-364A-9272-3FC9778CB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altLang="da-DK" dirty="0"/>
          </a:p>
          <a:p>
            <a:pPr eaLnBrk="1" hangingPunct="1"/>
            <a:r>
              <a:rPr lang="da-DK" altLang="da-DK" dirty="0"/>
              <a:t>At kommunikere om kommunikationen </a:t>
            </a:r>
            <a:r>
              <a:rPr lang="da-DK" altLang="da-DK" dirty="0">
                <a:sym typeface="Wingdings" pitchFamily="2" charset="2"/>
              </a:rPr>
              <a:t> problemet </a:t>
            </a:r>
            <a:r>
              <a:rPr lang="da-DK" altLang="da-DK" u="sng" dirty="0">
                <a:sym typeface="Wingdings" pitchFamily="2" charset="2"/>
              </a:rPr>
              <a:t>italesættes</a:t>
            </a:r>
            <a:endParaRPr lang="da-DK" altLang="da-DK" u="sng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22B35-E71C-2B45-89AB-34F7CFC20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6ACB4-967F-4F20-BFA2-34B3EBD55895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  <p:pic>
        <p:nvPicPr>
          <p:cNvPr id="3074" name="Picture 2" descr="Understanding Metacommunication | J Metz's Blog">
            <a:extLst>
              <a:ext uri="{FF2B5EF4-FFF2-40B4-BE49-F238E27FC236}">
                <a16:creationId xmlns:a16="http://schemas.microsoft.com/office/drawing/2014/main" id="{2905D3B4-9D19-ED4F-A1EA-5D340469B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9142"/>
            <a:ext cx="3735388" cy="31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ew Zoom Threat Confirmed: Meet 400 Million Elephants In The Video Room -  Internewscast">
            <a:extLst>
              <a:ext uri="{FF2B5EF4-FFF2-40B4-BE49-F238E27FC236}">
                <a16:creationId xmlns:a16="http://schemas.microsoft.com/office/drawing/2014/main" id="{8CDC44A9-D5DD-2749-8BBA-70AB0357F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4" y="3727295"/>
            <a:ext cx="4213225" cy="281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36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8E0E-E7C8-DC4E-84D2-6F16B619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Kontakt</a:t>
            </a:r>
            <a:r>
              <a:rPr lang="en-GB" dirty="0"/>
              <a:t>: </a:t>
            </a:r>
            <a:r>
              <a:rPr lang="en-GB" sz="2800" b="1" dirty="0"/>
              <a:t>nonverbal </a:t>
            </a:r>
            <a:r>
              <a:rPr lang="en-GB" sz="2800" b="1" dirty="0" err="1"/>
              <a:t>kommunikation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373E-E692-994E-80E9-159BB2451F0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tabLst>
                <a:tab pos="1974850" algn="l"/>
              </a:tabLst>
            </a:pPr>
            <a:r>
              <a:rPr lang="en-US" b="1" dirty="0">
                <a:ea typeface="ＭＳ Ｐゴシック"/>
              </a:rPr>
              <a:t> </a:t>
            </a:r>
            <a:r>
              <a:rPr lang="en-US" b="1" dirty="0" err="1">
                <a:ea typeface="ＭＳ Ｐゴシック"/>
              </a:rPr>
              <a:t>Repetere</a:t>
            </a:r>
            <a:r>
              <a:rPr lang="en-US" dirty="0">
                <a:ea typeface="ＭＳ Ｐゴシック"/>
              </a:rPr>
              <a:t>: </a:t>
            </a:r>
            <a:r>
              <a:rPr lang="en-US" dirty="0" err="1">
                <a:ea typeface="ＭＳ Ｐゴシック"/>
              </a:rPr>
              <a:t>Gentage</a:t>
            </a:r>
            <a:r>
              <a:rPr lang="en-US" dirty="0">
                <a:ea typeface="ＭＳ Ｐゴシック"/>
              </a:rPr>
              <a:t> det </a:t>
            </a:r>
            <a:r>
              <a:rPr lang="en-US" dirty="0" err="1">
                <a:ea typeface="ＭＳ Ｐゴシック"/>
              </a:rPr>
              <a:t>talte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budskab</a:t>
            </a:r>
            <a:r>
              <a:rPr lang="en-US" dirty="0">
                <a:ea typeface="ＭＳ Ｐゴシック"/>
              </a:rPr>
              <a:t> – men med gesticulation, der </a:t>
            </a:r>
            <a:r>
              <a:rPr lang="en-US" dirty="0" err="1">
                <a:ea typeface="ＭＳ Ｐゴシック"/>
              </a:rPr>
              <a:t>understreger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det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talte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budskab</a:t>
            </a:r>
            <a:endParaRPr lang="en-US" dirty="0">
              <a:ea typeface="ＭＳ Ｐゴシック"/>
            </a:endParaRPr>
          </a:p>
          <a:p>
            <a:pPr marL="0" indent="0">
              <a:buNone/>
              <a:tabLst>
                <a:tab pos="1974850" algn="l"/>
              </a:tabLst>
            </a:pPr>
            <a:endParaRPr lang="en-US" altLang="en-DK" dirty="0">
              <a:ea typeface="ＭＳ Ｐゴシック" panose="020B0600070205080204" pitchFamily="34" charset="-128"/>
            </a:endParaRPr>
          </a:p>
          <a:p>
            <a:pPr marL="0" indent="0">
              <a:tabLst>
                <a:tab pos="1974850" algn="l"/>
              </a:tabLst>
            </a:pPr>
            <a:r>
              <a:rPr lang="en-US" altLang="en-DK" b="1" dirty="0">
                <a:ea typeface="ＭＳ Ｐゴシック" panose="020B0600070205080204" pitchFamily="34" charset="-128"/>
              </a:rPr>
              <a:t> </a:t>
            </a:r>
            <a:r>
              <a:rPr lang="en-US" altLang="en-DK" b="1" dirty="0" err="1">
                <a:ea typeface="ＭＳ Ｐゴシック" panose="020B0600070205080204" pitchFamily="34" charset="-128"/>
              </a:rPr>
              <a:t>Erstatte</a:t>
            </a:r>
            <a:r>
              <a:rPr lang="en-US" altLang="en-DK" b="1" dirty="0">
                <a:ea typeface="ＭＳ Ｐゴシック" panose="020B0600070205080204" pitchFamily="34" charset="-128"/>
              </a:rPr>
              <a:t>:</a:t>
            </a:r>
            <a:r>
              <a:rPr lang="en-US" altLang="en-DK" dirty="0">
                <a:ea typeface="ＭＳ Ｐゴシック" panose="020B0600070205080204" pitchFamily="34" charset="-128"/>
              </a:rPr>
              <a:t> </a:t>
            </a:r>
            <a:r>
              <a:rPr lang="en-US" altLang="en-DK" dirty="0" err="1">
                <a:ea typeface="ＭＳ Ｐゴシック" panose="020B0600070205080204" pitchFamily="34" charset="-128"/>
              </a:rPr>
              <a:t>Erstatte</a:t>
            </a:r>
            <a:r>
              <a:rPr lang="en-US" altLang="en-DK" dirty="0">
                <a:ea typeface="ＭＳ Ｐゴシック" panose="020B0600070205080204" pitchFamily="34" charset="-128"/>
              </a:rPr>
              <a:t> det </a:t>
            </a:r>
            <a:r>
              <a:rPr lang="en-US" altLang="en-DK" dirty="0" err="1">
                <a:ea typeface="ＭＳ Ｐゴシック" panose="020B0600070205080204" pitchFamily="34" charset="-128"/>
              </a:rPr>
              <a:t>talte</a:t>
            </a:r>
            <a:r>
              <a:rPr lang="en-US" altLang="en-DK" dirty="0">
                <a:ea typeface="ＭＳ Ｐゴシック" panose="020B0600070205080204" pitchFamily="34" charset="-128"/>
              </a:rPr>
              <a:t> </a:t>
            </a:r>
            <a:r>
              <a:rPr lang="en-US" altLang="en-DK" dirty="0" err="1">
                <a:ea typeface="ＭＳ Ｐゴシック" panose="020B0600070205080204" pitchFamily="34" charset="-128"/>
              </a:rPr>
              <a:t>budskab</a:t>
            </a:r>
            <a:endParaRPr lang="en-US" altLang="en-DK" dirty="0">
              <a:ea typeface="ＭＳ Ｐゴシック" panose="020B0600070205080204" pitchFamily="34" charset="-128"/>
            </a:endParaRPr>
          </a:p>
          <a:p>
            <a:pPr marL="0" indent="0">
              <a:buNone/>
              <a:tabLst>
                <a:tab pos="1974850" algn="l"/>
              </a:tabLst>
            </a:pPr>
            <a:endParaRPr lang="lv-LV" altLang="en-DK" dirty="0">
              <a:ea typeface="ＭＳ Ｐゴシック" panose="020B0600070205080204" pitchFamily="34" charset="-128"/>
            </a:endParaRPr>
          </a:p>
          <a:p>
            <a:pPr marL="0" indent="0">
              <a:tabLst>
                <a:tab pos="1974850" algn="l"/>
              </a:tabLst>
            </a:pPr>
            <a:r>
              <a:rPr lang="en-US" b="1" dirty="0">
                <a:ea typeface="ＭＳ Ｐゴシック"/>
              </a:rPr>
              <a:t> </a:t>
            </a:r>
            <a:r>
              <a:rPr lang="en-US" b="1" dirty="0" err="1">
                <a:ea typeface="ＭＳ Ｐゴシック"/>
              </a:rPr>
              <a:t>Udvide</a:t>
            </a:r>
            <a:r>
              <a:rPr lang="en-US" dirty="0">
                <a:ea typeface="ＭＳ Ｐゴシック"/>
              </a:rPr>
              <a:t>: </a:t>
            </a:r>
            <a:r>
              <a:rPr lang="en-US" dirty="0" err="1">
                <a:ea typeface="ＭＳ Ｐゴシック"/>
              </a:rPr>
              <a:t>Spejle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eller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komplimentere</a:t>
            </a:r>
            <a:r>
              <a:rPr lang="en-US" dirty="0">
                <a:ea typeface="ＭＳ Ｐゴシック"/>
              </a:rPr>
              <a:t> det </a:t>
            </a:r>
            <a:r>
              <a:rPr lang="en-US" dirty="0" err="1">
                <a:ea typeface="ＭＳ Ｐゴシック"/>
              </a:rPr>
              <a:t>talte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budskab</a:t>
            </a:r>
            <a:endParaRPr lang="en-US" dirty="0">
              <a:ea typeface="ＭＳ Ｐゴシック"/>
            </a:endParaRPr>
          </a:p>
          <a:p>
            <a:pPr marL="0" indent="0">
              <a:buNone/>
              <a:tabLst>
                <a:tab pos="1974850" algn="l"/>
              </a:tabLst>
            </a:pPr>
            <a:endParaRPr lang="lv-LV" altLang="en-DK" dirty="0">
              <a:ea typeface="ＭＳ Ｐゴシック" panose="020B0600070205080204" pitchFamily="34" charset="-128"/>
            </a:endParaRPr>
          </a:p>
          <a:p>
            <a:pPr marL="0" indent="0">
              <a:tabLst>
                <a:tab pos="1974850" algn="l"/>
              </a:tabLst>
            </a:pPr>
            <a:r>
              <a:rPr lang="en-US" b="1" dirty="0">
                <a:ea typeface="ＭＳ Ｐゴシック"/>
              </a:rPr>
              <a:t> </a:t>
            </a:r>
            <a:r>
              <a:rPr lang="en-US" b="1" dirty="0" err="1">
                <a:ea typeface="ＭＳ Ｐゴシック"/>
              </a:rPr>
              <a:t>Understrege</a:t>
            </a:r>
            <a:r>
              <a:rPr lang="en-US" b="1" dirty="0">
                <a:ea typeface="ＭＳ Ｐゴシック"/>
              </a:rPr>
              <a:t>: </a:t>
            </a:r>
            <a:r>
              <a:rPr lang="en-US" dirty="0" err="1">
                <a:ea typeface="ＭＳ Ｐゴシック"/>
              </a:rPr>
              <a:t>Tydeliggøre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eller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understrege</a:t>
            </a:r>
            <a:r>
              <a:rPr lang="en-US" dirty="0">
                <a:ea typeface="ＭＳ Ｐゴシック"/>
              </a:rPr>
              <a:t> det </a:t>
            </a:r>
            <a:r>
              <a:rPr lang="en-US" dirty="0" err="1">
                <a:ea typeface="ＭＳ Ｐゴシック"/>
              </a:rPr>
              <a:t>talte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budskab</a:t>
            </a:r>
            <a:endParaRPr lang="lv-LV" dirty="0">
              <a:ea typeface="ＭＳ Ｐゴシック"/>
            </a:endParaRPr>
          </a:p>
        </p:txBody>
      </p:sp>
      <p:sp>
        <p:nvSpPr>
          <p:cNvPr id="5" name="Pladsholder til ind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BEB63-D3E9-6144-AAF8-72174CD63D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6ACB4-967F-4F20-BFA2-34B3EBD55895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  <p:pic>
        <p:nvPicPr>
          <p:cNvPr id="1026" name="Picture 2" descr="Nonverbal kommunikation Arkiv - NLP og Enneagrammet kursusce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59" y="3068960"/>
            <a:ext cx="4078904" cy="28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38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8C6F-2EDF-DB48-A736-9F19076C3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/>
              <a:t>Kontakt</a:t>
            </a:r>
            <a:r>
              <a:rPr lang="en-GB" sz="3200" dirty="0"/>
              <a:t>: </a:t>
            </a:r>
            <a:r>
              <a:rPr lang="en-GB" sz="2800" b="1" dirty="0"/>
              <a:t>nonverbal </a:t>
            </a:r>
            <a:r>
              <a:rPr lang="en-GB" sz="2800" b="1" dirty="0" err="1"/>
              <a:t>kommunikation</a:t>
            </a:r>
            <a:endParaRPr lang="en-GB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DB71-BE06-0F48-847A-6B6DCAC1F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altLang="en-DK" b="1" dirty="0" err="1">
                <a:ea typeface="ＭＳ Ｐゴシック" panose="020B0600070205080204" pitchFamily="34" charset="-128"/>
              </a:rPr>
              <a:t>Berøring</a:t>
            </a:r>
            <a:r>
              <a:rPr lang="en-US" altLang="en-DK" b="1" dirty="0">
                <a:ea typeface="ＭＳ Ｐゴシック" panose="020B0600070205080204" pitchFamily="34" charset="-128"/>
              </a:rPr>
              <a:t> </a:t>
            </a:r>
            <a:r>
              <a:rPr lang="en-US" altLang="en-DK" dirty="0">
                <a:ea typeface="ＭＳ Ｐゴシック" panose="020B0600070205080204" pitchFamily="34" charset="-128"/>
              </a:rPr>
              <a:t>(</a:t>
            </a:r>
            <a:r>
              <a:rPr lang="en-US" altLang="en-DK" dirty="0" err="1">
                <a:ea typeface="ＭＳ Ｐゴシック" panose="020B0600070205080204" pitchFamily="34" charset="-128"/>
              </a:rPr>
              <a:t>håndtryk</a:t>
            </a:r>
            <a:r>
              <a:rPr lang="en-US" altLang="en-DK" dirty="0">
                <a:ea typeface="ＭＳ Ｐゴシック" panose="020B0600070205080204" pitchFamily="34" charset="-128"/>
              </a:rPr>
              <a:t>, </a:t>
            </a:r>
            <a:r>
              <a:rPr lang="en-US" altLang="en-DK" dirty="0" err="1">
                <a:ea typeface="ＭＳ Ｐゴシック" panose="020B0600070205080204" pitchFamily="34" charset="-128"/>
              </a:rPr>
              <a:t>hånd</a:t>
            </a:r>
            <a:r>
              <a:rPr lang="en-US" altLang="en-DK" dirty="0">
                <a:ea typeface="ＭＳ Ｐゴシック" panose="020B0600070205080204" pitchFamily="34" charset="-128"/>
              </a:rPr>
              <a:t> </a:t>
            </a:r>
            <a:r>
              <a:rPr lang="en-US" altLang="en-DK" dirty="0" err="1">
                <a:ea typeface="ＭＳ Ｐゴシック" panose="020B0600070205080204" pitchFamily="34" charset="-128"/>
              </a:rPr>
              <a:t>på</a:t>
            </a:r>
            <a:r>
              <a:rPr lang="en-US" altLang="en-DK" dirty="0">
                <a:ea typeface="ＭＳ Ｐゴシック" panose="020B0600070205080204" pitchFamily="34" charset="-128"/>
              </a:rPr>
              <a:t> </a:t>
            </a:r>
            <a:r>
              <a:rPr lang="en-US" altLang="en-DK" dirty="0" err="1">
                <a:ea typeface="ＭＳ Ｐゴシック" panose="020B0600070205080204" pitchFamily="34" charset="-128"/>
              </a:rPr>
              <a:t>skulder</a:t>
            </a:r>
            <a:r>
              <a:rPr lang="en-US" altLang="en-DK" dirty="0">
                <a:ea typeface="ＭＳ Ｐゴシック" panose="020B0600070205080204" pitchFamily="34" charset="-128"/>
              </a:rPr>
              <a:t> </a:t>
            </a:r>
            <a:r>
              <a:rPr lang="en-US" altLang="en-DK" dirty="0" err="1">
                <a:ea typeface="ＭＳ Ｐゴシック" panose="020B0600070205080204" pitchFamily="34" charset="-128"/>
              </a:rPr>
              <a:t>osv</a:t>
            </a:r>
            <a:r>
              <a:rPr lang="en-US" altLang="en-DK" dirty="0">
                <a:ea typeface="ＭＳ Ｐゴシック" panose="020B0600070205080204" pitchFamily="34" charset="-128"/>
              </a:rPr>
              <a:t>.).</a:t>
            </a:r>
          </a:p>
          <a:p>
            <a:pPr marL="0" indent="0" algn="just">
              <a:buNone/>
            </a:pPr>
            <a:endParaRPr lang="en-US" altLang="en-DK" b="1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r>
              <a:rPr lang="en-US" altLang="en-DK" b="1" dirty="0" err="1">
                <a:ea typeface="ＭＳ Ｐゴシック" panose="020B0600070205080204" pitchFamily="34" charset="-128"/>
              </a:rPr>
              <a:t>Brug</a:t>
            </a:r>
            <a:r>
              <a:rPr lang="en-US" altLang="en-DK" b="1" dirty="0">
                <a:ea typeface="ＭＳ Ｐゴシック" panose="020B0600070205080204" pitchFamily="34" charset="-128"/>
              </a:rPr>
              <a:t> </a:t>
            </a:r>
            <a:r>
              <a:rPr lang="en-US" altLang="en-DK" b="1" dirty="0" err="1">
                <a:ea typeface="ＭＳ Ｐゴシック" panose="020B0600070205080204" pitchFamily="34" charset="-128"/>
              </a:rPr>
              <a:t>af</a:t>
            </a:r>
            <a:r>
              <a:rPr lang="en-US" altLang="en-DK" b="1" dirty="0">
                <a:ea typeface="ＭＳ Ｐゴシック" panose="020B0600070205080204" pitchFamily="34" charset="-128"/>
              </a:rPr>
              <a:t> det </a:t>
            </a:r>
            <a:r>
              <a:rPr lang="en-US" altLang="en-DK" b="1" dirty="0" err="1">
                <a:ea typeface="ＭＳ Ｐゴシック" panose="020B0600070205080204" pitchFamily="34" charset="-128"/>
              </a:rPr>
              <a:t>fysiske</a:t>
            </a:r>
            <a:r>
              <a:rPr lang="en-US" altLang="en-DK" b="1" dirty="0">
                <a:ea typeface="ＭＳ Ｐゴシック" panose="020B0600070205080204" pitchFamily="34" charset="-128"/>
              </a:rPr>
              <a:t> rum </a:t>
            </a:r>
            <a:r>
              <a:rPr lang="en-US" altLang="en-DK" dirty="0">
                <a:ea typeface="ＭＳ Ｐゴシック" panose="020B0600070205080204" pitchFamily="34" charset="-128"/>
              </a:rPr>
              <a:t>(</a:t>
            </a:r>
            <a:r>
              <a:rPr lang="en-US" altLang="en-DK" dirty="0" err="1">
                <a:ea typeface="ＭＳ Ｐゴシック" panose="020B0600070205080204" pitchFamily="34" charset="-128"/>
              </a:rPr>
              <a:t>hvordan</a:t>
            </a:r>
            <a:r>
              <a:rPr lang="en-US" altLang="en-DK" dirty="0">
                <a:ea typeface="ＭＳ Ｐゴシック" panose="020B0600070205080204" pitchFamily="34" charset="-128"/>
              </a:rPr>
              <a:t> man </a:t>
            </a:r>
            <a:r>
              <a:rPr lang="en-US" altLang="en-DK" dirty="0" err="1">
                <a:ea typeface="ＭＳ Ｐゴシック" panose="020B0600070205080204" pitchFamily="34" charset="-128"/>
              </a:rPr>
              <a:t>bevæger</a:t>
            </a:r>
            <a:r>
              <a:rPr lang="en-US" altLang="en-DK" dirty="0">
                <a:ea typeface="ＭＳ Ｐゴシック" panose="020B0600070205080204" pitchFamily="34" charset="-128"/>
              </a:rPr>
              <a:t> sig </a:t>
            </a:r>
            <a:r>
              <a:rPr lang="en-US" altLang="en-DK" dirty="0" err="1">
                <a:ea typeface="ＭＳ Ｐゴシック" panose="020B0600070205080204" pitchFamily="34" charset="-128"/>
              </a:rPr>
              <a:t>omkring</a:t>
            </a:r>
            <a:r>
              <a:rPr lang="en-US" altLang="en-DK" dirty="0">
                <a:ea typeface="ＭＳ Ｐゴシック" panose="020B0600070205080204" pitchFamily="34" charset="-128"/>
              </a:rPr>
              <a:t> </a:t>
            </a:r>
            <a:r>
              <a:rPr lang="en-US" altLang="en-DK" dirty="0" err="1">
                <a:ea typeface="ＭＳ Ｐゴシック" panose="020B0600070205080204" pitchFamily="34" charset="-128"/>
              </a:rPr>
              <a:t>kan</a:t>
            </a:r>
            <a:r>
              <a:rPr lang="en-US" altLang="en-DK" dirty="0">
                <a:ea typeface="ＭＳ Ｐゴシック" panose="020B0600070205080204" pitchFamily="34" charset="-128"/>
              </a:rPr>
              <a:t> </a:t>
            </a:r>
            <a:r>
              <a:rPr lang="en-US" altLang="en-DK" dirty="0" err="1">
                <a:ea typeface="ＭＳ Ｐゴシック" panose="020B0600070205080204" pitchFamily="34" charset="-128"/>
              </a:rPr>
              <a:t>signalere</a:t>
            </a:r>
            <a:r>
              <a:rPr lang="en-US" altLang="en-DK" dirty="0">
                <a:ea typeface="ＭＳ Ｐゴシック" panose="020B0600070205080204" pitchFamily="34" charset="-128"/>
              </a:rPr>
              <a:t> </a:t>
            </a:r>
            <a:r>
              <a:rPr lang="en-US" altLang="en-DK" dirty="0" err="1">
                <a:ea typeface="ＭＳ Ｐゴシック" panose="020B0600070205080204" pitchFamily="34" charset="-128"/>
              </a:rPr>
              <a:t>følelser</a:t>
            </a:r>
            <a:r>
              <a:rPr lang="en-US" altLang="en-DK" dirty="0">
                <a:ea typeface="ＭＳ Ｐゴシック" panose="020B0600070205080204" pitchFamily="34" charset="-128"/>
              </a:rPr>
              <a:t>, </a:t>
            </a:r>
            <a:r>
              <a:rPr lang="en-US" altLang="en-DK" dirty="0" err="1">
                <a:ea typeface="ＭＳ Ｐゴシック" panose="020B0600070205080204" pitchFamily="34" charset="-128"/>
              </a:rPr>
              <a:t>dominans</a:t>
            </a:r>
            <a:r>
              <a:rPr lang="en-US" altLang="en-DK" dirty="0">
                <a:ea typeface="ＭＳ Ｐゴシック" panose="020B0600070205080204" pitchFamily="34" charset="-128"/>
              </a:rPr>
              <a:t>, aggression).</a:t>
            </a:r>
          </a:p>
          <a:p>
            <a:pPr marL="0" indent="0" algn="just">
              <a:buNone/>
            </a:pPr>
            <a:endParaRPr lang="en-US" altLang="en-DK" b="1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r>
              <a:rPr lang="en-US" altLang="en-DK" b="1" dirty="0" err="1">
                <a:ea typeface="ＭＳ Ｐゴシック" panose="020B0600070205080204" pitchFamily="34" charset="-128"/>
              </a:rPr>
              <a:t>Stemme</a:t>
            </a:r>
            <a:r>
              <a:rPr lang="en-US" altLang="en-DK" b="1" dirty="0">
                <a:ea typeface="ＭＳ Ｐゴシック" panose="020B0600070205080204" pitchFamily="34" charset="-128"/>
              </a:rPr>
              <a:t> </a:t>
            </a:r>
            <a:r>
              <a:rPr lang="en-US" altLang="en-DK" dirty="0">
                <a:ea typeface="ＭＳ Ｐゴシック" panose="020B0600070205080204" pitchFamily="34" charset="-128"/>
              </a:rPr>
              <a:t>(</a:t>
            </a:r>
            <a:r>
              <a:rPr lang="en-US" altLang="en-DK" dirty="0" err="1">
                <a:ea typeface="ＭＳ Ｐゴシック" panose="020B0600070205080204" pitchFamily="34" charset="-128"/>
              </a:rPr>
              <a:t>prosodi</a:t>
            </a:r>
            <a:r>
              <a:rPr lang="en-US" altLang="en-DK" dirty="0">
                <a:ea typeface="ＭＳ Ｐゴシック" panose="020B0600070205080204" pitchFamily="34" charset="-128"/>
              </a:rPr>
              <a:t>, </a:t>
            </a:r>
            <a:r>
              <a:rPr lang="en-US" altLang="en-DK" dirty="0" err="1">
                <a:ea typeface="ＭＳ Ｐゴシック" panose="020B0600070205080204" pitchFamily="34" charset="-128"/>
              </a:rPr>
              <a:t>lyder</a:t>
            </a:r>
            <a:r>
              <a:rPr lang="en-US" altLang="en-DK" dirty="0">
                <a:ea typeface="ＭＳ Ｐゴシック" panose="020B0600070205080204" pitchFamily="34" charset="-128"/>
              </a:rPr>
              <a:t> </a:t>
            </a:r>
            <a:r>
              <a:rPr lang="en-US" altLang="en-DK" dirty="0" err="1">
                <a:ea typeface="ＭＳ Ｐゴシック" panose="020B0600070205080204" pitchFamily="34" charset="-128"/>
              </a:rPr>
              <a:t>stemmen</a:t>
            </a:r>
            <a:r>
              <a:rPr lang="en-US" altLang="en-DK" dirty="0">
                <a:ea typeface="ＭＳ Ｐゴシック" panose="020B0600070205080204" pitchFamily="34" charset="-128"/>
              </a:rPr>
              <a:t> glad, </a:t>
            </a:r>
            <a:r>
              <a:rPr lang="en-US" altLang="en-DK" dirty="0" err="1">
                <a:ea typeface="ＭＳ Ｐゴシック" panose="020B0600070205080204" pitchFamily="34" charset="-128"/>
              </a:rPr>
              <a:t>sarkastisk</a:t>
            </a:r>
            <a:r>
              <a:rPr lang="en-US" altLang="en-DK" dirty="0">
                <a:ea typeface="ＭＳ Ｐゴシック" panose="020B0600070205080204" pitchFamily="34" charset="-128"/>
              </a:rPr>
              <a:t>, </a:t>
            </a:r>
            <a:r>
              <a:rPr lang="en-US" altLang="en-DK" dirty="0" err="1">
                <a:ea typeface="ＭＳ Ｐゴシック" panose="020B0600070205080204" pitchFamily="34" charset="-128"/>
              </a:rPr>
              <a:t>vred</a:t>
            </a:r>
            <a:r>
              <a:rPr lang="en-US" altLang="en-DK" dirty="0">
                <a:ea typeface="ＭＳ Ｐゴシック" panose="020B0600070205080204" pitchFamily="34" charset="-128"/>
              </a:rPr>
              <a:t>, </a:t>
            </a:r>
            <a:r>
              <a:rPr lang="en-US" altLang="en-DK" dirty="0" err="1">
                <a:ea typeface="ＭＳ Ｐゴシック" panose="020B0600070205080204" pitchFamily="34" charset="-128"/>
              </a:rPr>
              <a:t>selvsikker</a:t>
            </a:r>
            <a:r>
              <a:rPr lang="en-US" altLang="en-DK" dirty="0">
                <a:ea typeface="ＭＳ Ｐゴシック" panose="020B0600070205080204" pitchFamily="34" charset="-128"/>
              </a:rPr>
              <a:t>).</a:t>
            </a:r>
          </a:p>
          <a:p>
            <a:pPr marL="0" indent="0" algn="just">
              <a:buNone/>
            </a:pPr>
            <a:endParaRPr lang="en-US" altLang="en-DK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endParaRPr lang="en-US" altLang="en-DK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r>
              <a:rPr lang="en-US" altLang="en-DK" b="1" dirty="0" err="1">
                <a:ea typeface="ＭＳ Ｐゴシック" panose="020B0600070205080204" pitchFamily="34" charset="-128"/>
              </a:rPr>
              <a:t>Kropsholdning</a:t>
            </a:r>
            <a:r>
              <a:rPr lang="en-US" altLang="en-DK" b="1" dirty="0">
                <a:ea typeface="ＭＳ Ｐゴシック" panose="020B0600070205080204" pitchFamily="34" charset="-128"/>
              </a:rPr>
              <a:t> </a:t>
            </a:r>
            <a:r>
              <a:rPr lang="en-US" altLang="en-DK" b="1" dirty="0" err="1">
                <a:ea typeface="ＭＳ Ｐゴシック" panose="020B0600070205080204" pitchFamily="34" charset="-128"/>
              </a:rPr>
              <a:t>og</a:t>
            </a:r>
            <a:r>
              <a:rPr lang="en-US" altLang="en-DK" b="1" dirty="0">
                <a:ea typeface="ＭＳ Ｐゴシック" panose="020B0600070205080204" pitchFamily="34" charset="-128"/>
              </a:rPr>
              <a:t> </a:t>
            </a:r>
            <a:r>
              <a:rPr lang="en-US" altLang="en-DK" b="1" dirty="0" err="1">
                <a:ea typeface="ＭＳ Ｐゴシック" panose="020B0600070205080204" pitchFamily="34" charset="-128"/>
              </a:rPr>
              <a:t>bevægelser</a:t>
            </a:r>
            <a:endParaRPr lang="en-US" altLang="en-DK" b="1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endParaRPr lang="en-US" b="1" dirty="0">
              <a:ea typeface="ＭＳ Ｐゴシック" panose="020B0600070205080204" pitchFamily="34" charset="-128"/>
            </a:endParaRPr>
          </a:p>
          <a:p>
            <a:pPr marL="0" indent="0" algn="just">
              <a:buNone/>
            </a:pPr>
            <a:r>
              <a:rPr lang="en-US" b="1" dirty="0" err="1">
                <a:ea typeface="ＭＳ Ｐゴシック" panose="020B0600070205080204" pitchFamily="34" charset="-128"/>
              </a:rPr>
              <a:t>Lyde</a:t>
            </a:r>
            <a:r>
              <a:rPr lang="en-US" b="1" dirty="0">
                <a:ea typeface="ＭＳ Ｐゴシック" panose="020B0600070205080204" pitchFamily="34" charset="-128"/>
              </a:rPr>
              <a:t> </a:t>
            </a:r>
            <a:r>
              <a:rPr lang="en-US" b="1" dirty="0" err="1">
                <a:ea typeface="ＭＳ Ｐゴシック" panose="020B0600070205080204" pitchFamily="34" charset="-128"/>
              </a:rPr>
              <a:t>og</a:t>
            </a:r>
            <a:r>
              <a:rPr lang="en-US" b="1" dirty="0">
                <a:ea typeface="ＭＳ Ｐゴシック" panose="020B0600070205080204" pitchFamily="34" charset="-128"/>
              </a:rPr>
              <a:t> </a:t>
            </a:r>
            <a:r>
              <a:rPr lang="en-US" b="1" dirty="0" err="1">
                <a:ea typeface="ＭＳ Ｐゴシック" panose="020B0600070205080204" pitchFamily="34" charset="-128"/>
              </a:rPr>
              <a:t>stilhed</a:t>
            </a:r>
            <a:r>
              <a:rPr lang="en-US" b="1" dirty="0">
                <a:ea typeface="ＭＳ Ｐゴシック" panose="020B0600070205080204" pitchFamily="34" charset="-128"/>
              </a:rPr>
              <a:t> </a:t>
            </a:r>
            <a:r>
              <a:rPr lang="en-US" dirty="0">
                <a:ea typeface="ＭＳ Ｐゴシック" panose="020B0600070205080204" pitchFamily="34" charset="-128"/>
              </a:rPr>
              <a:t>(latter, </a:t>
            </a:r>
            <a:r>
              <a:rPr lang="en-US" dirty="0" err="1">
                <a:ea typeface="ＭＳ Ｐゴシック" panose="020B0600070205080204" pitchFamily="34" charset="-128"/>
              </a:rPr>
              <a:t>gråd</a:t>
            </a:r>
            <a:r>
              <a:rPr lang="en-US" dirty="0">
                <a:ea typeface="ＭＳ Ｐゴシック" panose="020B0600070205080204" pitchFamily="34" charset="-128"/>
              </a:rPr>
              <a:t>, </a:t>
            </a:r>
            <a:r>
              <a:rPr lang="en-US" dirty="0" err="1">
                <a:ea typeface="ＭＳ Ｐゴシック" panose="020B0600070205080204" pitchFamily="34" charset="-128"/>
              </a:rPr>
              <a:t>suk</a:t>
            </a:r>
            <a:r>
              <a:rPr lang="en-US" dirty="0">
                <a:ea typeface="ＭＳ Ｐゴシック" panose="020B0600070205080204" pitchFamily="34" charset="-128"/>
              </a:rPr>
              <a:t>, gab </a:t>
            </a:r>
            <a:r>
              <a:rPr lang="en-US" dirty="0" err="1">
                <a:ea typeface="ＭＳ Ｐゴシック" panose="020B0600070205080204" pitchFamily="34" charset="-128"/>
              </a:rPr>
              <a:t>osv</a:t>
            </a:r>
            <a:r>
              <a:rPr lang="en-US" dirty="0">
                <a:ea typeface="ＭＳ Ｐゴシック" panose="020B0600070205080204" pitchFamily="34" charset="-128"/>
              </a:rPr>
              <a:t>.)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6A1AC-26A3-4B4A-82B3-4EE7D8008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6ACB4-967F-4F20-BFA2-34B3EBD55895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  <p:pic>
        <p:nvPicPr>
          <p:cNvPr id="6146" name="Picture 2" descr="Image result for bodylanguage use of space">
            <a:extLst>
              <a:ext uri="{FF2B5EF4-FFF2-40B4-BE49-F238E27FC236}">
                <a16:creationId xmlns:a16="http://schemas.microsoft.com/office/drawing/2014/main" id="{8796D750-B63C-1C40-A8A8-9869B172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919" y="780676"/>
            <a:ext cx="1790071" cy="26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19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dsholder til diasnummer 3"/>
          <p:cNvSpPr txBox="1">
            <a:spLocks noGrp="1"/>
          </p:cNvSpPr>
          <p:nvPr/>
        </p:nvSpPr>
        <p:spPr bwMode="auto">
          <a:xfrm>
            <a:off x="6646863" y="6245225"/>
            <a:ext cx="21336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2000"/>
              </a:lnSpc>
            </a:pPr>
            <a:fld id="{C6079CB0-1539-47C7-AE86-22C8A8869CF0}" type="slidenum">
              <a:rPr lang="da-DK" altLang="da-DK" sz="900">
                <a:solidFill>
                  <a:schemeClr val="bg2"/>
                </a:solidFill>
              </a:rPr>
              <a:pPr algn="r">
                <a:lnSpc>
                  <a:spcPct val="102000"/>
                </a:lnSpc>
              </a:pPr>
              <a:t>28</a:t>
            </a:fld>
            <a:endParaRPr lang="da-DK" altLang="da-DK" sz="900">
              <a:solidFill>
                <a:schemeClr val="bg2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619250"/>
            <a:ext cx="8097838" cy="1017588"/>
          </a:xfrm>
        </p:spPr>
        <p:txBody>
          <a:bodyPr/>
          <a:lstStyle/>
          <a:p>
            <a:r>
              <a:rPr lang="da-DK" dirty="0"/>
              <a:t>Kontakt: </a:t>
            </a:r>
            <a:r>
              <a:rPr lang="da-DK" sz="2800" b="1" dirty="0"/>
              <a:t>anerkendelse</a:t>
            </a:r>
            <a:endParaRPr lang="da-DK" altLang="da-DK" sz="2800" b="1" dirty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3059113"/>
            <a:ext cx="8026400" cy="3249612"/>
          </a:xfrm>
        </p:spPr>
        <p:txBody>
          <a:bodyPr/>
          <a:lstStyle/>
          <a:p>
            <a:pPr eaLnBrk="1" hangingPunct="1">
              <a:buFont typeface="AU Passata" charset="0"/>
              <a:buNone/>
            </a:pPr>
            <a:endParaRPr lang="da-DK" altLang="da-DK" sz="2400" dirty="0"/>
          </a:p>
          <a:p>
            <a:pPr eaLnBrk="1" hangingPunct="1">
              <a:buFont typeface="AU Passata" charset="0"/>
              <a:buNone/>
            </a:pPr>
            <a:endParaRPr lang="da-DK" altLang="da-DK" sz="2400" dirty="0"/>
          </a:p>
          <a:p>
            <a:pPr eaLnBrk="1" hangingPunct="1">
              <a:buFont typeface="AU Passata" charset="0"/>
              <a:buNone/>
            </a:pPr>
            <a:endParaRPr lang="da-DK" altLang="da-DK" sz="2400" dirty="0"/>
          </a:p>
          <a:p>
            <a:pPr marL="0" indent="0">
              <a:buNone/>
            </a:pPr>
            <a:r>
              <a:rPr lang="en-US" sz="2400" i="1" dirty="0" err="1"/>
              <a:t>Giv</a:t>
            </a:r>
            <a:r>
              <a:rPr lang="en-US" sz="2400" i="1" dirty="0"/>
              <a:t> </a:t>
            </a:r>
            <a:r>
              <a:rPr lang="en-US" sz="2400" i="1" dirty="0" err="1"/>
              <a:t>anerkendelse</a:t>
            </a:r>
            <a:r>
              <a:rPr lang="en-US" sz="2400" i="1" dirty="0"/>
              <a:t>:</a:t>
            </a:r>
          </a:p>
          <a:p>
            <a:pPr marL="0" indent="0">
              <a:buNone/>
            </a:pPr>
            <a:r>
              <a:rPr lang="en-US" sz="2400" i="1" dirty="0"/>
              <a:t>“Det </a:t>
            </a:r>
            <a:r>
              <a:rPr lang="en-US" sz="2400" i="1" dirty="0" err="1"/>
              <a:t>må</a:t>
            </a:r>
            <a:r>
              <a:rPr lang="en-US" sz="2400" i="1" dirty="0"/>
              <a:t> </a:t>
            </a:r>
            <a:r>
              <a:rPr lang="en-US" sz="2400" i="1" dirty="0" err="1"/>
              <a:t>også</a:t>
            </a:r>
            <a:r>
              <a:rPr lang="en-US" sz="2400" i="1" dirty="0"/>
              <a:t> </a:t>
            </a:r>
            <a:r>
              <a:rPr lang="en-US" sz="2400" i="1" dirty="0" err="1"/>
              <a:t>være</a:t>
            </a:r>
            <a:r>
              <a:rPr lang="en-US" sz="2400" i="1" dirty="0"/>
              <a:t> </a:t>
            </a:r>
            <a:r>
              <a:rPr lang="en-US" sz="2400" i="1" dirty="0" err="1"/>
              <a:t>svært</a:t>
            </a:r>
            <a:r>
              <a:rPr lang="en-US" sz="2400" i="1" dirty="0"/>
              <a:t> </a:t>
            </a:r>
            <a:r>
              <a:rPr lang="da-DK" sz="2400" i="1" dirty="0"/>
              <a:t>at skulle vente på at få svar på om det er kræft...” PAUSE</a:t>
            </a:r>
          </a:p>
          <a:p>
            <a:pPr marL="0" indent="0">
              <a:buNone/>
            </a:pPr>
            <a:endParaRPr lang="da-DK" sz="2400" i="1" dirty="0"/>
          </a:p>
          <a:p>
            <a:pPr marL="0" indent="0">
              <a:buNone/>
            </a:pPr>
            <a:r>
              <a:rPr lang="da-DK" sz="2400" i="1" dirty="0"/>
              <a:t>”Jeg kan desværre ikke tage den uvished fra dig i dag</a:t>
            </a:r>
            <a:r>
              <a:rPr lang="mr-IN" sz="2400" i="1" dirty="0"/>
              <a:t>…</a:t>
            </a:r>
            <a:r>
              <a:rPr lang="da-DK" sz="2400" i="1" dirty="0"/>
              <a:t>.” PAUSE</a:t>
            </a:r>
          </a:p>
          <a:p>
            <a:pPr eaLnBrk="1" hangingPunct="1">
              <a:buFont typeface="AU Passata" charset="0"/>
              <a:buNone/>
            </a:pPr>
            <a:endParaRPr lang="da-DK" altLang="da-DK" sz="2400" dirty="0"/>
          </a:p>
          <a:p>
            <a:pPr eaLnBrk="1" hangingPunct="1">
              <a:buFont typeface="AU Passata" charset="0"/>
              <a:buNone/>
            </a:pPr>
            <a:endParaRPr lang="da-DK" altLang="da-DK" sz="2000" dirty="0"/>
          </a:p>
          <a:p>
            <a:pPr eaLnBrk="1" hangingPunct="1">
              <a:buFont typeface="AU Passata" charset="0"/>
              <a:buNone/>
            </a:pPr>
            <a:endParaRPr lang="da-DK" altLang="da-DK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E3261D-7EFD-AB47-8441-C61C09320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83" y="1616691"/>
            <a:ext cx="2461060" cy="22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08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3"/>
          <p:cNvSpPr>
            <a:spLocks noGrp="1"/>
          </p:cNvSpPr>
          <p:nvPr>
            <p:ph type="title"/>
          </p:nvPr>
        </p:nvSpPr>
        <p:spPr>
          <a:xfrm>
            <a:off x="357287" y="1802209"/>
            <a:ext cx="8421688" cy="949325"/>
          </a:xfrm>
        </p:spPr>
        <p:txBody>
          <a:bodyPr/>
          <a:lstStyle/>
          <a:p>
            <a:r>
              <a:rPr lang="da-DK" altLang="da-DK" sz="3200" dirty="0"/>
              <a:t>Kontakt: </a:t>
            </a:r>
            <a:r>
              <a:rPr lang="da-DK" altLang="da-DK" sz="2800" b="1" dirty="0"/>
              <a:t>empati</a:t>
            </a:r>
            <a:r>
              <a:rPr lang="da-DK" altLang="da-DK" dirty="0"/>
              <a:t/>
            </a:r>
            <a:br>
              <a:rPr lang="da-DK" altLang="da-DK" dirty="0"/>
            </a:br>
            <a:endParaRPr lang="da-DK" altLang="da-DK" dirty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431540" y="2891385"/>
            <a:ext cx="7992888" cy="347019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u="sng" dirty="0" err="1"/>
              <a:t>Tristhed</a:t>
            </a:r>
            <a:r>
              <a:rPr lang="en-US" u="sng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“Du ser </a:t>
            </a:r>
            <a:r>
              <a:rPr lang="en-US" i="1" dirty="0" err="1"/>
              <a:t>trist</a:t>
            </a:r>
            <a:r>
              <a:rPr lang="en-US" i="1" dirty="0"/>
              <a:t> </a:t>
            </a:r>
            <a:r>
              <a:rPr lang="en-US" i="1" dirty="0" err="1"/>
              <a:t>ud</a:t>
            </a:r>
            <a:r>
              <a:rPr lang="en-US" i="1" dirty="0"/>
              <a:t>....” “Du </a:t>
            </a:r>
            <a:r>
              <a:rPr lang="en-US" i="1" dirty="0" err="1"/>
              <a:t>virker</a:t>
            </a:r>
            <a:r>
              <a:rPr lang="en-US" i="1" dirty="0"/>
              <a:t> </a:t>
            </a:r>
            <a:r>
              <a:rPr lang="en-US" i="1" dirty="0" err="1"/>
              <a:t>bekymret</a:t>
            </a:r>
            <a:r>
              <a:rPr lang="en-US" i="1" dirty="0"/>
              <a:t>”... ”</a:t>
            </a:r>
            <a:r>
              <a:rPr lang="en-US" i="1" dirty="0" err="1"/>
              <a:t>Jeg</a:t>
            </a:r>
            <a:r>
              <a:rPr lang="en-US" i="1" dirty="0"/>
              <a:t> </a:t>
            </a:r>
            <a:r>
              <a:rPr lang="en-US" i="1" dirty="0" err="1"/>
              <a:t>kan</a:t>
            </a:r>
            <a:r>
              <a:rPr lang="en-US" i="1" dirty="0"/>
              <a:t> se du </a:t>
            </a:r>
            <a:r>
              <a:rPr lang="en-US" i="1" dirty="0" err="1"/>
              <a:t>bliver</a:t>
            </a:r>
            <a:r>
              <a:rPr lang="en-US" i="1" dirty="0"/>
              <a:t> ked </a:t>
            </a:r>
            <a:r>
              <a:rPr lang="en-US" i="1" dirty="0" err="1"/>
              <a:t>af</a:t>
            </a:r>
            <a:r>
              <a:rPr lang="en-US" i="1" dirty="0"/>
              <a:t> det...”  PAUSE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u="sng" dirty="0" err="1"/>
              <a:t>Vrede</a:t>
            </a:r>
            <a:r>
              <a:rPr lang="en-US" u="sng" dirty="0"/>
              <a:t>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u="sng" dirty="0"/>
              <a:t> </a:t>
            </a:r>
            <a:r>
              <a:rPr lang="en-US" dirty="0"/>
              <a:t>“</a:t>
            </a:r>
            <a:r>
              <a:rPr lang="en-US" i="1" dirty="0" err="1"/>
              <a:t>Jeg</a:t>
            </a:r>
            <a:r>
              <a:rPr lang="en-US" i="1" dirty="0"/>
              <a:t> </a:t>
            </a:r>
            <a:r>
              <a:rPr lang="en-US" i="1" dirty="0" err="1"/>
              <a:t>kan</a:t>
            </a:r>
            <a:r>
              <a:rPr lang="en-US" i="1" dirty="0"/>
              <a:t> </a:t>
            </a:r>
            <a:r>
              <a:rPr lang="en-US" i="1" dirty="0" err="1"/>
              <a:t>høre</a:t>
            </a:r>
            <a:r>
              <a:rPr lang="en-US" i="1" dirty="0"/>
              <a:t> at du har </a:t>
            </a:r>
            <a:r>
              <a:rPr lang="en-US" i="1" dirty="0" err="1"/>
              <a:t>været</a:t>
            </a:r>
            <a:r>
              <a:rPr lang="en-US" i="1" dirty="0"/>
              <a:t> </a:t>
            </a:r>
            <a:r>
              <a:rPr lang="en-US" i="1" dirty="0" err="1"/>
              <a:t>rigtig</a:t>
            </a:r>
            <a:r>
              <a:rPr lang="en-US" i="1" dirty="0"/>
              <a:t> gal over at </a:t>
            </a:r>
            <a:r>
              <a:rPr lang="en-US" i="1" dirty="0" err="1"/>
              <a:t>dit</a:t>
            </a:r>
            <a:r>
              <a:rPr lang="en-US" i="1" dirty="0"/>
              <a:t> barn har </a:t>
            </a:r>
            <a:r>
              <a:rPr lang="en-US" i="1" dirty="0" err="1"/>
              <a:t>ventet</a:t>
            </a:r>
            <a:r>
              <a:rPr lang="en-US" i="1" dirty="0"/>
              <a:t> </a:t>
            </a:r>
            <a:r>
              <a:rPr lang="en-US" i="1" dirty="0" err="1"/>
              <a:t>så</a:t>
            </a:r>
            <a:r>
              <a:rPr lang="en-US" i="1" dirty="0"/>
              <a:t> </a:t>
            </a:r>
            <a:r>
              <a:rPr lang="en-US" i="1" dirty="0" err="1"/>
              <a:t>længe</a:t>
            </a:r>
            <a:r>
              <a:rPr lang="en-US" i="1" dirty="0"/>
              <a:t>...” PAUSE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“Du </a:t>
            </a:r>
            <a:r>
              <a:rPr lang="en-US" i="1" dirty="0" err="1"/>
              <a:t>virker</a:t>
            </a:r>
            <a:r>
              <a:rPr lang="en-US" i="1" dirty="0"/>
              <a:t> </a:t>
            </a:r>
            <a:r>
              <a:rPr lang="en-US" i="1" dirty="0" err="1"/>
              <a:t>frustreret</a:t>
            </a:r>
            <a:r>
              <a:rPr lang="en-US" i="1" dirty="0"/>
              <a:t>.....” PAUSE</a:t>
            </a:r>
            <a:br>
              <a:rPr lang="en-US" i="1" dirty="0"/>
            </a:br>
            <a:endParaRPr lang="en-US" i="1" dirty="0"/>
          </a:p>
          <a:p>
            <a:pPr marL="0" indent="0">
              <a:lnSpc>
                <a:spcPct val="100000"/>
              </a:lnSpc>
              <a:buNone/>
            </a:pPr>
            <a:r>
              <a:rPr lang="en-US" u="sng" dirty="0" err="1"/>
              <a:t>Frygt</a:t>
            </a:r>
            <a:r>
              <a:rPr lang="en-US" u="sng" dirty="0"/>
              <a:t> / Angst: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i="1" dirty="0"/>
              <a:t>“Det </a:t>
            </a:r>
            <a:r>
              <a:rPr lang="en-US" i="1" dirty="0" err="1"/>
              <a:t>lyder</a:t>
            </a:r>
            <a:r>
              <a:rPr lang="en-US" i="1" dirty="0"/>
              <a:t> </a:t>
            </a:r>
            <a:r>
              <a:rPr lang="en-US" i="1" dirty="0" err="1"/>
              <a:t>som</a:t>
            </a:r>
            <a:r>
              <a:rPr lang="en-US" i="1" dirty="0"/>
              <a:t> om, at du </a:t>
            </a:r>
            <a:r>
              <a:rPr lang="en-US" i="1" dirty="0" err="1"/>
              <a:t>blev</a:t>
            </a:r>
            <a:r>
              <a:rPr lang="en-US" i="1" dirty="0"/>
              <a:t> </a:t>
            </a:r>
            <a:r>
              <a:rPr lang="en-US" i="1" dirty="0" err="1"/>
              <a:t>rigtig</a:t>
            </a:r>
            <a:r>
              <a:rPr lang="en-US" i="1" dirty="0"/>
              <a:t> </a:t>
            </a:r>
            <a:r>
              <a:rPr lang="en-US" i="1" dirty="0" err="1"/>
              <a:t>bange</a:t>
            </a:r>
            <a:r>
              <a:rPr lang="en-US" i="1" dirty="0"/>
              <a:t> da du </a:t>
            </a:r>
            <a:r>
              <a:rPr lang="en-US" i="1" dirty="0" err="1"/>
              <a:t>opdagede</a:t>
            </a:r>
            <a:r>
              <a:rPr lang="en-US" i="1" dirty="0"/>
              <a:t> </a:t>
            </a:r>
            <a:r>
              <a:rPr lang="en-US" i="1" dirty="0" err="1"/>
              <a:t>knuden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dit</a:t>
            </a:r>
            <a:r>
              <a:rPr lang="en-US" i="1" dirty="0"/>
              <a:t> </a:t>
            </a:r>
            <a:r>
              <a:rPr lang="en-US" i="1" dirty="0" err="1"/>
              <a:t>bryst</a:t>
            </a:r>
            <a:r>
              <a:rPr lang="en-US" i="1" dirty="0"/>
              <a:t>....” PAUSE   </a:t>
            </a:r>
            <a:r>
              <a:rPr lang="en-US" i="1" dirty="0" err="1"/>
              <a:t>Så</a:t>
            </a:r>
            <a:r>
              <a:rPr lang="en-US" i="1" dirty="0"/>
              <a:t> du </a:t>
            </a:r>
            <a:r>
              <a:rPr lang="en-US" i="1" dirty="0" err="1"/>
              <a:t>blev</a:t>
            </a:r>
            <a:r>
              <a:rPr lang="en-US" i="1" dirty="0"/>
              <a:t> </a:t>
            </a:r>
            <a:r>
              <a:rPr lang="en-US" i="1" dirty="0" err="1"/>
              <a:t>bange</a:t>
            </a:r>
            <a:r>
              <a:rPr lang="en-US" i="1" dirty="0"/>
              <a:t>??  .... PAUSE</a:t>
            </a:r>
          </a:p>
          <a:p>
            <a:pPr eaLnBrk="1" hangingPunct="1">
              <a:lnSpc>
                <a:spcPct val="100000"/>
              </a:lnSpc>
              <a:buFont typeface="AU Passata" charset="0"/>
              <a:buNone/>
            </a:pPr>
            <a:endParaRPr lang="da-DK" altLang="da-DK" sz="2000" dirty="0"/>
          </a:p>
          <a:p>
            <a:pPr eaLnBrk="1" hangingPunct="1">
              <a:lnSpc>
                <a:spcPct val="100000"/>
              </a:lnSpc>
            </a:pPr>
            <a:endParaRPr lang="da-DK" altLang="da-DK" sz="2000" dirty="0"/>
          </a:p>
          <a:p>
            <a:pPr eaLnBrk="1" hangingPunct="1">
              <a:lnSpc>
                <a:spcPct val="100000"/>
              </a:lnSpc>
              <a:buFont typeface="AU Passata" charset="0"/>
              <a:buNone/>
            </a:pPr>
            <a:endParaRPr lang="da-DK" altLang="da-DK" sz="2000" dirty="0"/>
          </a:p>
          <a:p>
            <a:pPr eaLnBrk="1" hangingPunct="1">
              <a:buFont typeface="AU Passata" charset="0"/>
              <a:buNone/>
            </a:pPr>
            <a:endParaRPr lang="da-DK" altLang="da-DK" sz="2400" u="sng" dirty="0">
              <a:solidFill>
                <a:schemeClr val="tx1"/>
              </a:solidFill>
            </a:endParaRPr>
          </a:p>
        </p:txBody>
      </p:sp>
      <p:sp>
        <p:nvSpPr>
          <p:cNvPr id="15364" name="Pladsholder til diasnumm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9C5042-0ACC-4162-B07B-E34424A4031D}" type="slidenum">
              <a:rPr lang="da-DK" altLang="da-DK" smtClean="0">
                <a:latin typeface="AU Passata" charset="0"/>
              </a:rPr>
              <a:pPr/>
              <a:t>29</a:t>
            </a:fld>
            <a:endParaRPr lang="da-DK" altLang="da-DK">
              <a:latin typeface="AU Passata" charset="0"/>
            </a:endParaRPr>
          </a:p>
        </p:txBody>
      </p:sp>
      <p:pic>
        <p:nvPicPr>
          <p:cNvPr id="2050" name="Picture 2" descr="Talkback: Empati i business - Jesper Wil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32958"/>
            <a:ext cx="2448272" cy="14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rspective Taking - Empathy Training Lit Revi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45" y="1250860"/>
            <a:ext cx="2269605" cy="12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9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23888"/>
            <a:ext cx="2466975" cy="184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Kort om patientcentreret kommunikation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a-DK" sz="2400" kern="1200" dirty="0">
                <a:latin typeface="AU Passata" pitchFamily="34" charset="0"/>
                <a:cs typeface="Arial" charset="0"/>
              </a:rPr>
              <a:t>Patienten i centrum</a:t>
            </a:r>
          </a:p>
          <a:p>
            <a:pPr>
              <a:buFontTx/>
              <a:buChar char="-"/>
            </a:pPr>
            <a:endParaRPr lang="da-DK" sz="2400" kern="1200" dirty="0">
              <a:latin typeface="AU Passata" pitchFamily="34" charset="0"/>
              <a:cs typeface="Arial" charset="0"/>
            </a:endParaRPr>
          </a:p>
          <a:p>
            <a:pPr>
              <a:buFontTx/>
              <a:buChar char="-"/>
            </a:pPr>
            <a:r>
              <a:rPr lang="da-DK" sz="2400" kern="1200" dirty="0">
                <a:latin typeface="AU Passata" pitchFamily="34" charset="0"/>
                <a:cs typeface="Arial" charset="0"/>
              </a:rPr>
              <a:t>Fokus på det hele menneske og ikke kun den fysiske problemstilling</a:t>
            </a:r>
          </a:p>
          <a:p>
            <a:pPr>
              <a:buFontTx/>
              <a:buChar char="-"/>
            </a:pPr>
            <a:endParaRPr lang="da-DK" sz="2400" kern="1200" dirty="0">
              <a:latin typeface="AU Passata" pitchFamily="34" charset="0"/>
              <a:cs typeface="Arial" charset="0"/>
            </a:endParaRPr>
          </a:p>
          <a:p>
            <a:pPr>
              <a:buFontTx/>
              <a:buChar char="-"/>
            </a:pPr>
            <a:r>
              <a:rPr lang="da-DK" sz="2400" kern="1200" dirty="0">
                <a:latin typeface="AU Passata" pitchFamily="34" charset="0"/>
                <a:cs typeface="Arial" charset="0"/>
              </a:rPr>
              <a:t>Den patientcentrerede læge stiller spørgsmål som:</a:t>
            </a:r>
          </a:p>
          <a:p>
            <a:pPr lvl="4">
              <a:buFontTx/>
              <a:buChar char="-"/>
            </a:pPr>
            <a:r>
              <a:rPr lang="da-DK" sz="1800" kern="1200" dirty="0">
                <a:latin typeface="AU Passata" pitchFamily="34" charset="0"/>
                <a:cs typeface="Arial" charset="0"/>
              </a:rPr>
              <a:t>Hvad betyder det for dig?</a:t>
            </a:r>
          </a:p>
          <a:p>
            <a:pPr lvl="4">
              <a:buFontTx/>
              <a:buChar char="-"/>
            </a:pPr>
            <a:r>
              <a:rPr lang="da-DK" sz="1800" kern="1200" dirty="0">
                <a:latin typeface="AU Passata" pitchFamily="34" charset="0"/>
                <a:cs typeface="Arial" charset="0"/>
              </a:rPr>
              <a:t>Hvordan påvirker det din dagligdag?</a:t>
            </a:r>
          </a:p>
          <a:p>
            <a:pPr lvl="4">
              <a:buFontTx/>
              <a:buChar char="-"/>
            </a:pPr>
            <a:r>
              <a:rPr lang="da-DK" sz="1800" kern="1200" dirty="0">
                <a:latin typeface="AU Passata" pitchFamily="34" charset="0"/>
                <a:cs typeface="Arial" charset="0"/>
              </a:rPr>
              <a:t>Hvordan er dit liv ellers?</a:t>
            </a:r>
          </a:p>
          <a:p>
            <a:pPr>
              <a:buFontTx/>
              <a:buChar char="-"/>
            </a:pPr>
            <a:endParaRPr lang="da-DK" sz="2400" kern="1200" dirty="0">
              <a:latin typeface="AU Passata" pitchFamily="34" charset="0"/>
              <a:cs typeface="Arial" charset="0"/>
            </a:endParaRPr>
          </a:p>
          <a:p>
            <a:pPr>
              <a:buFontTx/>
              <a:buChar char="-"/>
            </a:pPr>
            <a:r>
              <a:rPr lang="da-DK" sz="2400" dirty="0"/>
              <a:t>Biomedicinsk V biopsykosocial sygdoms/sundhedsforståelse</a:t>
            </a:r>
            <a:endParaRPr lang="en-DK" sz="2400" dirty="0"/>
          </a:p>
          <a:p>
            <a:pPr>
              <a:buFontTx/>
              <a:buChar char="-"/>
            </a:pPr>
            <a:endParaRPr lang="da-DK" sz="2400" kern="1200" dirty="0">
              <a:latin typeface="AU Passata" pitchFamily="34" charset="0"/>
              <a:cs typeface="Arial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FF5C-4A20-4B1C-B746-F03741F0C0D0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475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1179A-B422-8448-9CF0-3B521D64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Hvad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I </a:t>
            </a:r>
            <a:r>
              <a:rPr lang="en-GB" dirty="0" err="1"/>
              <a:t>forvente</a:t>
            </a:r>
            <a:r>
              <a:rPr lang="en-GB" dirty="0"/>
              <a:t> de </a:t>
            </a:r>
            <a:r>
              <a:rPr lang="en-GB" dirty="0" err="1"/>
              <a:t>studerende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- rent </a:t>
            </a:r>
            <a:r>
              <a:rPr lang="en-GB" dirty="0" err="1"/>
              <a:t>kommunikativt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319FF-117A-9041-938D-1B84A3D60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DK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686C4-E0E0-6342-9AEA-3BE66742D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t="21974" r="6578" b="44116"/>
          <a:stretch/>
        </p:blipFill>
        <p:spPr>
          <a:xfrm>
            <a:off x="1403647" y="2780928"/>
            <a:ext cx="7112627" cy="3960440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5724128" y="6173788"/>
            <a:ext cx="3312368" cy="507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”Kollegial </a:t>
            </a:r>
            <a:r>
              <a:rPr lang="da-DK" sz="2000" dirty="0" err="1">
                <a:solidFill>
                  <a:srgbClr val="FF0000"/>
                </a:solidFill>
              </a:rPr>
              <a:t>supervison</a:t>
            </a:r>
            <a:r>
              <a:rPr lang="da-DK" sz="2000" dirty="0">
                <a:solidFill>
                  <a:srgbClr val="FF0000"/>
                </a:solidFill>
              </a:rPr>
              <a:t>”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91924" y="2935288"/>
            <a:ext cx="2242922" cy="4958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>
                <a:solidFill>
                  <a:srgbClr val="002060"/>
                </a:solidFill>
              </a:rPr>
              <a:t>Kommunikation 1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102742" y="4869160"/>
            <a:ext cx="28964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02060"/>
                </a:solidFill>
              </a:rPr>
              <a:t>Kommunikation 2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91924" y="6150417"/>
            <a:ext cx="3245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002060"/>
                </a:solidFill>
              </a:rPr>
              <a:t>Kommunikation 3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3851920" y="4941168"/>
            <a:ext cx="2520280" cy="49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”Videofeedback”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2438602" y="2935287"/>
            <a:ext cx="3240360" cy="49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rgbClr val="FF0000"/>
                </a:solidFill>
              </a:rPr>
              <a:t>”Samtalens struktur”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i dag.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FF5C-4A20-4B1C-B746-F03741F0C0D0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CCD0E8-2555-48E4-9333-2AEE004E569B}"/>
              </a:ext>
            </a:extLst>
          </p:cNvPr>
          <p:cNvSpPr txBox="1"/>
          <p:nvPr/>
        </p:nvSpPr>
        <p:spPr>
          <a:xfrm>
            <a:off x="788566" y="3200400"/>
            <a:ext cx="6937694" cy="14838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3428E"/>
                </a:solidFill>
                <a:latin typeface="AU Passata"/>
              </a:rPr>
              <a:t>Yoon Frederiksen </a:t>
            </a:r>
            <a:endParaRPr lang="en-US">
              <a:solidFill>
                <a:srgbClr val="03428E"/>
              </a:solidFill>
              <a:latin typeface="AU Passata"/>
            </a:endParaRPr>
          </a:p>
          <a:p>
            <a:r>
              <a:rPr lang="en-US" dirty="0">
                <a:solidFill>
                  <a:srgbClr val="03428E"/>
                </a:solidFill>
                <a:latin typeface="AU Passata"/>
              </a:rPr>
              <a:t>                          &amp; </a:t>
            </a:r>
          </a:p>
          <a:p>
            <a:r>
              <a:rPr lang="en-US" dirty="0">
                <a:solidFill>
                  <a:srgbClr val="03428E"/>
                </a:solidFill>
                <a:latin typeface="AU Passata"/>
              </a:rPr>
              <a:t>Malene Flensborg Damholdt</a:t>
            </a:r>
          </a:p>
        </p:txBody>
      </p:sp>
    </p:spTree>
    <p:extLst>
      <p:ext uri="{BB962C8B-B14F-4D97-AF65-F5344CB8AC3E}">
        <p14:creationId xmlns:p14="http://schemas.microsoft.com/office/powerpoint/2010/main" val="71308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8763" y="1785822"/>
            <a:ext cx="8440737" cy="766176"/>
          </a:xfrm>
        </p:spPr>
        <p:txBody>
          <a:bodyPr/>
          <a:lstStyle/>
          <a:p>
            <a:r>
              <a:rPr lang="en-US" altLang="da-DK" sz="2800" dirty="0"/>
              <a:t>Patientcentrerethed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57905" y="2212276"/>
            <a:ext cx="8448849" cy="3930651"/>
          </a:xfrm>
        </p:spPr>
        <p:txBody>
          <a:bodyPr/>
          <a:lstStyle/>
          <a:p>
            <a:endParaRPr lang="da-DK" altLang="da-DK" sz="2100" dirty="0"/>
          </a:p>
          <a:p>
            <a:endParaRPr lang="da-DK" altLang="da-DK" sz="2100" dirty="0"/>
          </a:p>
          <a:p>
            <a:endParaRPr lang="da-DK" altLang="da-DK" sz="2100" dirty="0"/>
          </a:p>
          <a:p>
            <a:r>
              <a:rPr lang="da-DK" altLang="da-DK" dirty="0"/>
              <a:t>En filosofi om omsorgsarbejde med tre gensidigt afhængige elementer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4469" y="5588794"/>
            <a:ext cx="2659702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Epstein et al., 2005; Epstein &amp; Street, 2007</a:t>
            </a:r>
          </a:p>
        </p:txBody>
      </p:sp>
      <p:sp>
        <p:nvSpPr>
          <p:cNvPr id="7" name="Oval 6"/>
          <p:cNvSpPr/>
          <p:nvPr/>
        </p:nvSpPr>
        <p:spPr>
          <a:xfrm>
            <a:off x="3789090" y="3387157"/>
            <a:ext cx="1943100" cy="1837135"/>
          </a:xfrm>
          <a:prstGeom prst="ellipse">
            <a:avLst/>
          </a:prstGeom>
          <a:solidFill>
            <a:schemeClr val="tx2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100000"/>
              </a:lnSpc>
              <a:defRPr/>
            </a:pPr>
            <a:r>
              <a:rPr lang="da-DK" sz="1200" dirty="0">
                <a:solidFill>
                  <a:schemeClr val="tx1"/>
                </a:solidFill>
              </a:rPr>
              <a:t>At understøtte patientens mulighed for at deltage aktivt i egen behandling</a:t>
            </a:r>
          </a:p>
        </p:txBody>
      </p:sp>
      <p:sp>
        <p:nvSpPr>
          <p:cNvPr id="8" name="Oval 7"/>
          <p:cNvSpPr/>
          <p:nvPr/>
        </p:nvSpPr>
        <p:spPr>
          <a:xfrm>
            <a:off x="3059832" y="4645726"/>
            <a:ext cx="1727597" cy="1688306"/>
          </a:xfrm>
          <a:prstGeom prst="ellipse">
            <a:avLst/>
          </a:prstGeom>
          <a:solidFill>
            <a:schemeClr val="tx2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100000"/>
              </a:lnSpc>
              <a:defRPr/>
            </a:pPr>
            <a:r>
              <a:rPr lang="da-DK" sz="1200" dirty="0">
                <a:solidFill>
                  <a:schemeClr val="tx1"/>
                </a:solidFill>
              </a:rPr>
              <a:t>At styrke læge-patient forholdet </a:t>
            </a:r>
          </a:p>
        </p:txBody>
      </p:sp>
      <p:sp>
        <p:nvSpPr>
          <p:cNvPr id="5" name="Oval 4"/>
          <p:cNvSpPr/>
          <p:nvPr/>
        </p:nvSpPr>
        <p:spPr>
          <a:xfrm>
            <a:off x="2115071" y="3321250"/>
            <a:ext cx="1889522" cy="1835944"/>
          </a:xfrm>
          <a:prstGeom prst="ellipse">
            <a:avLst/>
          </a:prstGeom>
          <a:solidFill>
            <a:schemeClr val="tx2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lnSpc>
                <a:spcPct val="100000"/>
              </a:lnSpc>
              <a:defRPr/>
            </a:pPr>
            <a:r>
              <a:rPr lang="da-DK" sz="1200" dirty="0">
                <a:solidFill>
                  <a:schemeClr val="tx1"/>
                </a:solidFill>
              </a:rPr>
              <a:t>At tage hensyn til patientens behov, perspektiver og individuelle erfaringer </a:t>
            </a:r>
          </a:p>
        </p:txBody>
      </p:sp>
    </p:spTree>
    <p:extLst>
      <p:ext uri="{BB962C8B-B14F-4D97-AF65-F5344CB8AC3E}">
        <p14:creationId xmlns:p14="http://schemas.microsoft.com/office/powerpoint/2010/main" val="1615704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507E-286C-CF43-A9E3-7208FD2D4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F7584-BD34-F74D-966B-93B34B4F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BC15A-E9BF-9E44-8C64-B0EBD6C04A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FF5C-4A20-4B1C-B746-F03741F0C0D0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B039C8-1060-9547-B93A-FBB674C2E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05"/>
            <a:ext cx="9144000" cy="6507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F65502-3BD4-D642-8E49-0C04AAFFFE40}"/>
              </a:ext>
            </a:extLst>
          </p:cNvPr>
          <p:cNvSpPr txBox="1"/>
          <p:nvPr/>
        </p:nvSpPr>
        <p:spPr>
          <a:xfrm>
            <a:off x="358775" y="6384925"/>
            <a:ext cx="6288088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err="1"/>
              <a:t>Lægens</a:t>
            </a:r>
            <a:r>
              <a:rPr lang="en-GB" sz="1200" i="1" dirty="0"/>
              <a:t> roller (2017).FADL</a:t>
            </a:r>
          </a:p>
        </p:txBody>
      </p:sp>
    </p:spTree>
    <p:extLst>
      <p:ext uri="{BB962C8B-B14F-4D97-AF65-F5344CB8AC3E}">
        <p14:creationId xmlns:p14="http://schemas.microsoft.com/office/powerpoint/2010/main" val="426141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fælles sygdomsmodel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4294967295"/>
          </p:nvPr>
        </p:nvSpPr>
        <p:spPr>
          <a:xfrm>
            <a:off x="2915816" y="2852936"/>
            <a:ext cx="5686425" cy="12241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da-DK" dirty="0"/>
              <a:t>The good physician treats the disease; the great physician treats the patient who has the disease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8575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9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FAAE5-DA8D-EE48-81AC-FF786F69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9FF5C-4A20-4B1C-B746-F03741F0C0D0}" type="slidenum">
              <a:rPr lang="da-DK" smtClean="0"/>
              <a:pPr>
                <a:defRPr/>
              </a:pPr>
              <a:t>7</a:t>
            </a:fld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E647B-E92D-AB49-841F-654F208A8D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74361" y="228370"/>
            <a:ext cx="8421688" cy="9493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64B9F-B82F-5E48-80F7-45624A1F01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2085" y="1510158"/>
            <a:ext cx="8424519" cy="46551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5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Patientcentreret</a:t>
            </a:r>
            <a:r>
              <a:rPr lang="en-GB" sz="25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5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kommunikation</a:t>
            </a:r>
            <a:endParaRPr lang="en-GB" sz="25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en-GB" sz="2500" strike="sngStrike" dirty="0">
              <a:solidFill>
                <a:schemeClr val="accent1"/>
              </a:solidFill>
            </a:endParaRPr>
          </a:p>
          <a:p>
            <a:r>
              <a:rPr lang="en-GB" sz="2500" dirty="0">
                <a:solidFill>
                  <a:schemeClr val="tx2"/>
                </a:solidFill>
              </a:rPr>
              <a:t>Calgary Cambridge </a:t>
            </a:r>
            <a:r>
              <a:rPr lang="en-GB" sz="2500" dirty="0" err="1">
                <a:solidFill>
                  <a:schemeClr val="tx2"/>
                </a:solidFill>
              </a:rPr>
              <a:t>modellen</a:t>
            </a:r>
            <a:r>
              <a:rPr lang="en-GB" sz="2500" dirty="0">
                <a:solidFill>
                  <a:schemeClr val="tx2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en-GB" sz="2500" dirty="0" err="1">
                <a:solidFill>
                  <a:schemeClr val="tx2"/>
                </a:solidFill>
              </a:rPr>
              <a:t>Samtalen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 err="1">
                <a:solidFill>
                  <a:schemeClr val="tx2"/>
                </a:solidFill>
              </a:rPr>
              <a:t>indledes</a:t>
            </a:r>
            <a:endParaRPr lang="en-GB" sz="25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en-GB" sz="2500" dirty="0" err="1">
                <a:solidFill>
                  <a:schemeClr val="tx2"/>
                </a:solidFill>
              </a:rPr>
              <a:t>Indhentning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 err="1">
                <a:solidFill>
                  <a:schemeClr val="tx2"/>
                </a:solidFill>
              </a:rPr>
              <a:t>af</a:t>
            </a:r>
            <a:r>
              <a:rPr lang="en-GB" sz="2500" dirty="0">
                <a:solidFill>
                  <a:schemeClr val="tx2"/>
                </a:solidFill>
              </a:rPr>
              <a:t> information</a:t>
            </a:r>
          </a:p>
          <a:p>
            <a:pPr lvl="1">
              <a:buFontTx/>
              <a:buChar char="-"/>
            </a:pPr>
            <a:r>
              <a:rPr lang="en-GB" sz="2500" dirty="0" err="1">
                <a:solidFill>
                  <a:schemeClr val="tx2"/>
                </a:solidFill>
              </a:rPr>
              <a:t>Formidling</a:t>
            </a:r>
            <a:endParaRPr lang="en-GB" sz="25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en-GB" sz="2500" dirty="0" err="1">
                <a:solidFill>
                  <a:schemeClr val="tx2"/>
                </a:solidFill>
              </a:rPr>
              <a:t>Samtalen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 err="1">
                <a:solidFill>
                  <a:schemeClr val="tx2"/>
                </a:solidFill>
              </a:rPr>
              <a:t>afsluttes</a:t>
            </a:r>
            <a:endParaRPr lang="en-GB" sz="2500" dirty="0">
              <a:solidFill>
                <a:schemeClr val="tx2"/>
              </a:solidFill>
            </a:endParaRPr>
          </a:p>
          <a:p>
            <a:pPr lvl="1">
              <a:buFontTx/>
              <a:buChar char="-"/>
            </a:pPr>
            <a:r>
              <a:rPr lang="en-GB" sz="2500" dirty="0" err="1">
                <a:solidFill>
                  <a:schemeClr val="tx2"/>
                </a:solidFill>
              </a:rPr>
              <a:t>Etablering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 err="1">
                <a:solidFill>
                  <a:schemeClr val="tx2"/>
                </a:solidFill>
              </a:rPr>
              <a:t>og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 err="1">
                <a:solidFill>
                  <a:schemeClr val="tx2"/>
                </a:solidFill>
              </a:rPr>
              <a:t>vedligeholdense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 err="1">
                <a:solidFill>
                  <a:schemeClr val="tx2"/>
                </a:solidFill>
              </a:rPr>
              <a:t>af</a:t>
            </a:r>
            <a:r>
              <a:rPr lang="en-GB" sz="2500" dirty="0">
                <a:solidFill>
                  <a:schemeClr val="tx2"/>
                </a:solidFill>
              </a:rPr>
              <a:t> </a:t>
            </a:r>
            <a:endParaRPr lang="en-GB" sz="2500" dirty="0">
              <a:solidFill>
                <a:schemeClr val="tx2"/>
              </a:solidFill>
              <a:cs typeface="Calibri"/>
            </a:endParaRPr>
          </a:p>
          <a:p>
            <a:pPr marL="457200" lvl="1" indent="0">
              <a:buNone/>
            </a:pPr>
            <a:r>
              <a:rPr lang="en-GB" sz="2500" dirty="0" err="1">
                <a:solidFill>
                  <a:schemeClr val="tx2"/>
                </a:solidFill>
              </a:rPr>
              <a:t>struktur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 err="1">
                <a:solidFill>
                  <a:schemeClr val="tx2"/>
                </a:solidFill>
              </a:rPr>
              <a:t>og</a:t>
            </a:r>
            <a:r>
              <a:rPr lang="en-GB" sz="2500" dirty="0">
                <a:solidFill>
                  <a:schemeClr val="tx2"/>
                </a:solidFill>
              </a:rPr>
              <a:t> </a:t>
            </a:r>
            <a:r>
              <a:rPr lang="en-GB" sz="2500" dirty="0" err="1">
                <a:solidFill>
                  <a:schemeClr val="tx2"/>
                </a:solidFill>
              </a:rPr>
              <a:t>kontakt</a:t>
            </a:r>
            <a:endParaRPr lang="en-GB" sz="2500" dirty="0">
              <a:solidFill>
                <a:schemeClr val="tx2"/>
              </a:solidFill>
            </a:endParaRPr>
          </a:p>
          <a:p>
            <a:pPr marL="0" lvl="1" indent="-38100">
              <a:buNone/>
            </a:pPr>
            <a:endParaRPr lang="en-GB" sz="2500" dirty="0">
              <a:solidFill>
                <a:schemeClr val="tx2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AABF9CF-01D3-8D45-8EB8-C80A141F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37" y="228373"/>
            <a:ext cx="3921883" cy="447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8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B22BF-C5E4-9047-BB16-3E59040B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90E3B-AE99-E94E-8002-D6BB1990D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9FF5C-4A20-4B1C-B746-F03741F0C0D0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pic>
        <p:nvPicPr>
          <p:cNvPr id="14338" name="Picture 2" descr="Consultation models">
            <a:extLst>
              <a:ext uri="{FF2B5EF4-FFF2-40B4-BE49-F238E27FC236}">
                <a16:creationId xmlns:a16="http://schemas.microsoft.com/office/drawing/2014/main" id="{7CBD6F23-4EB6-0944-A2B8-8BF105BC22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11980" r="6981"/>
          <a:stretch/>
        </p:blipFill>
        <p:spPr bwMode="auto">
          <a:xfrm>
            <a:off x="358775" y="127426"/>
            <a:ext cx="8483625" cy="64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D57BA-7979-B645-9722-AC9F6DE6C07F}"/>
              </a:ext>
            </a:extLst>
          </p:cNvPr>
          <p:cNvSpPr txBox="1"/>
          <p:nvPr/>
        </p:nvSpPr>
        <p:spPr>
          <a:xfrm>
            <a:off x="20760" y="6353201"/>
            <a:ext cx="8136904" cy="4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Silverman, Kurtz &amp; Draper (2013)</a:t>
            </a:r>
          </a:p>
        </p:txBody>
      </p:sp>
    </p:spTree>
    <p:extLst>
      <p:ext uri="{BB962C8B-B14F-4D97-AF65-F5344CB8AC3E}">
        <p14:creationId xmlns:p14="http://schemas.microsoft.com/office/powerpoint/2010/main" val="419758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6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78192"/>
              </p:ext>
            </p:extLst>
          </p:nvPr>
        </p:nvGraphicFramePr>
        <p:xfrm>
          <a:off x="1763688" y="1268760"/>
          <a:ext cx="6815478" cy="5043471"/>
        </p:xfrm>
        <a:graphic>
          <a:graphicData uri="http://schemas.openxmlformats.org/drawingml/2006/table">
            <a:tbl>
              <a:tblPr/>
              <a:tblGrid>
                <a:gridCol w="6815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6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Samtalen indledes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Skabe kontakt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Udtømmende fælles agenda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  <a:alpha val="3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39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2. Indhente information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2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3. Lægen formidler information og diagnose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4. Samtalen afsluttes</a:t>
                      </a:r>
                    </a:p>
                  </a:txBody>
                  <a:tcPr marL="91447" marR="91447" marT="45709" marB="4570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231217" y="908720"/>
            <a:ext cx="1532471" cy="5403511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r>
              <a:rPr lang="da-DK" sz="2400" b="1" dirty="0">
                <a:solidFill>
                  <a:schemeClr val="bg2">
                    <a:lumMod val="75000"/>
                  </a:schemeClr>
                </a:solidFill>
                <a:cs typeface="+mn-cs"/>
              </a:rPr>
              <a:t>LØBENDE ETABLERE OG BIBEHOLDE STRUKTUR OG KONTAKT</a:t>
            </a:r>
          </a:p>
          <a:p>
            <a:pPr>
              <a:lnSpc>
                <a:spcPts val="3600"/>
              </a:lnSpc>
              <a:buFont typeface="AU Passata" pitchFamily="34" charset="0"/>
              <a:buNone/>
              <a:defRPr/>
            </a:pPr>
            <a:endParaRPr lang="da-DK" sz="2400" b="1" dirty="0">
              <a:solidFill>
                <a:schemeClr val="bg2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1413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AU kommunikationskursus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u">
  <a:themeElements>
    <a:clrScheme name="">
      <a:dk1>
        <a:srgbClr val="000000"/>
      </a:dk1>
      <a:lt1>
        <a:srgbClr val="FFFFFF"/>
      </a:lt1>
      <a:dk2>
        <a:srgbClr val="81A0C6"/>
      </a:dk2>
      <a:lt2>
        <a:srgbClr val="03428E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6ECF4"/>
      </a:hlink>
      <a:folHlink>
        <a:srgbClr val="E5E5E9"/>
      </a:folHlink>
    </a:clrScheme>
    <a:fontScheme name="Default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ursusbeskrivelser xmlns="2991d259-8bd3-4531-a318-0a90d5e442a3" xsi:nil="true"/>
    <_x002e_ xmlns="2991d259-8bd3-4531-a318-0a90d5e442a3" xsi:nil="true"/>
    <SharedWithUsers xmlns="76b98e8e-f6b6-4738-bc3c-3febecce4c39">
      <UserInfo>
        <DisplayName>Yoon Frederiksen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3C609DDF08CA42BB6B9CF3C4A083A5" ma:contentTypeVersion="13" ma:contentTypeDescription="Opret et nyt dokument." ma:contentTypeScope="" ma:versionID="c3ebf21675060713f20a79f9254db94a">
  <xsd:schema xmlns:xsd="http://www.w3.org/2001/XMLSchema" xmlns:xs="http://www.w3.org/2001/XMLSchema" xmlns:p="http://schemas.microsoft.com/office/2006/metadata/properties" xmlns:ns2="2991d259-8bd3-4531-a318-0a90d5e442a3" xmlns:ns3="76b98e8e-f6b6-4738-bc3c-3febecce4c39" targetNamespace="http://schemas.microsoft.com/office/2006/metadata/properties" ma:root="true" ma:fieldsID="76876bd5e5ea92fe9eedf0e0b966dfe8" ns2:_="" ns3:_="">
    <xsd:import namespace="2991d259-8bd3-4531-a318-0a90d5e442a3"/>
    <xsd:import namespace="76b98e8e-f6b6-4738-bc3c-3febecce4c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Kursusbeskrivelser" minOccurs="0"/>
                <xsd:element ref="ns2:_x002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1d259-8bd3-4531-a318-0a90d5e44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Kursusbeskrivelser" ma:index="19" nillable="true" ma:displayName="Kursusbeskrivelser" ma:description="Disse kursusbeskrivelser skal fremgå af kursusplanen til de studerende" ma:format="Dropdown" ma:internalName="Kursusbeskrivelser">
      <xsd:simpleType>
        <xsd:restriction base="dms:Note">
          <xsd:maxLength value="255"/>
        </xsd:restriction>
      </xsd:simpleType>
    </xsd:element>
    <xsd:element name="_x002e_" ma:index="20" nillable="true" ma:displayName="." ma:description="Skal uploades til blackboard" ma:format="Dropdown" ma:internalName="_x002e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98e8e-f6b6-4738-bc3c-3febecce4c3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9D852-66E2-418B-AA69-9A50846B255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6b98e8e-f6b6-4738-bc3c-3febecce4c39"/>
    <ds:schemaRef ds:uri="2991d259-8bd3-4531-a318-0a90d5e442a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1BD4A4-69A9-43E5-B1ED-C39F01CBB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91d259-8bd3-4531-a318-0a90d5e442a3"/>
    <ds:schemaRef ds:uri="76b98e8e-f6b6-4738-bc3c-3febecce4c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ADD1E5-75CC-458D-90D0-5781F1B77D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28130</TotalTime>
  <Words>983</Words>
  <Application>Microsoft Office PowerPoint</Application>
  <PresentationFormat>Skærmshow (4:3)</PresentationFormat>
  <Paragraphs>282</Paragraphs>
  <Slides>31</Slides>
  <Notes>30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31</vt:i4>
      </vt:variant>
    </vt:vector>
  </HeadingPairs>
  <TitlesOfParts>
    <vt:vector size="45" baseType="lpstr">
      <vt:lpstr>ＭＳ Ｐゴシック</vt:lpstr>
      <vt:lpstr>Arial</vt:lpstr>
      <vt:lpstr>AU Passata</vt:lpstr>
      <vt:lpstr>AU Peto</vt:lpstr>
      <vt:lpstr>Calibri</vt:lpstr>
      <vt:lpstr>Symbol</vt:lpstr>
      <vt:lpstr>Times New Roman</vt:lpstr>
      <vt:lpstr>Wingdings</vt:lpstr>
      <vt:lpstr>Default</vt:lpstr>
      <vt:lpstr>Brugerdefineret design</vt:lpstr>
      <vt:lpstr>au</vt:lpstr>
      <vt:lpstr>Tema AU kommunikationskursus</vt:lpstr>
      <vt:lpstr>1_Brugerdefineret design</vt:lpstr>
      <vt:lpstr>1_au</vt:lpstr>
      <vt:lpstr>PowerPoint-præsentation</vt:lpstr>
      <vt:lpstr>AGENDA</vt:lpstr>
      <vt:lpstr>Kort om patientcentreret kommunikation</vt:lpstr>
      <vt:lpstr>Patientcentrerethed</vt:lpstr>
      <vt:lpstr>PowerPoint-præsentation</vt:lpstr>
      <vt:lpstr>En fælles sygdomsmodel</vt:lpstr>
      <vt:lpstr>AGENDA</vt:lpstr>
      <vt:lpstr>PowerPoint-præsentation</vt:lpstr>
      <vt:lpstr>PowerPoint-præsentation</vt:lpstr>
      <vt:lpstr>Samtalen indledes</vt:lpstr>
      <vt:lpstr>Samtalen indledes: fælles agenda</vt:lpstr>
      <vt:lpstr>PowerPoint-præsentation</vt:lpstr>
      <vt:lpstr>Indhente information </vt:lpstr>
      <vt:lpstr>Indhente information, fort.</vt:lpstr>
      <vt:lpstr>Indhente information, fort.</vt:lpstr>
      <vt:lpstr>PowerPoint-præsentation</vt:lpstr>
      <vt:lpstr>PowerPoint-præsentation</vt:lpstr>
      <vt:lpstr>Formidling af information</vt:lpstr>
      <vt:lpstr>Formidling af information fort.</vt:lpstr>
      <vt:lpstr>PowerPoint-præsentation</vt:lpstr>
      <vt:lpstr>Sikkerhedsnet, afslutningstjek</vt:lpstr>
      <vt:lpstr>PowerPoint-præsentation</vt:lpstr>
      <vt:lpstr>PowerPoint-præsentation</vt:lpstr>
      <vt:lpstr>Struktur: signposting</vt:lpstr>
      <vt:lpstr>Struktur: metakommunikation</vt:lpstr>
      <vt:lpstr>Kontakt: nonverbal kommunikation</vt:lpstr>
      <vt:lpstr>Kontakt: nonverbal kommunikation</vt:lpstr>
      <vt:lpstr>Kontakt: anerkendelse</vt:lpstr>
      <vt:lpstr>Kontakt: empati </vt:lpstr>
      <vt:lpstr>Hvad kan I forvente de studerende kan- rent kommunikativt?</vt:lpstr>
      <vt:lpstr>Tak for i dag.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WITH CAPITAL LETTERS]</dc:title>
  <dc:creator>LOUISE@MEDU.AU.DK</dc:creator>
  <cp:lastModifiedBy>Liv Tholstrup</cp:lastModifiedBy>
  <cp:revision>642</cp:revision>
  <cp:lastPrinted>2016-11-06T20:40:17Z</cp:lastPrinted>
  <dcterms:created xsi:type="dcterms:W3CDTF">2010-09-13T10:49:48Z</dcterms:created>
  <dcterms:modified xsi:type="dcterms:W3CDTF">2020-08-17T13:20:06Z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By">
    <vt:lpwstr>SkabelonDesign</vt:lpwstr>
  </property>
  <property fmtid="{D5CDD505-2E9C-101B-9397-08002B2CF9AE}" pid="3" name="ContentTypeId">
    <vt:lpwstr>0x010100423C609DDF08CA42BB6B9CF3C4A083A5</vt:lpwstr>
  </property>
</Properties>
</file>