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269" r:id="rId4"/>
    <p:sldId id="266" r:id="rId5"/>
    <p:sldId id="271" r:id="rId6"/>
    <p:sldId id="272" r:id="rId7"/>
    <p:sldId id="273" r:id="rId8"/>
    <p:sldId id="268" r:id="rId9"/>
    <p:sldId id="270" r:id="rId10"/>
    <p:sldId id="274" r:id="rId11"/>
  </p:sldIdLst>
  <p:sldSz cx="9144000" cy="5143500" type="screen16x9"/>
  <p:notesSz cx="6808788" cy="9940925"/>
  <p:defaultTextStyle>
    <a:defPPr>
      <a:defRPr lang="da-DK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8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5" autoAdjust="0"/>
    <p:restoredTop sz="93979" autoAdjust="0"/>
  </p:normalViewPr>
  <p:slideViewPr>
    <p:cSldViewPr snapToGrid="0" snapToObjects="1">
      <p:cViewPr varScale="1">
        <p:scale>
          <a:sx n="45" d="100"/>
          <a:sy n="45" d="100"/>
        </p:scale>
        <p:origin x="980" y="48"/>
      </p:cViewPr>
      <p:guideLst>
        <p:guide orient="horz" pos="3028"/>
        <p:guide pos="6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110F3-2A3B-4ADD-ABAE-DB77762D0D6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7A69-7BD3-40AD-8E5C-D88925F134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 er bade tale om info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hjemmesiden</a:t>
            </a:r>
            <a:r>
              <a:rPr lang="en-US" baseline="0" dirty="0" smtClean="0"/>
              <a:t> og om dens </a:t>
            </a:r>
            <a:r>
              <a:rPr lang="en-US" baseline="0" dirty="0" err="1" smtClean="0"/>
              <a:t>ressourcer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Brug tid til at orientere dig på hjemmesiden</a:t>
            </a:r>
          </a:p>
          <a:p>
            <a:r>
              <a:rPr lang="da-DK" noProof="0" dirty="0" smtClean="0"/>
              <a:t>Under</a:t>
            </a:r>
            <a:r>
              <a:rPr lang="da-DK" baseline="0" noProof="0" dirty="0" smtClean="0"/>
              <a:t> løbende vurdering – feedback</a:t>
            </a:r>
          </a:p>
          <a:p>
            <a:r>
              <a:rPr lang="da-DK" baseline="0" noProof="0" dirty="0" smtClean="0"/>
              <a:t>Vi udbygger yderligere værktøjskassen/med fokus på feedback og kommunikation</a:t>
            </a:r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4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noProof="0" dirty="0" smtClean="0"/>
              <a:t>Stjernerne</a:t>
            </a:r>
            <a:r>
              <a:rPr lang="da-DK" baseline="0" noProof="0" dirty="0" smtClean="0"/>
              <a:t> – dem jeg vil anbefale, at de selv går ind på. Røde cirkler – nogle jeg lige vil komme nærmere ind på - nedenfor</a:t>
            </a:r>
            <a:endParaRPr lang="da-DK" noProof="0" dirty="0" smtClean="0"/>
          </a:p>
          <a:p>
            <a:pPr marL="228600" indent="-228600">
              <a:buAutoNum type="arabicPeriod"/>
            </a:pPr>
            <a:r>
              <a:rPr lang="da-DK" noProof="0" dirty="0" smtClean="0"/>
              <a:t>FAQ- hvad indeholder</a:t>
            </a:r>
            <a:r>
              <a:rPr lang="da-DK" baseline="0" noProof="0" dirty="0" smtClean="0"/>
              <a:t> det?</a:t>
            </a:r>
          </a:p>
          <a:p>
            <a:pPr marL="228600" indent="-228600">
              <a:buAutoNum type="arabicPeriod"/>
            </a:pPr>
            <a:r>
              <a:rPr lang="da-DK" baseline="0" noProof="0" dirty="0" smtClean="0"/>
              <a:t>Øvrig Information – link til den nye studieordning – hvor de kan se kompetenceprofilen og læringsmålene for deres semester (også afspejlet i “kompetencekortene”)</a:t>
            </a:r>
          </a:p>
          <a:p>
            <a:pPr marL="228600" indent="-228600">
              <a:buAutoNum type="arabicPeriod"/>
            </a:pPr>
            <a:r>
              <a:rPr lang="da-DK" baseline="0" noProof="0" dirty="0" smtClean="0"/>
              <a:t>Nyt værktøjskassen Feedback-Guide/Feedback postkortet &amp; modellen for Calgary-Cambridge Guide (CCG)</a:t>
            </a:r>
          </a:p>
          <a:p>
            <a:pPr marL="228600" indent="-228600">
              <a:buAutoNum type="arabicPeriod"/>
            </a:pPr>
            <a:r>
              <a:rPr lang="da-DK" baseline="0" noProof="0" dirty="0" smtClean="0"/>
              <a:t>Kompetencekort – her kan du se alle kompetencekort på dit semester – og se andres semestres</a:t>
            </a:r>
          </a:p>
          <a:p>
            <a:pPr marL="228600" indent="-228600">
              <a:buAutoNum type="arabicPeriod"/>
            </a:pPr>
            <a:r>
              <a:rPr lang="da-DK" baseline="0" noProof="0" dirty="0" smtClean="0"/>
              <a:t>Uddannelsesmateriale – her er videoer, </a:t>
            </a:r>
            <a:r>
              <a:rPr lang="da-DK" baseline="0" noProof="0" dirty="0" err="1" smtClean="0"/>
              <a:t>ppt</a:t>
            </a:r>
            <a:r>
              <a:rPr lang="da-DK" baseline="0" noProof="0" dirty="0" smtClean="0"/>
              <a:t>.-præsentationer og artikler, forberedelsesmateriale</a:t>
            </a:r>
          </a:p>
          <a:p>
            <a:pPr marL="228600" indent="-228600">
              <a:buAutoNum type="arabicPeriod"/>
            </a:pPr>
            <a:r>
              <a:rPr lang="da-DK" baseline="0" noProof="0" dirty="0" smtClean="0"/>
              <a:t>BlackBoard</a:t>
            </a:r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Disse</a:t>
            </a:r>
            <a:r>
              <a:rPr lang="da-DK" baseline="0" noProof="0" dirty="0" smtClean="0"/>
              <a:t> punkter/svar er nogle, vi har fået rigtig mange spørgsmål på.</a:t>
            </a:r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err="1" smtClean="0"/>
              <a:t>klikker</a:t>
            </a:r>
            <a:r>
              <a:rPr lang="en-US" dirty="0" smtClean="0"/>
              <a:t> sig via </a:t>
            </a:r>
            <a:r>
              <a:rPr lang="en-US" dirty="0" err="1" smtClean="0"/>
              <a:t>studiediagrammet</a:t>
            </a:r>
            <a:r>
              <a:rPr lang="en-US" dirty="0" smtClean="0"/>
              <a:t> </a:t>
            </a:r>
            <a:r>
              <a:rPr lang="en-US" dirty="0" err="1" smtClean="0"/>
              <a:t>videre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sit semester/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kryds</a:t>
            </a:r>
            <a:r>
              <a:rPr lang="en-US" baseline="0" dirty="0" smtClean="0"/>
              <a:t> 2020/2021 af</a:t>
            </a:r>
          </a:p>
          <a:p>
            <a:r>
              <a:rPr lang="en-US" baseline="0" dirty="0" smtClean="0"/>
              <a:t>Den </a:t>
            </a:r>
            <a:r>
              <a:rPr lang="en-US" baseline="0" dirty="0" err="1" smtClean="0"/>
              <a:t>nye</a:t>
            </a:r>
            <a:r>
              <a:rPr lang="en-US" baseline="0" dirty="0" smtClean="0"/>
              <a:t> video </a:t>
            </a:r>
            <a:r>
              <a:rPr lang="en-US" baseline="0" dirty="0" err="1" smtClean="0"/>
              <a:t>kommer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ligge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lige</a:t>
            </a:r>
            <a:r>
              <a:rPr lang="en-US" baseline="0" dirty="0" smtClean="0"/>
              <a:t> under </a:t>
            </a:r>
            <a:r>
              <a:rPr lang="en-US" baseline="0" dirty="0" err="1" smtClean="0"/>
              <a:t>linket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studieordningen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NB. </a:t>
            </a:r>
            <a:r>
              <a:rPr lang="en-US" dirty="0" err="1" smtClean="0"/>
              <a:t>Læs</a:t>
            </a:r>
            <a:r>
              <a:rPr lang="en-US" dirty="0" smtClean="0"/>
              <a:t> om BB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hjemmesiden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Husk, </a:t>
            </a:r>
            <a:r>
              <a:rPr lang="en-US" dirty="0" err="1" smtClean="0"/>
              <a:t>det</a:t>
            </a:r>
            <a:r>
              <a:rPr lang="en-US" dirty="0" smtClean="0"/>
              <a:t> er </a:t>
            </a:r>
            <a:r>
              <a:rPr lang="en-US" dirty="0" err="1" smtClean="0"/>
              <a:t>meget</a:t>
            </a:r>
            <a:r>
              <a:rPr lang="en-US" dirty="0" smtClean="0"/>
              <a:t> </a:t>
            </a:r>
            <a:r>
              <a:rPr lang="en-US" dirty="0" err="1" smtClean="0"/>
              <a:t>forskelligt</a:t>
            </a:r>
            <a:r>
              <a:rPr lang="en-US" dirty="0" smtClean="0"/>
              <a:t>, </a:t>
            </a:r>
            <a:r>
              <a:rPr lang="en-US" dirty="0" err="1" smtClean="0"/>
              <a:t>hvordan</a:t>
            </a:r>
            <a:r>
              <a:rPr lang="en-US" dirty="0" smtClean="0"/>
              <a:t> BB </a:t>
            </a:r>
            <a:r>
              <a:rPr lang="en-US" dirty="0" err="1" smtClean="0"/>
              <a:t>bruges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forskellige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semestre</a:t>
            </a:r>
            <a:r>
              <a:rPr lang="en-US" baseline="0" dirty="0" smtClean="0"/>
              <a:t>., </a:t>
            </a:r>
            <a:r>
              <a:rPr lang="en-US" baseline="0" dirty="0" err="1" smtClean="0"/>
              <a:t>hvorfor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nødvendigvis</a:t>
            </a:r>
            <a:r>
              <a:rPr lang="en-US" baseline="0" dirty="0" smtClean="0"/>
              <a:t> er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semesteriderne</a:t>
            </a:r>
            <a:endParaRPr lang="en-US" dirty="0" smtClean="0"/>
          </a:p>
          <a:p>
            <a:r>
              <a:rPr lang="en-US" dirty="0" smtClean="0"/>
              <a:t>AU-id </a:t>
            </a:r>
            <a:r>
              <a:rPr lang="en-US" dirty="0" err="1" smtClean="0"/>
              <a:t>kræver</a:t>
            </a:r>
            <a:r>
              <a:rPr lang="en-US" dirty="0" smtClean="0"/>
              <a:t> en AU-</a:t>
            </a:r>
            <a:r>
              <a:rPr lang="en-US" dirty="0" err="1" smtClean="0"/>
              <a:t>ansættelse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Ansættelse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klinisk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lektor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ekstern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lektor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endnu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et AU-id/ </a:t>
            </a:r>
            <a:r>
              <a:rPr lang="en-US" baseline="0" dirty="0" err="1" smtClean="0"/>
              <a:t>endnu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ansættelse</a:t>
            </a:r>
            <a:r>
              <a:rPr lang="en-US" baseline="0" dirty="0" smtClean="0"/>
              <a:t> ved AU – Kontakt Anna Haurdahl, IKM for </a:t>
            </a:r>
            <a:r>
              <a:rPr lang="en-US" baseline="0" dirty="0" err="1" smtClean="0"/>
              <a:t>adgang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AU. (Alle </a:t>
            </a:r>
            <a:r>
              <a:rPr lang="en-US" baseline="0" dirty="0" err="1" smtClean="0"/>
              <a:t>skulle</a:t>
            </a:r>
            <a:r>
              <a:rPr lang="en-US" baseline="0" dirty="0" smtClean="0"/>
              <a:t> have </a:t>
            </a:r>
            <a:r>
              <a:rPr lang="en-US" baseline="0" dirty="0" err="1" smtClean="0"/>
              <a:t>adgang</a:t>
            </a:r>
            <a:r>
              <a:rPr lang="en-US" baseline="0" dirty="0" smtClean="0"/>
              <a:t> ved </a:t>
            </a:r>
            <a:r>
              <a:rPr lang="en-US" baseline="0" dirty="0" err="1" smtClean="0"/>
              <a:t>semesterstart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1" cy="1102519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5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14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3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8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7" indent="0">
              <a:buNone/>
              <a:defRPr sz="1600" b="1"/>
            </a:lvl5pPr>
            <a:lvl6pPr marL="2285759" indent="0">
              <a:buNone/>
              <a:defRPr sz="1600" b="1"/>
            </a:lvl6pPr>
            <a:lvl7pPr marL="2742910" indent="0">
              <a:buNone/>
              <a:defRPr sz="1600" b="1"/>
            </a:lvl7pPr>
            <a:lvl8pPr marL="3200062" indent="0">
              <a:buNone/>
              <a:defRPr sz="1600" b="1"/>
            </a:lvl8pPr>
            <a:lvl9pPr marL="3657214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7" indent="0">
              <a:buNone/>
              <a:defRPr sz="1600" b="1"/>
            </a:lvl5pPr>
            <a:lvl6pPr marL="2285759" indent="0">
              <a:buNone/>
              <a:defRPr sz="1600" b="1"/>
            </a:lvl6pPr>
            <a:lvl7pPr marL="2742910" indent="0">
              <a:buNone/>
              <a:defRPr sz="1600" b="1"/>
            </a:lvl7pPr>
            <a:lvl8pPr marL="3200062" indent="0">
              <a:buNone/>
              <a:defRPr sz="1600" b="1"/>
            </a:lvl8pPr>
            <a:lvl9pPr marL="3657214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7" indent="0">
              <a:buNone/>
              <a:defRPr sz="900"/>
            </a:lvl5pPr>
            <a:lvl6pPr marL="2285759" indent="0">
              <a:buNone/>
              <a:defRPr sz="900"/>
            </a:lvl6pPr>
            <a:lvl7pPr marL="2742910" indent="0">
              <a:buNone/>
              <a:defRPr sz="900"/>
            </a:lvl7pPr>
            <a:lvl8pPr marL="3200062" indent="0">
              <a:buNone/>
              <a:defRPr sz="900"/>
            </a:lvl8pPr>
            <a:lvl9pPr marL="3657214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7" indent="0">
              <a:buNone/>
              <a:defRPr sz="2000"/>
            </a:lvl5pPr>
            <a:lvl6pPr marL="2285759" indent="0">
              <a:buNone/>
              <a:defRPr sz="2000"/>
            </a:lvl6pPr>
            <a:lvl7pPr marL="2742910" indent="0">
              <a:buNone/>
              <a:defRPr sz="2000"/>
            </a:lvl7pPr>
            <a:lvl8pPr marL="3200062" indent="0">
              <a:buNone/>
              <a:defRPr sz="2000"/>
            </a:lvl8pPr>
            <a:lvl9pPr marL="3657214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7" indent="0">
              <a:buNone/>
              <a:defRPr sz="900"/>
            </a:lvl5pPr>
            <a:lvl6pPr marL="2285759" indent="0">
              <a:buNone/>
              <a:defRPr sz="900"/>
            </a:lvl6pPr>
            <a:lvl7pPr marL="2742910" indent="0">
              <a:buNone/>
              <a:defRPr sz="900"/>
            </a:lvl7pPr>
            <a:lvl8pPr marL="3200062" indent="0">
              <a:buNone/>
              <a:defRPr sz="900"/>
            </a:lvl8pPr>
            <a:lvl9pPr marL="3657214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cid:image002.jpg@01D5E40F.729298B0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U_DA_ORANGE_FOOTE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lede 17" descr="au_alt_white.pd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22263" y="4533900"/>
            <a:ext cx="1892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 userDrawn="1"/>
        </p:nvSpPr>
        <p:spPr>
          <a:xfrm>
            <a:off x="8362950" y="4329113"/>
            <a:ext cx="431800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2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algn="ctr" defTabSz="457152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pic>
        <p:nvPicPr>
          <p:cNvPr id="1030" name="Billede 1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065338" y="4533900"/>
            <a:ext cx="6969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32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10" name="Billede 16" descr="cid:image001.jpg@01D5E0E1.FC4D1070"/>
          <p:cNvPicPr/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89" y="4419282"/>
            <a:ext cx="840105" cy="476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 userDrawn="1"/>
        </p:nvSpPr>
        <p:spPr>
          <a:xfrm>
            <a:off x="3211758" y="4589110"/>
            <a:ext cx="2937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17.8. 2020 UPL-Uddannelsesdag,</a:t>
            </a:r>
            <a:r>
              <a:rPr lang="da-DK" sz="1200" baseline="0" dirty="0" smtClean="0">
                <a:solidFill>
                  <a:schemeClr val="bg1"/>
                </a:solidFill>
              </a:rPr>
              <a:t> </a:t>
            </a:r>
            <a:r>
              <a:rPr lang="da-DK" sz="1200" dirty="0" smtClean="0">
                <a:solidFill>
                  <a:schemeClr val="bg1"/>
                </a:solidFill>
              </a:rPr>
              <a:t>Zoom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AU Passata" pitchFamily="34" charset="0"/>
          <a:ea typeface="+mj-ea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5pPr>
      <a:lvl6pPr marL="2514335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7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8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0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4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C347-32BE-4666-89EC-F6B1BD6B99C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.medarbejdere.au.dk/undervisning/up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55" y="385962"/>
            <a:ext cx="7772401" cy="1102519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Praktisk information om UPL-hjemmeside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64074" y="3178251"/>
            <a:ext cx="5833356" cy="895864"/>
          </a:xfrm>
        </p:spPr>
        <p:txBody>
          <a:bodyPr/>
          <a:lstStyle/>
          <a:p>
            <a:endParaRPr lang="da-DK" sz="2800" b="1" dirty="0" smtClean="0"/>
          </a:p>
          <a:p>
            <a:r>
              <a:rPr lang="da-DK" sz="1800" b="1" dirty="0" smtClean="0"/>
              <a:t>Liv Tholstrup, Specialkonsulent, CESU</a:t>
            </a:r>
          </a:p>
          <a:p>
            <a:endParaRPr lang="da-DK" sz="2800" b="1" dirty="0"/>
          </a:p>
          <a:p>
            <a:endParaRPr lang="da-DK" sz="2800" b="1" dirty="0"/>
          </a:p>
          <a:p>
            <a:endParaRPr lang="da-DK" sz="2400" dirty="0"/>
          </a:p>
        </p:txBody>
      </p:sp>
      <p:pic>
        <p:nvPicPr>
          <p:cNvPr id="5" name="Billede 4"/>
          <p:cNvPicPr/>
          <p:nvPr/>
        </p:nvPicPr>
        <p:blipFill rotWithShape="1">
          <a:blip r:embed="rId3"/>
          <a:srcRect l="3520" t="13139" r="5200" b="3320"/>
          <a:stretch/>
        </p:blipFill>
        <p:spPr bwMode="auto">
          <a:xfrm>
            <a:off x="2698290" y="1488989"/>
            <a:ext cx="3564924" cy="1958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6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892" y="277776"/>
            <a:ext cx="6687013" cy="735981"/>
          </a:xfrm>
        </p:spPr>
        <p:txBody>
          <a:bodyPr/>
          <a:lstStyle/>
          <a:p>
            <a:r>
              <a:rPr lang="da-DK" dirty="0" smtClean="0"/>
              <a:t>Hjemmesiden lever og skal bruges…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72" y="1127984"/>
            <a:ext cx="2184478" cy="1453671"/>
          </a:xfrm>
        </p:spPr>
      </p:pic>
      <p:sp>
        <p:nvSpPr>
          <p:cNvPr id="5" name="Tekstfelt 4"/>
          <p:cNvSpPr txBox="1"/>
          <p:nvPr/>
        </p:nvSpPr>
        <p:spPr>
          <a:xfrm>
            <a:off x="163552" y="1166382"/>
            <a:ext cx="65792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U Passata" panose="020B0503030502030804" pitchFamily="34" charset="0"/>
              </a:rPr>
              <a:t>Hold øje med hjemmesiden: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da-DK" dirty="0" smtClean="0">
                <a:latin typeface="AU Passata" panose="020B0503030502030804" pitchFamily="34" charset="0"/>
              </a:rPr>
              <a:t>Her finder du den vigtigste information for dig som UPL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da-DK" dirty="0" smtClean="0">
                <a:latin typeface="AU Passata" panose="020B0503030502030804" pitchFamily="34" charset="0"/>
              </a:rPr>
              <a:t>Der kommer hele tiden nyt til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da-DK" dirty="0" smtClean="0">
                <a:latin typeface="AU Passata" panose="020B0503030502030804" pitchFamily="34" charset="0"/>
              </a:rPr>
              <a:t>Opdateres løbende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da-DK" dirty="0" smtClean="0">
                <a:latin typeface="AU Passata" panose="020B0503030502030804" pitchFamily="34" charset="0"/>
              </a:rPr>
              <a:t>Nye ressourcer, værktøjer, materiale</a:t>
            </a:r>
          </a:p>
          <a:p>
            <a:pPr lvl="1" indent="0"/>
            <a:endParaRPr lang="da-DK" sz="2000" dirty="0" smtClean="0">
              <a:latin typeface="AU Passata" panose="020B050303050203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U Passata" panose="020B0503030502030804" pitchFamily="34" charset="0"/>
              </a:rPr>
              <a:t>Kontakt os, hvis I mangler noget på hjemmeside/ har ideer til hjemmesiden</a:t>
            </a:r>
          </a:p>
        </p:txBody>
      </p:sp>
      <p:sp>
        <p:nvSpPr>
          <p:cNvPr id="3" name="Tekstfelt 2"/>
          <p:cNvSpPr txBox="1"/>
          <p:nvPr/>
        </p:nvSpPr>
        <p:spPr>
          <a:xfrm flipH="1">
            <a:off x="6742771" y="2810108"/>
            <a:ext cx="2237681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hlinkClick r:id="rId3"/>
              </a:rPr>
              <a:t>https://clin.medarbejdere.au.dk/undervisning/upl/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0407"/>
            <a:ext cx="6428478" cy="679443"/>
          </a:xfrm>
        </p:spPr>
        <p:txBody>
          <a:bodyPr/>
          <a:lstStyle/>
          <a:p>
            <a:r>
              <a:rPr lang="da-DK" dirty="0" smtClean="0">
                <a:cs typeface="Arial" panose="020B0604020202020204" pitchFamily="34" charset="0"/>
              </a:rPr>
              <a:t>Information på hjemmesiden:</a:t>
            </a:r>
            <a:endParaRPr lang="da-DK" dirty="0">
              <a:cs typeface="Arial" panose="020B0604020202020204" pitchFamily="34" charset="0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21" y="905621"/>
            <a:ext cx="2347255" cy="1453345"/>
          </a:xfrm>
        </p:spPr>
      </p:pic>
      <p:sp>
        <p:nvSpPr>
          <p:cNvPr id="5" name="Tekstfelt 4"/>
          <p:cNvSpPr txBox="1"/>
          <p:nvPr/>
        </p:nvSpPr>
        <p:spPr>
          <a:xfrm>
            <a:off x="166816" y="955048"/>
            <a:ext cx="6357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Uddannelsesprogram, uddannelsesdatoer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FAQ – svar på de fleste formelle spørgsmål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Værktøjskasse – til inspiration og hjælp + vigtige redskaber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Kontaktpersoner, IKM, CESU, kursuslederne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UPL-funktion, rolle, mandat– og baggrunden for UPL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Kompetencebog, kompetencekort og løbende vurdering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Uddannelsesmateriale (præsentationer, videoer, artikler)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UPL-liste (Organisering &amp; Organisatorisk </a:t>
            </a:r>
            <a:r>
              <a:rPr lang="da-DK" dirty="0">
                <a:latin typeface="AU Passata" panose="020B0503030502030804" pitchFamily="34" charset="0"/>
              </a:rPr>
              <a:t>K</a:t>
            </a:r>
            <a:r>
              <a:rPr lang="da-DK" dirty="0" smtClean="0">
                <a:latin typeface="AU Passata" panose="020B0503030502030804" pitchFamily="34" charset="0"/>
              </a:rPr>
              <a:t>ontekst)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U Passata" panose="020B0503030502030804" pitchFamily="34" charset="0"/>
              </a:rPr>
              <a:t>m.m</a:t>
            </a:r>
            <a:r>
              <a:rPr lang="da-DK" dirty="0">
                <a:latin typeface="AU Passata" panose="020B0503030502030804" pitchFamily="34" charset="0"/>
              </a:rPr>
              <a:t>.</a:t>
            </a:r>
            <a:endParaRPr lang="da-DK" dirty="0" smtClean="0">
              <a:latin typeface="AU Passata" panose="020B050303050203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kstfelt 2"/>
          <p:cNvSpPr txBox="1"/>
          <p:nvPr/>
        </p:nvSpPr>
        <p:spPr>
          <a:xfrm>
            <a:off x="6573794" y="2463670"/>
            <a:ext cx="2347783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Vi anbefaler, at man lærer</a:t>
            </a:r>
          </a:p>
          <a:p>
            <a:r>
              <a:rPr lang="da-DK" sz="1200" i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hjemmesiden godt at kende </a:t>
            </a:r>
          </a:p>
          <a:p>
            <a:r>
              <a:rPr lang="da-DK" sz="1200" i="1" dirty="0">
                <a:solidFill>
                  <a:schemeClr val="bg1"/>
                </a:solidFill>
                <a:latin typeface="AU Passata" panose="020B0503030502030804" pitchFamily="34" charset="0"/>
              </a:rPr>
              <a:t>o</a:t>
            </a:r>
            <a:r>
              <a:rPr lang="da-DK" sz="1200" i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g holder sig orienteret dér.</a:t>
            </a:r>
          </a:p>
          <a:p>
            <a:endParaRPr lang="da-DK" sz="1200" i="1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r>
              <a:rPr lang="da-DK" sz="1200" i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Særligt pga. Covid-19 er det en vigtig kommunikationsplatform for os. </a:t>
            </a:r>
            <a:endParaRPr lang="da-DK" sz="1200" i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0318" y="284205"/>
            <a:ext cx="3632886" cy="655852"/>
          </a:xfrm>
        </p:spPr>
        <p:txBody>
          <a:bodyPr/>
          <a:lstStyle/>
          <a:p>
            <a:r>
              <a:rPr lang="da-DK" dirty="0" smtClean="0"/>
              <a:t>Særligt fokus…</a:t>
            </a:r>
            <a:endParaRPr lang="da-DK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3"/>
          <a:srcRect l="1994" t="8635" r="2968" b="3882"/>
          <a:stretch/>
        </p:blipFill>
        <p:spPr bwMode="auto">
          <a:xfrm>
            <a:off x="1816443" y="1018661"/>
            <a:ext cx="5338311" cy="3090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5152767" y="1590945"/>
            <a:ext cx="834081" cy="2981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152766" y="2279050"/>
            <a:ext cx="834081" cy="2981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3135527" y="3660948"/>
            <a:ext cx="834081" cy="2981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takket stjerne 18"/>
          <p:cNvSpPr/>
          <p:nvPr/>
        </p:nvSpPr>
        <p:spPr>
          <a:xfrm>
            <a:off x="4311011" y="3544973"/>
            <a:ext cx="157644" cy="1159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takket stjerne 19"/>
          <p:cNvSpPr/>
          <p:nvPr/>
        </p:nvSpPr>
        <p:spPr>
          <a:xfrm>
            <a:off x="5908026" y="2123773"/>
            <a:ext cx="157644" cy="1159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takket stjerne 20"/>
          <p:cNvSpPr/>
          <p:nvPr/>
        </p:nvSpPr>
        <p:spPr>
          <a:xfrm>
            <a:off x="3795116" y="1446781"/>
            <a:ext cx="157644" cy="1159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takket stjerne 21"/>
          <p:cNvSpPr/>
          <p:nvPr/>
        </p:nvSpPr>
        <p:spPr>
          <a:xfrm>
            <a:off x="4740120" y="2181759"/>
            <a:ext cx="157644" cy="1159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99" y="402537"/>
            <a:ext cx="1502834" cy="556055"/>
          </a:xfrm>
        </p:spPr>
        <p:txBody>
          <a:bodyPr/>
          <a:lstStyle/>
          <a:p>
            <a:r>
              <a:rPr lang="en-US" dirty="0" smtClean="0"/>
              <a:t>FAQ…</a:t>
            </a:r>
            <a:endParaRPr lang="en-US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3"/>
          <a:srcRect l="25931" t="25905" r="3544" b="16828"/>
          <a:stretch/>
        </p:blipFill>
        <p:spPr bwMode="auto">
          <a:xfrm>
            <a:off x="3083716" y="859738"/>
            <a:ext cx="5855692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276537" y="1057446"/>
            <a:ext cx="280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AU Passata" panose="020B0503030502030804" pitchFamily="34" charset="0"/>
              </a:rPr>
              <a:t>Her finder du svar på mange</a:t>
            </a:r>
          </a:p>
          <a:p>
            <a:r>
              <a:rPr lang="da-DK" sz="1600" dirty="0" smtClean="0">
                <a:latin typeface="AU Passata" panose="020B0503030502030804" pitchFamily="34" charset="0"/>
              </a:rPr>
              <a:t>formelle spørgsmål</a:t>
            </a:r>
          </a:p>
          <a:p>
            <a:r>
              <a:rPr lang="da-DK" sz="1600" dirty="0" smtClean="0">
                <a:latin typeface="AU Passata" panose="020B0503030502030804" pitchFamily="34" charset="0"/>
              </a:rPr>
              <a:t>ang. UPL-ansættelsen!</a:t>
            </a:r>
            <a:endParaRPr lang="da-DK" sz="1600" dirty="0">
              <a:latin typeface="AU Passata" panose="020B050303050203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2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18508" y="-35132"/>
            <a:ext cx="7793200" cy="765774"/>
          </a:xfrm>
        </p:spPr>
        <p:txBody>
          <a:bodyPr/>
          <a:lstStyle/>
          <a:p>
            <a:r>
              <a:rPr lang="da-DK" dirty="0" smtClean="0"/>
              <a:t>Øvrig</a:t>
            </a:r>
            <a:r>
              <a:rPr lang="en-US" dirty="0" smtClean="0"/>
              <a:t> information – </a:t>
            </a:r>
            <a:r>
              <a:rPr lang="da-DK" dirty="0" smtClean="0"/>
              <a:t>Studieordning 2020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9897" y="625005"/>
            <a:ext cx="8355433" cy="2971800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 smtClean="0"/>
              <a:t>Her ligger link til den nye studieordning, hvorfra du kan klikke dig videre til dit eget semester (kursus) og se læringsmålene.</a:t>
            </a:r>
          </a:p>
          <a:p>
            <a:pPr marL="0" indent="0">
              <a:buNone/>
            </a:pPr>
            <a:r>
              <a:rPr lang="da-DK" sz="1600" dirty="0" smtClean="0"/>
              <a:t>Video på vej om, hvordan du navigerer rundt i studieordningen!</a:t>
            </a:r>
            <a:endParaRPr lang="da-DK" sz="1600" dirty="0"/>
          </a:p>
        </p:txBody>
      </p:sp>
      <p:sp>
        <p:nvSpPr>
          <p:cNvPr id="11" name="Højrepil 10"/>
          <p:cNvSpPr/>
          <p:nvPr/>
        </p:nvSpPr>
        <p:spPr>
          <a:xfrm>
            <a:off x="4489125" y="3071419"/>
            <a:ext cx="533897" cy="32511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Billede 14"/>
          <p:cNvPicPr/>
          <p:nvPr/>
        </p:nvPicPr>
        <p:blipFill rotWithShape="1">
          <a:blip r:embed="rId3"/>
          <a:srcRect t="8823" r="31241" b="10836"/>
          <a:stretch/>
        </p:blipFill>
        <p:spPr bwMode="auto">
          <a:xfrm>
            <a:off x="306134" y="1668980"/>
            <a:ext cx="3939540" cy="287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Ellipse 16"/>
          <p:cNvSpPr/>
          <p:nvPr/>
        </p:nvSpPr>
        <p:spPr>
          <a:xfrm>
            <a:off x="137775" y="3107573"/>
            <a:ext cx="834081" cy="2981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Billede 19"/>
          <p:cNvPicPr/>
          <p:nvPr/>
        </p:nvPicPr>
        <p:blipFill rotWithShape="1">
          <a:blip r:embed="rId4"/>
          <a:srcRect l="12903" t="9011" r="18538" b="10593"/>
          <a:stretch/>
        </p:blipFill>
        <p:spPr bwMode="auto">
          <a:xfrm>
            <a:off x="5217795" y="2266315"/>
            <a:ext cx="3926205" cy="287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Billede 21"/>
          <p:cNvPicPr/>
          <p:nvPr/>
        </p:nvPicPr>
        <p:blipFill rotWithShape="1">
          <a:blip r:embed="rId5"/>
          <a:srcRect l="1172" t="22712" r="2382" b="27538"/>
          <a:stretch/>
        </p:blipFill>
        <p:spPr bwMode="auto">
          <a:xfrm>
            <a:off x="984219" y="3680794"/>
            <a:ext cx="4323816" cy="133306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Ellipse 22"/>
          <p:cNvSpPr/>
          <p:nvPr/>
        </p:nvSpPr>
        <p:spPr>
          <a:xfrm>
            <a:off x="5123862" y="3919243"/>
            <a:ext cx="834081" cy="2981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778402" y="3662887"/>
            <a:ext cx="834081" cy="2981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øjrepil 24"/>
          <p:cNvSpPr/>
          <p:nvPr/>
        </p:nvSpPr>
        <p:spPr>
          <a:xfrm rot="5400000">
            <a:off x="2882174" y="3261255"/>
            <a:ext cx="347865" cy="2978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felt 3"/>
          <p:cNvSpPr txBox="1"/>
          <p:nvPr/>
        </p:nvSpPr>
        <p:spPr>
          <a:xfrm>
            <a:off x="-50738" y="15895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412420" y="3589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4834509" y="21813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849" y="59711"/>
            <a:ext cx="3024290" cy="836152"/>
          </a:xfrm>
        </p:spPr>
        <p:txBody>
          <a:bodyPr/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BlackBoard..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773693"/>
            <a:ext cx="8411737" cy="3160365"/>
          </a:xfrm>
        </p:spPr>
        <p:txBody>
          <a:bodyPr>
            <a:normAutofit/>
          </a:bodyPr>
          <a:lstStyle/>
          <a:p>
            <a:r>
              <a:rPr lang="da-DK" sz="2000" dirty="0" smtClean="0">
                <a:cs typeface="Arial" panose="020B0604020202020204" pitchFamily="34" charset="0"/>
              </a:rPr>
              <a:t>BlackBoard er AU´s Learning Management System (LMS)</a:t>
            </a:r>
          </a:p>
          <a:p>
            <a:r>
              <a:rPr lang="da-DK" sz="2000" dirty="0" smtClean="0">
                <a:cs typeface="Arial" panose="020B0604020202020204" pitchFamily="34" charset="0"/>
              </a:rPr>
              <a:t>På Blackboard kan du: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>
                <a:cs typeface="Arial" panose="020B0604020202020204" pitchFamily="34" charset="0"/>
              </a:rPr>
              <a:t>Se information om det pågældende semester, du er UPL på (</a:t>
            </a:r>
            <a:r>
              <a:rPr lang="da-DK" sz="1600" dirty="0" smtClean="0">
                <a:cs typeface="Arial" panose="020B0604020202020204" pitchFamily="34" charset="0"/>
              </a:rPr>
              <a:t>deltagerlister, kursusbeskrivelse, pensumliste, logbog, undervisning m.v.)</a:t>
            </a:r>
            <a:endParaRPr lang="da-DK" sz="1600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>
                <a:cs typeface="Arial" panose="020B0604020202020204" pitchFamily="34" charset="0"/>
              </a:rPr>
              <a:t>Du kan lægge introplaner, arbejdsplaner etc. ind vedr. </a:t>
            </a:r>
            <a:r>
              <a:rPr lang="da-DK" sz="1600" dirty="0" smtClean="0">
                <a:cs typeface="Arial" panose="020B0604020202020204" pitchFamily="34" charset="0"/>
              </a:rPr>
              <a:t>klinikforløb (</a:t>
            </a:r>
            <a:r>
              <a:rPr lang="da-DK" sz="1600" dirty="0">
                <a:cs typeface="Arial" panose="020B0604020202020204" pitchFamily="34" charset="0"/>
              </a:rPr>
              <a:t>frivilligt)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 smtClean="0">
                <a:cs typeface="Arial" panose="020B0604020202020204" pitchFamily="34" charset="0"/>
              </a:rPr>
              <a:t>Uploade </a:t>
            </a:r>
            <a:r>
              <a:rPr lang="da-DK" sz="1600" dirty="0">
                <a:cs typeface="Arial" panose="020B0604020202020204" pitchFamily="34" charset="0"/>
              </a:rPr>
              <a:t>andet materiale i relation til klinikforløb</a:t>
            </a:r>
          </a:p>
          <a:p>
            <a:pPr marL="0" indent="0">
              <a:buNone/>
            </a:pPr>
            <a:endParaRPr lang="da-DK" sz="2000" dirty="0" smtClean="0">
              <a:cs typeface="Arial" panose="020B0604020202020204" pitchFamily="34" charset="0"/>
            </a:endParaRPr>
          </a:p>
          <a:p>
            <a:r>
              <a:rPr lang="da-DK" sz="2000" dirty="0" smtClean="0">
                <a:cs typeface="Arial" panose="020B0604020202020204" pitchFamily="34" charset="0"/>
              </a:rPr>
              <a:t>Adgang til BlackBoard kræver AU-id/AU-ansættelse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 smtClean="0">
                <a:cs typeface="Arial" panose="020B0604020202020204" pitchFamily="34" charset="0"/>
              </a:rPr>
              <a:t>Har du endnu ikke adgang – kontakt Anna </a:t>
            </a:r>
            <a:r>
              <a:rPr lang="da-DK" sz="1600" dirty="0">
                <a:cs typeface="Arial" panose="020B0604020202020204" pitchFamily="34" charset="0"/>
              </a:rPr>
              <a:t>Haurdahl </a:t>
            </a:r>
            <a:r>
              <a:rPr lang="da-DK" sz="1600" dirty="0" smtClean="0">
                <a:cs typeface="Arial" panose="020B0604020202020204" pitchFamily="34" charset="0"/>
              </a:rPr>
              <a:t>(ahau@clin.au.dk) </a:t>
            </a:r>
          </a:p>
          <a:p>
            <a:pPr marL="0" indent="0">
              <a:buNone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40" y="554037"/>
            <a:ext cx="3058297" cy="674387"/>
          </a:xfrm>
        </p:spPr>
        <p:txBody>
          <a:bodyPr/>
          <a:lstStyle/>
          <a:p>
            <a:r>
              <a:rPr lang="en-US" dirty="0" smtClean="0"/>
              <a:t>BlackBoard…</a:t>
            </a:r>
            <a:endParaRPr lang="en-US" dirty="0"/>
          </a:p>
        </p:txBody>
      </p:sp>
      <p:sp>
        <p:nvSpPr>
          <p:cNvPr id="7" name="Tekstfelt 6"/>
          <p:cNvSpPr txBox="1"/>
          <p:nvPr/>
        </p:nvSpPr>
        <p:spPr>
          <a:xfrm>
            <a:off x="381612" y="1309469"/>
            <a:ext cx="32111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U Passata" panose="020B0503030502030804" pitchFamily="34" charset="0"/>
              </a:rPr>
              <a:t>Når du logger på BlackBoard,</a:t>
            </a:r>
          </a:p>
          <a:p>
            <a:r>
              <a:rPr lang="da-DK" dirty="0" smtClean="0">
                <a:solidFill>
                  <a:schemeClr val="accent6">
                    <a:lumMod val="75000"/>
                  </a:schemeClr>
                </a:solidFill>
                <a:latin typeface="AU Passata" panose="020B0503030502030804" pitchFamily="34" charset="0"/>
              </a:rPr>
              <a:t>www.blackboard.au.dk</a:t>
            </a:r>
            <a:r>
              <a:rPr lang="da-DK" dirty="0" smtClean="0">
                <a:latin typeface="AU Passata" panose="020B0503030502030804" pitchFamily="34" charset="0"/>
              </a:rPr>
              <a:t>,</a:t>
            </a:r>
          </a:p>
          <a:p>
            <a:r>
              <a:rPr lang="da-DK" dirty="0" smtClean="0">
                <a:latin typeface="AU Passata" panose="020B0503030502030804" pitchFamily="34" charset="0"/>
              </a:rPr>
              <a:t>ser du denne forside</a:t>
            </a:r>
          </a:p>
          <a:p>
            <a:endParaRPr lang="da-DK" dirty="0" smtClean="0">
              <a:latin typeface="AU Passata" panose="020B0503030502030804" pitchFamily="34" charset="0"/>
            </a:endParaRPr>
          </a:p>
          <a:p>
            <a:r>
              <a:rPr lang="da-DK" dirty="0" smtClean="0">
                <a:latin typeface="AU Passata" panose="020B0503030502030804" pitchFamily="34" charset="0"/>
              </a:rPr>
              <a:t>Under “My Courses” </a:t>
            </a:r>
          </a:p>
          <a:p>
            <a:r>
              <a:rPr lang="da-DK" dirty="0" smtClean="0">
                <a:latin typeface="AU Passata" panose="020B0503030502030804" pitchFamily="34" charset="0"/>
              </a:rPr>
              <a:t>finder du dit semester/kursus</a:t>
            </a:r>
          </a:p>
          <a:p>
            <a:endParaRPr lang="en-US" dirty="0"/>
          </a:p>
        </p:txBody>
      </p:sp>
      <p:sp>
        <p:nvSpPr>
          <p:cNvPr id="8" name="Højrepil 7"/>
          <p:cNvSpPr/>
          <p:nvPr/>
        </p:nvSpPr>
        <p:spPr>
          <a:xfrm>
            <a:off x="2735111" y="1932287"/>
            <a:ext cx="512805" cy="24713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ladsholder til indhold 11"/>
          <p:cNvPicPr>
            <a:picLocks noGrp="1"/>
          </p:cNvPicPr>
          <p:nvPr>
            <p:ph idx="1"/>
          </p:nvPr>
        </p:nvPicPr>
        <p:blipFill rotWithShape="1">
          <a:blip r:embed="rId2"/>
          <a:srcRect l="469" t="8634" r="1208" b="4819"/>
          <a:stretch/>
        </p:blipFill>
        <p:spPr bwMode="auto">
          <a:xfrm>
            <a:off x="3590758" y="891231"/>
            <a:ext cx="5401851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lipse 12"/>
          <p:cNvSpPr/>
          <p:nvPr/>
        </p:nvSpPr>
        <p:spPr>
          <a:xfrm>
            <a:off x="3417879" y="2661337"/>
            <a:ext cx="1244946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eller kommentarer?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Skriv i chatten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E</a:t>
            </a:r>
            <a:r>
              <a:rPr lang="en-US" dirty="0" smtClean="0"/>
              <a:t>ller</a:t>
            </a:r>
            <a:endParaRPr lang="en-US" dirty="0"/>
          </a:p>
          <a:p>
            <a:r>
              <a:rPr lang="da-DK" dirty="0" smtClean="0"/>
              <a:t>På</a:t>
            </a:r>
            <a:r>
              <a:rPr lang="en-US" dirty="0" smtClean="0"/>
              <a:t> livt@cesu.au.dk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9153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ECE1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592</Words>
  <Application>Microsoft Office PowerPoint</Application>
  <PresentationFormat>Skærmshow (16:9)</PresentationFormat>
  <Paragraphs>82</Paragraphs>
  <Slides>9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AU Passata</vt:lpstr>
      <vt:lpstr>Calibri</vt:lpstr>
      <vt:lpstr>Calibri Light</vt:lpstr>
      <vt:lpstr>Wingdings</vt:lpstr>
      <vt:lpstr>Kontortema</vt:lpstr>
      <vt:lpstr>Brugerdefineret design</vt:lpstr>
      <vt:lpstr>  Praktisk information om UPL-hjemmeside </vt:lpstr>
      <vt:lpstr>Hjemmesiden lever og skal bruges…</vt:lpstr>
      <vt:lpstr>Information på hjemmesiden:</vt:lpstr>
      <vt:lpstr>Særligt fokus…</vt:lpstr>
      <vt:lpstr>FAQ…</vt:lpstr>
      <vt:lpstr>Øvrig information – Studieordning 2020</vt:lpstr>
      <vt:lpstr>BlackBoard..</vt:lpstr>
      <vt:lpstr>BlackBoard…</vt:lpstr>
      <vt:lpstr>Spørgsmål eller kommentarer?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Nikolai Lander</dc:creator>
  <cp:lastModifiedBy>Liv Tholstrup</cp:lastModifiedBy>
  <cp:revision>121</cp:revision>
  <cp:lastPrinted>2020-08-16T13:04:03Z</cp:lastPrinted>
  <dcterms:created xsi:type="dcterms:W3CDTF">2012-01-03T09:11:25Z</dcterms:created>
  <dcterms:modified xsi:type="dcterms:W3CDTF">2020-08-17T13:07:29Z</dcterms:modified>
</cp:coreProperties>
</file>