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8"/>
  </p:notesMasterIdLst>
  <p:sldIdLst>
    <p:sldId id="285" r:id="rId2"/>
    <p:sldId id="295" r:id="rId3"/>
    <p:sldId id="297" r:id="rId4"/>
    <p:sldId id="288" r:id="rId5"/>
    <p:sldId id="298" r:id="rId6"/>
    <p:sldId id="303" r:id="rId7"/>
    <p:sldId id="299" r:id="rId8"/>
    <p:sldId id="300" r:id="rId9"/>
    <p:sldId id="301" r:id="rId10"/>
    <p:sldId id="296" r:id="rId11"/>
    <p:sldId id="290" r:id="rId12"/>
    <p:sldId id="292" r:id="rId13"/>
    <p:sldId id="291" r:id="rId14"/>
    <p:sldId id="294" r:id="rId15"/>
    <p:sldId id="289" r:id="rId16"/>
    <p:sldId id="304" r:id="rId17"/>
  </p:sldIdLst>
  <p:sldSz cx="12190413" cy="6859588"/>
  <p:notesSz cx="6797675" cy="9926638"/>
  <p:custDataLst>
    <p:tags r:id="rId19"/>
  </p:custDataLst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22" d="100"/>
          <a:sy n="122" d="100"/>
        </p:scale>
        <p:origin x="96" y="20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03-12-2020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pic>
        <p:nvPicPr>
          <p:cNvPr id="3" name="Billede 2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00" y="1989634"/>
            <a:ext cx="4859463" cy="2342510"/>
          </a:xfrm>
          <a:prstGeom prst="rect">
            <a:avLst/>
          </a:prstGeom>
        </p:spPr>
      </p:pic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94606" y="5342988"/>
            <a:ext cx="10801200" cy="637334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418814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5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endParaRPr lang="da-DK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303438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endParaRPr lang="da-DK" altLang="da-DK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3816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endParaRPr lang="da-DK" altLang="da-DK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63396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800000"/>
            <a:ext cx="1008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000" y="2700000"/>
            <a:ext cx="10080000" cy="3600000"/>
          </a:xfrm>
        </p:spPr>
        <p:txBody>
          <a:bodyPr anchor="t" anchorCtr="0"/>
          <a:lstStyle/>
          <a:p>
            <a:pPr lvl="0"/>
            <a:r>
              <a:rPr lang="da-DK" altLang="da-DK" dirty="0" smtClean="0"/>
              <a:t>Skriv tekst eller klik på ikon for at tilføje indhold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0"/>
            <a:ext cx="2502174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SKRIV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7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0" y="576000"/>
            <a:ext cx="12190413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0000" y="576000"/>
            <a:ext cx="4500000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</a:t>
            </a:r>
            <a:br>
              <a:rPr lang="da-DK" dirty="0" smtClean="0"/>
            </a:br>
            <a:r>
              <a:rPr lang="da-DK" dirty="0" smtClean="0"/>
              <a:t>for at tilføje et billede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8649" y="3141698"/>
            <a:ext cx="115197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 smtClean="0"/>
              <a:t>Foto kan også placeres længere til venstre på siden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000" y="1800000"/>
            <a:ext cx="10080000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000" y="828000"/>
            <a:ext cx="10080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048000"/>
            <a:ext cx="10080000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0413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454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0" y="1908000"/>
            <a:ext cx="630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0000" y="2880000"/>
            <a:ext cx="306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0"/>
            <a:endParaRPr lang="da-DK" altLang="da-DK" dirty="0" smtClean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0000" y="2880000"/>
            <a:ext cx="306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0"/>
            <a:endParaRPr lang="da-DK" altLang="da-DK" dirty="0" smtClean="0"/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0000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177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0" y="1908000"/>
            <a:ext cx="630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0000" y="2880000"/>
            <a:ext cx="630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0000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58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0000" y="1800000"/>
            <a:ext cx="3240000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0"/>
            <a:endParaRPr lang="da-DK" altLang="da-DK" dirty="0" smtClean="0"/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000" y="1800000"/>
            <a:ext cx="6660000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000" y="2159502"/>
            <a:ext cx="4860000" cy="4032000"/>
          </a:xfrm>
        </p:spPr>
        <p:txBody>
          <a:bodyPr anchor="t" anchorCtr="0"/>
          <a:lstStyle>
            <a:lvl1pPr>
              <a:defRPr sz="3200"/>
            </a:lvl1pPr>
            <a:lvl2pPr marL="628650" indent="-271463">
              <a:defRPr sz="32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</a:t>
            </a:r>
            <a:br>
              <a:rPr lang="da-DK" altLang="da-DK" dirty="0" smtClean="0"/>
            </a:br>
            <a:r>
              <a:rPr lang="da-DK" altLang="da-DK" dirty="0" smtClean="0"/>
              <a:t>på ikon for at tilføje indhold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0000" y="2160000"/>
            <a:ext cx="4860000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32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1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285695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000" y="2159502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82563" indent="-182563">
              <a:defRPr sz="26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0"/>
            <a:endParaRPr lang="da-DK" altLang="da-DK" dirty="0" smtClean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0000" y="2160000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0"/>
            <a:endParaRPr lang="da-DK" altLang="da-DK" dirty="0" smtClean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0000" y="2160000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0"/>
            <a:endParaRPr lang="da-DK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09291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08575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endParaRPr lang="da-DK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bullit-form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6645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bg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endParaRPr lang="da-DK" altLang="da-DK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87469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endParaRPr lang="da-DK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19906" y="2159502"/>
            <a:ext cx="10078688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tekst</a:t>
            </a:r>
          </a:p>
          <a:p>
            <a:pPr lvl="1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4000" y="6444000"/>
            <a:ext cx="3098397" cy="308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800" b="1" smtClean="0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da-DK" altLang="da-DK" sz="800" b="1" dirty="0" smtClean="0">
                <a:solidFill>
                  <a:schemeClr val="bg2"/>
                </a:solidFill>
              </a:rPr>
              <a:t>  ▪  www.regionmidtjylland.dk</a:t>
            </a:r>
            <a:endParaRPr lang="da-DK" altLang="da-DK" sz="800" b="1" dirty="0">
              <a:solidFill>
                <a:schemeClr val="bg2"/>
              </a:solidFill>
            </a:endParaRP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00" y="108000"/>
            <a:ext cx="841358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2" r:id="rId2"/>
    <p:sldLayoutId id="2147483853" r:id="rId3"/>
    <p:sldLayoutId id="2147483852" r:id="rId4"/>
    <p:sldLayoutId id="2147483861" r:id="rId5"/>
    <p:sldLayoutId id="2147483837" r:id="rId6"/>
    <p:sldLayoutId id="2147483860" r:id="rId7"/>
    <p:sldLayoutId id="2147483851" r:id="rId8"/>
    <p:sldLayoutId id="2147483850" r:id="rId9"/>
    <p:sldLayoutId id="2147483868" r:id="rId10"/>
    <p:sldLayoutId id="2147483854" r:id="rId11"/>
    <p:sldLayoutId id="2147483867" r:id="rId12"/>
    <p:sldLayoutId id="2147483842" r:id="rId13"/>
    <p:sldLayoutId id="2147483838" r:id="rId14"/>
    <p:sldLayoutId id="2147483849" r:id="rId15"/>
    <p:sldLayoutId id="2147483839" r:id="rId16"/>
    <p:sldLayoutId id="2147483840" r:id="rId17"/>
    <p:sldLayoutId id="2147483844" r:id="rId18"/>
    <p:sldLayoutId id="2147483845" r:id="rId19"/>
    <p:sldLayoutId id="2147483855" r:id="rId20"/>
    <p:sldLayoutId id="2147483857" r:id="rId21"/>
    <p:sldLayoutId id="2147483859" r:id="rId22"/>
    <p:sldLayoutId id="2147483846" r:id="rId23"/>
    <p:sldLayoutId id="2147483856" r:id="rId24"/>
    <p:sldLayoutId id="2147483863" r:id="rId25"/>
    <p:sldLayoutId id="2147483864" r:id="rId26"/>
    <p:sldLayoutId id="2147483865" r:id="rId27"/>
    <p:sldLayoutId id="2147483866" r:id="rId2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itchFamily="2" charset="2"/>
        <a:buNone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/>
              <a:t>Organisering </a:t>
            </a:r>
            <a:r>
              <a:rPr lang="da-DK" dirty="0"/>
              <a:t>af </a:t>
            </a:r>
            <a:r>
              <a:rPr lang="da-DK" dirty="0" smtClean="0"/>
              <a:t>og introduktion til klinikforløb</a:t>
            </a:r>
          </a:p>
          <a:p>
            <a:r>
              <a:rPr lang="da-DK" dirty="0" smtClean="0"/>
              <a:t>Berit Skjødeberg Toftegaard, UPL, UKO, </a:t>
            </a:r>
            <a:r>
              <a:rPr lang="da-DK" dirty="0" err="1" smtClean="0"/>
              <a:t>ovl</a:t>
            </a:r>
            <a:r>
              <a:rPr lang="da-DK" dirty="0" smtClean="0"/>
              <a:t>. akutafdeling RHH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20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/>
          <p:nvPr/>
        </p:nvPicPr>
        <p:blipFill rotWithShape="1">
          <a:blip r:embed="rId2"/>
          <a:srcRect l="32565" t="15512" r="24276" b="50703"/>
          <a:stretch/>
        </p:blipFill>
        <p:spPr bwMode="auto">
          <a:xfrm>
            <a:off x="1414686" y="1053530"/>
            <a:ext cx="9217024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el 3"/>
          <p:cNvSpPr txBox="1">
            <a:spLocks/>
          </p:cNvSpPr>
          <p:nvPr/>
        </p:nvSpPr>
        <p:spPr>
          <a:xfrm>
            <a:off x="118542" y="189434"/>
            <a:ext cx="11377264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kern="0" dirty="0" smtClean="0">
                <a:solidFill>
                  <a:schemeClr val="accent2"/>
                </a:solidFill>
              </a:rPr>
              <a:t>Klæd kolleger på til klinisk vejledning </a:t>
            </a:r>
          </a:p>
          <a:p>
            <a:pPr defTabSz="914400"/>
            <a:r>
              <a:rPr lang="da-DK" sz="2000" kern="0" dirty="0" smtClean="0">
                <a:solidFill>
                  <a:schemeClr val="accent2"/>
                </a:solidFill>
              </a:rPr>
              <a:t>-</a:t>
            </a:r>
            <a:r>
              <a:rPr lang="da-DK" kern="0" dirty="0" smtClean="0">
                <a:solidFill>
                  <a:schemeClr val="accent2"/>
                </a:solidFill>
              </a:rPr>
              <a:t> </a:t>
            </a:r>
            <a:r>
              <a:rPr lang="da-DK" sz="1400" kern="0" dirty="0" smtClean="0">
                <a:solidFill>
                  <a:schemeClr val="accent2"/>
                </a:solidFill>
              </a:rPr>
              <a:t>Integrer det prægraduate med lægelig videreuddannelse</a:t>
            </a:r>
            <a:endParaRPr lang="da-DK" sz="1400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7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118542" y="189434"/>
            <a:ext cx="11377264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kern="0" dirty="0" smtClean="0">
                <a:solidFill>
                  <a:schemeClr val="accent2"/>
                </a:solidFill>
              </a:rPr>
              <a:t>Klæd kolleger på til klinisk </a:t>
            </a:r>
            <a:r>
              <a:rPr lang="da-DK" kern="0" dirty="0" smtClean="0">
                <a:solidFill>
                  <a:schemeClr val="accent2"/>
                </a:solidFill>
              </a:rPr>
              <a:t>vejledning</a:t>
            </a:r>
            <a:endParaRPr lang="da-DK" kern="0" dirty="0">
              <a:solidFill>
                <a:schemeClr val="accent2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43009" y="1204805"/>
            <a:ext cx="1166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Gør det gennemsigtig, hvilke dage de enkelte afsnit har en eller flere medicinstuderende </a:t>
            </a:r>
            <a:r>
              <a:rPr lang="da-DK" dirty="0"/>
              <a:t>-&gt; </a:t>
            </a:r>
            <a:r>
              <a:rPr lang="da-DK" dirty="0" smtClean="0"/>
              <a:t>Afsnittet får mulighed for at forberede sig!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Eksempel fra </a:t>
            </a:r>
            <a:r>
              <a:rPr lang="da-DK" dirty="0" smtClean="0"/>
              <a:t>Bedøvelse, Operation og Intensiv:</a:t>
            </a:r>
            <a:endParaRPr lang="da-DK" dirty="0" smtClean="0"/>
          </a:p>
        </p:txBody>
      </p:sp>
      <p:pic>
        <p:nvPicPr>
          <p:cNvPr id="5" name="Billede 4"/>
          <p:cNvPicPr/>
          <p:nvPr/>
        </p:nvPicPr>
        <p:blipFill rotWithShape="1">
          <a:blip r:embed="rId2"/>
          <a:srcRect l="21477" t="52850" r="39147" b="31101"/>
          <a:stretch/>
        </p:blipFill>
        <p:spPr bwMode="auto">
          <a:xfrm>
            <a:off x="190550" y="2846472"/>
            <a:ext cx="7200800" cy="1368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45655"/>
              </p:ext>
            </p:extLst>
          </p:nvPr>
        </p:nvGraphicFramePr>
        <p:xfrm>
          <a:off x="262558" y="4653930"/>
          <a:ext cx="9937111" cy="146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643375954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1067191078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2721905142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560593586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2212582780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1808200305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3503479434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390001580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2987114474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1722293169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3348365367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2033136885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690888161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2084065307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817852784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706338751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3510561536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1052152158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2025050436"/>
                    </a:ext>
                  </a:extLst>
                </a:gridCol>
                <a:gridCol w="481317">
                  <a:extLst>
                    <a:ext uri="{9D8B030D-6E8A-4147-A177-3AD203B41FA5}">
                      <a16:colId xmlns:a16="http://schemas.microsoft.com/office/drawing/2014/main" val="826942577"/>
                    </a:ext>
                  </a:extLst>
                </a:gridCol>
              </a:tblGrid>
              <a:tr h="183225"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Uge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50 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a-DK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403186"/>
                  </a:ext>
                </a:extLst>
              </a:tr>
              <a:tr h="260215"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COP</a:t>
                      </a:r>
                      <a:endParaRPr lang="da-DK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68713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DKC</a:t>
                      </a:r>
                      <a:endParaRPr lang="da-DK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350178"/>
                  </a:ext>
                </a:extLst>
              </a:tr>
              <a:tr h="320830"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Amb/</a:t>
                      </a:r>
                    </a:p>
                    <a:p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da-DK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485005"/>
                  </a:ext>
                </a:extLst>
              </a:tr>
              <a:tr h="320830"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Kalder</a:t>
                      </a:r>
                      <a:endParaRPr lang="da-DK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338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1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84851"/>
              </p:ext>
            </p:extLst>
          </p:nvPr>
        </p:nvGraphicFramePr>
        <p:xfrm>
          <a:off x="251622" y="579091"/>
          <a:ext cx="10801200" cy="2384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13818427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19221137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80071928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73793116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94341705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16801849"/>
                    </a:ext>
                  </a:extLst>
                </a:gridCol>
              </a:tblGrid>
              <a:tr h="21380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solidFill>
                            <a:schemeClr val="tx1"/>
                          </a:solidFill>
                          <a:effectLst/>
                        </a:rPr>
                        <a:t>UGE </a:t>
                      </a:r>
                      <a:r>
                        <a:rPr lang="da-DK" sz="1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da-DK" sz="1000" b="1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solidFill>
                            <a:schemeClr val="tx1"/>
                          </a:solidFill>
                          <a:effectLst/>
                        </a:rPr>
                        <a:t>mandag 7/9</a:t>
                      </a:r>
                      <a:endParaRPr lang="da-DK" sz="1000" b="1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solidFill>
                            <a:schemeClr val="tx1"/>
                          </a:solidFill>
                          <a:effectLst/>
                        </a:rPr>
                        <a:t>tirsdag 8/9</a:t>
                      </a:r>
                      <a:endParaRPr lang="da-DK" sz="1000" b="1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solidFill>
                            <a:schemeClr val="tx1"/>
                          </a:solidFill>
                          <a:effectLst/>
                        </a:rPr>
                        <a:t>onsdag 9/9</a:t>
                      </a:r>
                      <a:endParaRPr lang="da-DK" sz="1000" b="1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>
                          <a:solidFill>
                            <a:schemeClr val="tx1"/>
                          </a:solidFill>
                          <a:effectLst/>
                        </a:rPr>
                        <a:t>torsdag 10/9</a:t>
                      </a:r>
                      <a:endParaRPr lang="da-DK" sz="1000" b="1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solidFill>
                            <a:schemeClr val="tx1"/>
                          </a:solidFill>
                          <a:effectLst/>
                        </a:rPr>
                        <a:t>fredag 11/9</a:t>
                      </a:r>
                      <a:endParaRPr lang="da-DK" sz="1000" b="1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822008435"/>
                  </a:ext>
                </a:extLst>
              </a:tr>
              <a:tr h="36041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effectLst/>
                        </a:rPr>
                        <a:t>Stud 1</a:t>
                      </a:r>
                      <a:endParaRPr lang="da-DK" sz="1000" b="1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INTRO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OP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amb </a:t>
                      </a:r>
                      <a:r>
                        <a:rPr lang="da-DK" sz="1000" kern="100" dirty="0" smtClean="0">
                          <a:effectLst/>
                        </a:rPr>
                        <a:t>(</a:t>
                      </a:r>
                      <a:r>
                        <a:rPr lang="da-DK" sz="1000" kern="100" dirty="0">
                          <a:effectLst/>
                        </a:rPr>
                        <a:t>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St. gang 1 </a:t>
                      </a:r>
                      <a:r>
                        <a:rPr lang="da-DK" sz="1000" kern="100" dirty="0" smtClean="0">
                          <a:effectLst/>
                        </a:rPr>
                        <a:t>(</a:t>
                      </a:r>
                      <a:r>
                        <a:rPr lang="da-DK" sz="1000" kern="100" dirty="0">
                          <a:effectLst/>
                        </a:rPr>
                        <a:t>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St. gang 1 </a:t>
                      </a:r>
                      <a:r>
                        <a:rPr lang="da-DK" sz="1000" kern="100" dirty="0" smtClean="0">
                          <a:effectLst/>
                        </a:rPr>
                        <a:t>(</a:t>
                      </a:r>
                      <a:r>
                        <a:rPr lang="da-DK" sz="1000" kern="100" dirty="0">
                          <a:effectLst/>
                        </a:rPr>
                        <a:t>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80848926"/>
                  </a:ext>
                </a:extLst>
              </a:tr>
              <a:tr h="36041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effectLst/>
                        </a:rPr>
                        <a:t>Stud 2</a:t>
                      </a:r>
                      <a:endParaRPr lang="da-DK" sz="1000" b="1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INTRO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DKC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amb </a:t>
                      </a:r>
                      <a:r>
                        <a:rPr lang="da-DK" sz="1000" kern="100" dirty="0" smtClean="0">
                          <a:effectLst/>
                        </a:rPr>
                        <a:t>(</a:t>
                      </a:r>
                      <a:r>
                        <a:rPr lang="da-DK" sz="1000" kern="100" dirty="0">
                          <a:effectLst/>
                        </a:rPr>
                        <a:t>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St. gang 2 </a:t>
                      </a:r>
                      <a:r>
                        <a:rPr lang="da-DK" sz="1000" kern="100" dirty="0" smtClean="0">
                          <a:effectLst/>
                        </a:rPr>
                        <a:t>(</a:t>
                      </a:r>
                      <a:r>
                        <a:rPr lang="da-DK" sz="1000" kern="100" dirty="0">
                          <a:effectLst/>
                        </a:rPr>
                        <a:t>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St. gang </a:t>
                      </a:r>
                      <a:r>
                        <a:rPr lang="da-DK" sz="1000" kern="100" dirty="0" smtClean="0">
                          <a:effectLst/>
                        </a:rPr>
                        <a:t>2 (</a:t>
                      </a:r>
                      <a:r>
                        <a:rPr lang="da-DK" sz="1000" kern="100" dirty="0">
                          <a:effectLst/>
                        </a:rPr>
                        <a:t>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647763184"/>
                  </a:ext>
                </a:extLst>
              </a:tr>
              <a:tr h="36041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effectLst/>
                        </a:rPr>
                        <a:t>Stud 3</a:t>
                      </a:r>
                      <a:endParaRPr lang="da-DK" sz="1000" b="1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</a:rPr>
                        <a:t>INTRO</a:t>
                      </a:r>
                      <a:endParaRPr lang="da-DK" sz="1000" kern="10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St. gang 1 (r-læge)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St. gang 1 </a:t>
                      </a:r>
                      <a:r>
                        <a:rPr lang="da-DK" sz="1000" kern="100" dirty="0" smtClean="0">
                          <a:effectLst/>
                        </a:rPr>
                        <a:t>(</a:t>
                      </a:r>
                      <a:r>
                        <a:rPr lang="da-DK" sz="1000" kern="100" dirty="0">
                          <a:effectLst/>
                        </a:rPr>
                        <a:t>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</a:rPr>
                        <a:t>OP</a:t>
                      </a:r>
                      <a:endParaRPr lang="da-DK" sz="1000" kern="10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</a:rPr>
                        <a:t>St. gang 2 (r-læge)</a:t>
                      </a:r>
                      <a:endParaRPr lang="da-DK" sz="1000" kern="10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365462715"/>
                  </a:ext>
                </a:extLst>
              </a:tr>
              <a:tr h="36041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effectLst/>
                        </a:rPr>
                        <a:t>Stud 4</a:t>
                      </a:r>
                      <a:endParaRPr lang="da-DK" sz="1000" b="1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</a:rPr>
                        <a:t>INTRO</a:t>
                      </a:r>
                      <a:endParaRPr lang="da-DK" sz="1000" kern="10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St. gang 2 (r-læge)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St. gang 2 </a:t>
                      </a:r>
                      <a:r>
                        <a:rPr lang="da-DK" sz="1000" kern="100" dirty="0" smtClean="0">
                          <a:effectLst/>
                        </a:rPr>
                        <a:t>(</a:t>
                      </a:r>
                      <a:r>
                        <a:rPr lang="da-DK" sz="1000" kern="100" dirty="0">
                          <a:effectLst/>
                        </a:rPr>
                        <a:t>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DKC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</a:rPr>
                        <a:t>OP</a:t>
                      </a:r>
                      <a:endParaRPr lang="da-DK" sz="1000" kern="10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617810840"/>
                  </a:ext>
                </a:extLst>
              </a:tr>
              <a:tr h="36041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effectLst/>
                        </a:rPr>
                        <a:t>Stud 5</a:t>
                      </a:r>
                      <a:endParaRPr lang="da-DK" sz="1000" b="1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</a:rPr>
                        <a:t>INTRO</a:t>
                      </a:r>
                      <a:endParaRPr lang="da-DK" sz="1000" kern="10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</a:rPr>
                        <a:t>St. gang 1 (r-læge)</a:t>
                      </a:r>
                      <a:endParaRPr lang="da-DK" sz="1000" kern="10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DKC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amb </a:t>
                      </a:r>
                      <a:r>
                        <a:rPr lang="da-DK" sz="1000" kern="100" dirty="0" smtClean="0">
                          <a:effectLst/>
                        </a:rPr>
                        <a:t>(</a:t>
                      </a:r>
                      <a:r>
                        <a:rPr lang="da-DK" sz="1000" kern="100" dirty="0">
                          <a:effectLst/>
                        </a:rPr>
                        <a:t>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St. gang 1 (r-læge)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26290890"/>
                  </a:ext>
                </a:extLst>
              </a:tr>
              <a:tr h="36041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effectLst/>
                        </a:rPr>
                        <a:t>Stud 6</a:t>
                      </a:r>
                      <a:endParaRPr lang="da-DK" sz="1000" b="1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</a:rPr>
                        <a:t>INTRO</a:t>
                      </a:r>
                      <a:endParaRPr lang="da-DK" sz="1000" kern="10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St. gang 2 (r-læge)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OP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amb </a:t>
                      </a:r>
                      <a:r>
                        <a:rPr lang="da-DK" sz="1000" kern="100" dirty="0" smtClean="0">
                          <a:effectLst/>
                        </a:rPr>
                        <a:t>(</a:t>
                      </a:r>
                      <a:r>
                        <a:rPr lang="da-DK" sz="1000" kern="100" dirty="0">
                          <a:effectLst/>
                        </a:rPr>
                        <a:t>r-læge)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</a:rPr>
                        <a:t>DKC</a:t>
                      </a:r>
                      <a:endParaRPr lang="da-DK" sz="1000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23205566"/>
                  </a:ext>
                </a:extLst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87242"/>
              </p:ext>
            </p:extLst>
          </p:nvPr>
        </p:nvGraphicFramePr>
        <p:xfrm>
          <a:off x="234890" y="2963801"/>
          <a:ext cx="10801200" cy="2277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13818427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19221137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80071928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73793116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94341705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16801849"/>
                    </a:ext>
                  </a:extLst>
                </a:gridCol>
              </a:tblGrid>
              <a:tr h="21120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solidFill>
                            <a:schemeClr val="tx1"/>
                          </a:solidFill>
                          <a:effectLst/>
                        </a:rPr>
                        <a:t>UGE </a:t>
                      </a:r>
                      <a:r>
                        <a:rPr lang="da-DK" sz="1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da-DK" sz="1000" b="1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solidFill>
                            <a:schemeClr val="tx1"/>
                          </a:solidFill>
                          <a:effectLst/>
                        </a:rPr>
                        <a:t>mandag </a:t>
                      </a:r>
                      <a:r>
                        <a:rPr lang="da-DK" sz="1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14/9</a:t>
                      </a:r>
                      <a:endParaRPr lang="da-DK" sz="1000" b="1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solidFill>
                            <a:schemeClr val="tx1"/>
                          </a:solidFill>
                          <a:effectLst/>
                        </a:rPr>
                        <a:t>tirsdag </a:t>
                      </a:r>
                      <a:r>
                        <a:rPr lang="da-DK" sz="1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15/9</a:t>
                      </a:r>
                      <a:endParaRPr lang="da-DK" sz="1000" b="1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solidFill>
                            <a:schemeClr val="tx1"/>
                          </a:solidFill>
                          <a:effectLst/>
                        </a:rPr>
                        <a:t>onsdag </a:t>
                      </a:r>
                      <a:r>
                        <a:rPr lang="da-DK" sz="1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16/9</a:t>
                      </a:r>
                      <a:endParaRPr lang="da-DK" sz="1000" b="1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solidFill>
                            <a:schemeClr val="tx1"/>
                          </a:solidFill>
                          <a:effectLst/>
                        </a:rPr>
                        <a:t>torsdag </a:t>
                      </a:r>
                      <a:r>
                        <a:rPr lang="da-DK" sz="1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17/9</a:t>
                      </a:r>
                      <a:endParaRPr lang="da-DK" sz="1000" b="1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solidFill>
                            <a:schemeClr val="tx1"/>
                          </a:solidFill>
                          <a:effectLst/>
                        </a:rPr>
                        <a:t>fredag </a:t>
                      </a:r>
                      <a:r>
                        <a:rPr lang="da-DK" sz="1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18/9</a:t>
                      </a:r>
                      <a:endParaRPr lang="da-DK" sz="1000" b="1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822008435"/>
                  </a:ext>
                </a:extLst>
              </a:tr>
              <a:tr h="34249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effectLst/>
                        </a:rPr>
                        <a:t>Stud 1</a:t>
                      </a:r>
                      <a:endParaRPr lang="da-DK" sz="1000" b="1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DKC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2 (r -læge)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amb </a:t>
                      </a:r>
                      <a:r>
                        <a:rPr lang="da-DK" sz="1000" kern="100" dirty="0" smtClean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(</a:t>
                      </a:r>
                      <a:r>
                        <a:rPr lang="da-DK" sz="1000" kern="100" dirty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dyade)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2 (dyade)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2 (dyade)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80848926"/>
                  </a:ext>
                </a:extLst>
              </a:tr>
              <a:tr h="34249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effectLst/>
                        </a:rPr>
                        <a:t>Stud 2</a:t>
                      </a:r>
                      <a:endParaRPr lang="da-DK" sz="1000" b="1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OP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1 (r-læge)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DKC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amb </a:t>
                      </a:r>
                      <a:r>
                        <a:rPr lang="da-DK" sz="1000" kern="100" dirty="0" smtClean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(</a:t>
                      </a:r>
                      <a:r>
                        <a:rPr lang="da-DK" sz="1000" kern="100" dirty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dyade)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1 (dyade)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647763184"/>
                  </a:ext>
                </a:extLst>
              </a:tr>
              <a:tr h="34249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effectLst/>
                        </a:rPr>
                        <a:t>Stud 3</a:t>
                      </a:r>
                      <a:endParaRPr lang="da-DK" sz="1000" b="1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amb </a:t>
                      </a:r>
                      <a:r>
                        <a:rPr lang="da-DK" sz="1000" kern="100" dirty="0" smtClean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(</a:t>
                      </a:r>
                      <a:r>
                        <a:rPr lang="da-DK" sz="1000" kern="100" dirty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r-læge)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DKC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1 (dyade)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1 (dyade)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OP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365462715"/>
                  </a:ext>
                </a:extLst>
              </a:tr>
              <a:tr h="34249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effectLst/>
                        </a:rPr>
                        <a:t>Stud 4</a:t>
                      </a:r>
                      <a:endParaRPr lang="da-DK" sz="1000" b="1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amb </a:t>
                      </a:r>
                      <a:r>
                        <a:rPr lang="da-DK" sz="1000" kern="100" dirty="0" smtClean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(</a:t>
                      </a:r>
                      <a:r>
                        <a:rPr lang="da-DK" sz="1000" kern="100" dirty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r-læge)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OP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1 (dyade)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1 (dyade)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DKC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617810840"/>
                  </a:ext>
                </a:extLst>
              </a:tr>
              <a:tr h="34249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effectLst/>
                        </a:rPr>
                        <a:t>Stud 5</a:t>
                      </a:r>
                      <a:endParaRPr lang="da-DK" sz="1000" b="1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1 (r-læge)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1 (r-læge)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OP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amb </a:t>
                      </a:r>
                      <a:r>
                        <a:rPr lang="da-DK" sz="1000" kern="100" dirty="0" smtClean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(</a:t>
                      </a:r>
                      <a:r>
                        <a:rPr lang="da-DK" sz="1000" kern="100" dirty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dyade)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1 (dyade)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26290890"/>
                  </a:ext>
                </a:extLst>
              </a:tr>
              <a:tr h="34249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b="1" kern="100" dirty="0">
                          <a:effectLst/>
                        </a:rPr>
                        <a:t>Stud 6</a:t>
                      </a:r>
                      <a:endParaRPr lang="da-DK" sz="1000" b="1" kern="100" dirty="0">
                        <a:effectLst/>
                        <a:latin typeface="Verdana" panose="020B0604030504040204" pitchFamily="34" charset="0"/>
                        <a:ea typeface="NSimSun" panose="02010609030101010101" pitchFamily="49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2 (r-læge)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2 (r-læge)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amb (dyade)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2 (dyade)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a-DK" sz="1000" kern="100" dirty="0">
                          <a:effectLst/>
                          <a:latin typeface="Verdana" panose="020B0604030504040204" pitchFamily="34" charset="0"/>
                          <a:ea typeface="NSimSun" panose="02010609030101010101" pitchFamily="49" charset="-122"/>
                          <a:cs typeface="Mangal"/>
                        </a:rPr>
                        <a:t>St. gang 2 (dyade)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23205566"/>
                  </a:ext>
                </a:extLst>
              </a:tr>
            </a:tbl>
          </a:graphicData>
        </a:graphic>
      </p:graphicFrame>
      <p:sp>
        <p:nvSpPr>
          <p:cNvPr id="5" name="Tekstfelt 4"/>
          <p:cNvSpPr txBox="1"/>
          <p:nvPr/>
        </p:nvSpPr>
        <p:spPr>
          <a:xfrm>
            <a:off x="149624" y="9361"/>
            <a:ext cx="968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Eksempel fra </a:t>
            </a:r>
            <a:r>
              <a:rPr lang="da-DK" dirty="0" smtClean="0"/>
              <a:t>Kirurgisk afdeling, 3. semester</a:t>
            </a:r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21154"/>
              </p:ext>
            </p:extLst>
          </p:nvPr>
        </p:nvGraphicFramePr>
        <p:xfrm>
          <a:off x="241384" y="5366211"/>
          <a:ext cx="10801201" cy="140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326">
                  <a:extLst>
                    <a:ext uri="{9D8B030D-6E8A-4147-A177-3AD203B41FA5}">
                      <a16:colId xmlns:a16="http://schemas.microsoft.com/office/drawing/2014/main" val="857027929"/>
                    </a:ext>
                  </a:extLst>
                </a:gridCol>
                <a:gridCol w="1882375">
                  <a:extLst>
                    <a:ext uri="{9D8B030D-6E8A-4147-A177-3AD203B41FA5}">
                      <a16:colId xmlns:a16="http://schemas.microsoft.com/office/drawing/2014/main" val="4168393011"/>
                    </a:ext>
                  </a:extLst>
                </a:gridCol>
                <a:gridCol w="1882375">
                  <a:extLst>
                    <a:ext uri="{9D8B030D-6E8A-4147-A177-3AD203B41FA5}">
                      <a16:colId xmlns:a16="http://schemas.microsoft.com/office/drawing/2014/main" val="3216775106"/>
                    </a:ext>
                  </a:extLst>
                </a:gridCol>
                <a:gridCol w="1882375">
                  <a:extLst>
                    <a:ext uri="{9D8B030D-6E8A-4147-A177-3AD203B41FA5}">
                      <a16:colId xmlns:a16="http://schemas.microsoft.com/office/drawing/2014/main" val="1682020783"/>
                    </a:ext>
                  </a:extLst>
                </a:gridCol>
                <a:gridCol w="1882375">
                  <a:extLst>
                    <a:ext uri="{9D8B030D-6E8A-4147-A177-3AD203B41FA5}">
                      <a16:colId xmlns:a16="http://schemas.microsoft.com/office/drawing/2014/main" val="871423583"/>
                    </a:ext>
                  </a:extLst>
                </a:gridCol>
                <a:gridCol w="1882375">
                  <a:extLst>
                    <a:ext uri="{9D8B030D-6E8A-4147-A177-3AD203B41FA5}">
                      <a16:colId xmlns:a16="http://schemas.microsoft.com/office/drawing/2014/main" val="4006035816"/>
                    </a:ext>
                  </a:extLst>
                </a:gridCol>
              </a:tblGrid>
              <a:tr h="305125"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solidFill>
                            <a:schemeClr val="tx1"/>
                          </a:solidFill>
                        </a:rPr>
                        <a:t>Uge/funktion</a:t>
                      </a:r>
                      <a:endParaRPr lang="da-D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solidFill>
                            <a:schemeClr val="tx1"/>
                          </a:solidFill>
                        </a:rPr>
                        <a:t>OP</a:t>
                      </a:r>
                      <a:endParaRPr lang="da-D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solidFill>
                            <a:schemeClr val="tx1"/>
                          </a:solidFill>
                        </a:rPr>
                        <a:t>DKC</a:t>
                      </a:r>
                      <a:endParaRPr lang="da-D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solidFill>
                            <a:schemeClr val="tx1"/>
                          </a:solidFill>
                        </a:rPr>
                        <a:t>St.gang 1</a:t>
                      </a:r>
                      <a:endParaRPr lang="da-D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solidFill>
                            <a:schemeClr val="tx1"/>
                          </a:solidFill>
                        </a:rPr>
                        <a:t>St.gang 2</a:t>
                      </a:r>
                      <a:endParaRPr lang="da-D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solidFill>
                            <a:schemeClr val="tx1"/>
                          </a:solidFill>
                        </a:rPr>
                        <a:t>Amb</a:t>
                      </a:r>
                      <a:endParaRPr lang="da-D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284090"/>
                  </a:ext>
                </a:extLst>
              </a:tr>
              <a:tr h="422754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Uge 37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ma:0, ti:</a:t>
                      </a:r>
                      <a:r>
                        <a:rPr lang="da-DK" sz="1200" baseline="0" dirty="0" smtClean="0"/>
                        <a:t>1, on:1, to:1, fr:1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ma:0, ti:</a:t>
                      </a:r>
                      <a:r>
                        <a:rPr lang="da-DK" sz="1200" baseline="0" dirty="0" smtClean="0"/>
                        <a:t>1, on:1, to:1, fr:1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ma:0, ti:</a:t>
                      </a:r>
                      <a:r>
                        <a:rPr lang="da-DK" sz="1200" baseline="0" dirty="0" smtClean="0"/>
                        <a:t>2, on:1, to:1, fr:2</a:t>
                      </a:r>
                      <a:endParaRPr lang="da-DK" sz="1200" dirty="0" smtClean="0"/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ma:0, ti:</a:t>
                      </a:r>
                      <a:r>
                        <a:rPr lang="da-DK" sz="1200" baseline="0" dirty="0" smtClean="0"/>
                        <a:t>2, on:1, to:1, fr:2</a:t>
                      </a:r>
                      <a:endParaRPr lang="da-DK" sz="1200" dirty="0" smtClean="0"/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ma:0, ti:</a:t>
                      </a:r>
                      <a:r>
                        <a:rPr lang="da-DK" sz="1200" baseline="0" dirty="0" smtClean="0"/>
                        <a:t>0, on:2, to:2, fr:0</a:t>
                      </a:r>
                      <a:endParaRPr lang="da-DK" sz="1200" dirty="0" smtClean="0"/>
                    </a:p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252275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Uge 38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ma:1, ti:</a:t>
                      </a:r>
                      <a:r>
                        <a:rPr lang="da-DK" sz="1200" baseline="0" dirty="0" smtClean="0"/>
                        <a:t>1, on:1, to:0, fr:1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ma:1, ti:</a:t>
                      </a:r>
                      <a:r>
                        <a:rPr lang="da-DK" sz="1200" baseline="0" dirty="0" smtClean="0"/>
                        <a:t>1, on:1, to:0, fr:1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ma:1, ti:</a:t>
                      </a:r>
                      <a:r>
                        <a:rPr lang="da-DK" sz="1200" baseline="0" dirty="0" smtClean="0"/>
                        <a:t>2, on:2, to:2, fr:2</a:t>
                      </a:r>
                      <a:endParaRPr lang="da-DK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ma:1, ti:</a:t>
                      </a:r>
                      <a:r>
                        <a:rPr lang="da-DK" sz="1200" baseline="0" dirty="0" smtClean="0"/>
                        <a:t>2, on:0, to:2, fr:2</a:t>
                      </a:r>
                      <a:endParaRPr lang="da-DK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ma:2, ti:</a:t>
                      </a:r>
                      <a:r>
                        <a:rPr lang="da-DK" sz="1200" baseline="0" dirty="0" smtClean="0"/>
                        <a:t>0, on:2, to:2, fr:0</a:t>
                      </a:r>
                      <a:endParaRPr lang="da-DK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05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57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118542" y="189434"/>
            <a:ext cx="11377264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kern="0" dirty="0">
                <a:solidFill>
                  <a:schemeClr val="accent2"/>
                </a:solidFill>
              </a:rPr>
              <a:t>Klæd kolleger på til </a:t>
            </a:r>
            <a:r>
              <a:rPr lang="da-DK" kern="0" dirty="0" smtClean="0">
                <a:solidFill>
                  <a:schemeClr val="accent2"/>
                </a:solidFill>
              </a:rPr>
              <a:t>klinisk </a:t>
            </a:r>
            <a:r>
              <a:rPr lang="da-DK" kern="0" dirty="0">
                <a:solidFill>
                  <a:schemeClr val="accent2"/>
                </a:solidFill>
              </a:rPr>
              <a:t>vejledning</a:t>
            </a:r>
            <a:endParaRPr lang="da-DK" kern="0" dirty="0">
              <a:solidFill>
                <a:schemeClr val="accent2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26314" y="1125538"/>
            <a:ext cx="11665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Gennemgå typiske opgaver med de </a:t>
            </a:r>
            <a:r>
              <a:rPr lang="da-DK" dirty="0" smtClean="0"/>
              <a:t>faste </a:t>
            </a:r>
            <a:r>
              <a:rPr lang="da-DK" dirty="0" smtClean="0"/>
              <a:t>læger i hvert </a:t>
            </a:r>
            <a:r>
              <a:rPr lang="da-DK" dirty="0" smtClean="0"/>
              <a:t>afsnit </a:t>
            </a:r>
            <a:r>
              <a:rPr lang="da-DK" dirty="0" smtClean="0"/>
              <a:t>Forventningsafstem i forhold til supervision og </a:t>
            </a:r>
            <a:r>
              <a:rPr lang="da-DK" dirty="0" smtClean="0"/>
              <a:t>feedback</a:t>
            </a:r>
          </a:p>
          <a:p>
            <a:r>
              <a:rPr lang="da-DK" dirty="0" smtClean="0"/>
              <a:t>Brug konferencer – afsnitsbesøg – mail - uddannelsesprogram</a:t>
            </a:r>
            <a:endParaRPr lang="da-DK" dirty="0" smtClean="0"/>
          </a:p>
        </p:txBody>
      </p:sp>
      <p:sp>
        <p:nvSpPr>
          <p:cNvPr id="3" name="Tekstfelt 2"/>
          <p:cNvSpPr txBox="1"/>
          <p:nvPr/>
        </p:nvSpPr>
        <p:spPr>
          <a:xfrm>
            <a:off x="133335" y="2637706"/>
            <a:ext cx="106571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smtClean="0">
                <a:solidFill>
                  <a:schemeClr val="accent2"/>
                </a:solidFill>
              </a:rPr>
              <a:t>Dag 1 er de medicinstuderende med som føl. Dag 2 og 3 </a:t>
            </a:r>
            <a:r>
              <a:rPr lang="da-DK" sz="1400" i="1" dirty="0">
                <a:solidFill>
                  <a:schemeClr val="accent2"/>
                </a:solidFill>
              </a:rPr>
              <a:t>har de "dyade" træning to og to, hvor den ene observerer den anden og giver feedback. </a:t>
            </a:r>
            <a:r>
              <a:rPr lang="da-DK" sz="1400" i="1" dirty="0" smtClean="0">
                <a:solidFill>
                  <a:schemeClr val="accent2"/>
                </a:solidFill>
              </a:rPr>
              <a:t>Før </a:t>
            </a:r>
            <a:r>
              <a:rPr lang="da-DK" sz="1400" i="1" dirty="0">
                <a:solidFill>
                  <a:schemeClr val="accent2"/>
                </a:solidFill>
              </a:rPr>
              <a:t>de går ind til patienten </a:t>
            </a:r>
            <a:r>
              <a:rPr lang="da-DK" sz="1400" i="1" dirty="0" smtClean="0">
                <a:solidFill>
                  <a:schemeClr val="accent2"/>
                </a:solidFill>
              </a:rPr>
              <a:t>(triagefarve grøn </a:t>
            </a:r>
            <a:r>
              <a:rPr lang="da-DK" sz="1400" i="1" dirty="0">
                <a:solidFill>
                  <a:schemeClr val="accent2"/>
                </a:solidFill>
              </a:rPr>
              <a:t>eller gul), </a:t>
            </a:r>
            <a:r>
              <a:rPr lang="da-DK" sz="1400" i="1" dirty="0" smtClean="0">
                <a:solidFill>
                  <a:schemeClr val="accent2"/>
                </a:solidFill>
              </a:rPr>
              <a:t>skal en forvagt </a:t>
            </a:r>
            <a:r>
              <a:rPr lang="da-DK" sz="1400" i="1" dirty="0">
                <a:solidFill>
                  <a:schemeClr val="accent2"/>
                </a:solidFill>
              </a:rPr>
              <a:t>eller </a:t>
            </a:r>
            <a:r>
              <a:rPr lang="da-DK" sz="1400" i="1" dirty="0" smtClean="0">
                <a:solidFill>
                  <a:schemeClr val="accent2"/>
                </a:solidFill>
              </a:rPr>
              <a:t>mellemvagt sætte </a:t>
            </a:r>
            <a:r>
              <a:rPr lang="da-DK" sz="1400" i="1" dirty="0">
                <a:solidFill>
                  <a:schemeClr val="accent2"/>
                </a:solidFill>
              </a:rPr>
              <a:t>sig på patienten på Cetrea-tavlen som back-up-læge. Back-up lægens opgave er kort at gennemgå relevant information om patientens henvisningsårsag med </a:t>
            </a:r>
            <a:r>
              <a:rPr lang="da-DK" sz="1400" i="1" dirty="0" smtClean="0">
                <a:solidFill>
                  <a:schemeClr val="accent2"/>
                </a:solidFill>
              </a:rPr>
              <a:t>de </a:t>
            </a:r>
            <a:r>
              <a:rPr lang="da-DK" sz="1400" i="1" dirty="0">
                <a:solidFill>
                  <a:schemeClr val="accent2"/>
                </a:solidFill>
              </a:rPr>
              <a:t>medicinstuderende - og </a:t>
            </a:r>
            <a:r>
              <a:rPr lang="da-DK" sz="1400" i="1" dirty="0" smtClean="0">
                <a:solidFill>
                  <a:schemeClr val="accent2"/>
                </a:solidFill>
              </a:rPr>
              <a:t>drøfte </a:t>
            </a:r>
            <a:r>
              <a:rPr lang="da-DK" sz="1400" i="1" dirty="0">
                <a:solidFill>
                  <a:schemeClr val="accent2"/>
                </a:solidFill>
              </a:rPr>
              <a:t>differentialdiagnostiske </a:t>
            </a:r>
            <a:r>
              <a:rPr lang="da-DK" sz="1400" i="1" dirty="0" smtClean="0">
                <a:solidFill>
                  <a:schemeClr val="accent2"/>
                </a:solidFill>
              </a:rPr>
              <a:t>overvejelser </a:t>
            </a:r>
            <a:r>
              <a:rPr lang="da-DK" sz="1400" i="1" dirty="0">
                <a:solidFill>
                  <a:schemeClr val="accent2"/>
                </a:solidFill>
              </a:rPr>
              <a:t>samt tidligere sygdommes relevans. </a:t>
            </a:r>
            <a:r>
              <a:rPr lang="da-DK" sz="1400" i="1" dirty="0" smtClean="0">
                <a:solidFill>
                  <a:schemeClr val="accent2"/>
                </a:solidFill>
              </a:rPr>
              <a:t>Back-up </a:t>
            </a:r>
            <a:r>
              <a:rPr lang="da-DK" sz="1400" i="1" dirty="0">
                <a:solidFill>
                  <a:schemeClr val="accent2"/>
                </a:solidFill>
              </a:rPr>
              <a:t>lægen </a:t>
            </a:r>
            <a:r>
              <a:rPr lang="da-DK" sz="1400" i="1" dirty="0" smtClean="0">
                <a:solidFill>
                  <a:schemeClr val="accent2"/>
                </a:solidFill>
              </a:rPr>
              <a:t>skal </a:t>
            </a:r>
            <a:r>
              <a:rPr lang="da-DK" sz="1400" i="1" dirty="0">
                <a:solidFill>
                  <a:schemeClr val="accent2"/>
                </a:solidFill>
              </a:rPr>
              <a:t>finde medicinliste i </a:t>
            </a:r>
            <a:r>
              <a:rPr lang="da-DK" sz="1400" i="1" dirty="0" smtClean="0">
                <a:solidFill>
                  <a:schemeClr val="accent2"/>
                </a:solidFill>
              </a:rPr>
              <a:t>FMK. </a:t>
            </a:r>
            <a:r>
              <a:rPr lang="da-DK" sz="1400" i="1" dirty="0">
                <a:solidFill>
                  <a:schemeClr val="accent2"/>
                </a:solidFill>
              </a:rPr>
              <a:t/>
            </a:r>
            <a:br>
              <a:rPr lang="da-DK" sz="1400" i="1" dirty="0">
                <a:solidFill>
                  <a:schemeClr val="accent2"/>
                </a:solidFill>
              </a:rPr>
            </a:br>
            <a:r>
              <a:rPr lang="da-DK" sz="1400" i="1" dirty="0">
                <a:solidFill>
                  <a:schemeClr val="accent2"/>
                </a:solidFill>
              </a:rPr>
              <a:t>Når </a:t>
            </a:r>
            <a:r>
              <a:rPr lang="da-DK" sz="1400" i="1" dirty="0" smtClean="0">
                <a:solidFill>
                  <a:schemeClr val="accent2"/>
                </a:solidFill>
              </a:rPr>
              <a:t>dyade-teamet har </a:t>
            </a:r>
            <a:r>
              <a:rPr lang="da-DK" sz="1400" i="1" dirty="0">
                <a:solidFill>
                  <a:schemeClr val="accent2"/>
                </a:solidFill>
              </a:rPr>
              <a:t>optaget journal og lavet objektiv undersøgelse, </a:t>
            </a:r>
            <a:r>
              <a:rPr lang="da-DK" sz="1400" i="1" dirty="0" smtClean="0">
                <a:solidFill>
                  <a:schemeClr val="accent2"/>
                </a:solidFill>
              </a:rPr>
              <a:t>skal </a:t>
            </a:r>
            <a:r>
              <a:rPr lang="da-DK" sz="1400" i="1" dirty="0">
                <a:solidFill>
                  <a:schemeClr val="accent2"/>
                </a:solidFill>
              </a:rPr>
              <a:t>back-up-lægen </a:t>
            </a:r>
            <a:r>
              <a:rPr lang="da-DK" sz="1400" i="1" dirty="0" smtClean="0">
                <a:solidFill>
                  <a:schemeClr val="accent2"/>
                </a:solidFill>
              </a:rPr>
              <a:t>bede om en </a:t>
            </a:r>
            <a:r>
              <a:rPr lang="da-DK" sz="1400" i="1" dirty="0">
                <a:solidFill>
                  <a:schemeClr val="accent2"/>
                </a:solidFill>
              </a:rPr>
              <a:t>ISBAR dvs. </a:t>
            </a:r>
            <a:r>
              <a:rPr lang="da-DK" sz="1400" i="1" dirty="0" smtClean="0">
                <a:solidFill>
                  <a:schemeClr val="accent2"/>
                </a:solidFill>
              </a:rPr>
              <a:t>præsentation af </a:t>
            </a:r>
            <a:r>
              <a:rPr lang="da-DK" sz="1400" i="1" dirty="0">
                <a:solidFill>
                  <a:schemeClr val="accent2"/>
                </a:solidFill>
              </a:rPr>
              <a:t>patient </a:t>
            </a:r>
            <a:r>
              <a:rPr lang="da-DK" sz="1400" i="1" dirty="0" smtClean="0">
                <a:solidFill>
                  <a:schemeClr val="accent2"/>
                </a:solidFill>
              </a:rPr>
              <a:t>med </a:t>
            </a:r>
            <a:r>
              <a:rPr lang="da-DK" sz="1400" i="1" dirty="0">
                <a:solidFill>
                  <a:schemeClr val="accent2"/>
                </a:solidFill>
              </a:rPr>
              <a:t>anamnese, objektive fund og forslag til plan. </a:t>
            </a:r>
            <a:br>
              <a:rPr lang="da-DK" sz="1400" i="1" dirty="0">
                <a:solidFill>
                  <a:schemeClr val="accent2"/>
                </a:solidFill>
              </a:rPr>
            </a:br>
            <a:r>
              <a:rPr lang="da-DK" sz="1400" i="1" dirty="0">
                <a:solidFill>
                  <a:schemeClr val="accent2"/>
                </a:solidFill>
              </a:rPr>
              <a:t>Herefter </a:t>
            </a:r>
            <a:r>
              <a:rPr lang="da-DK" sz="1400" i="1" dirty="0" smtClean="0">
                <a:solidFill>
                  <a:schemeClr val="accent2"/>
                </a:solidFill>
              </a:rPr>
              <a:t>er </a:t>
            </a:r>
            <a:r>
              <a:rPr lang="da-DK" sz="1400" i="1" dirty="0">
                <a:solidFill>
                  <a:schemeClr val="accent2"/>
                </a:solidFill>
              </a:rPr>
              <a:t>det </a:t>
            </a:r>
            <a:r>
              <a:rPr lang="da-DK" sz="1400" i="1" dirty="0" smtClean="0">
                <a:solidFill>
                  <a:schemeClr val="accent2"/>
                </a:solidFill>
              </a:rPr>
              <a:t>sandsynligt</a:t>
            </a:r>
            <a:r>
              <a:rPr lang="da-DK" sz="1400" i="1" dirty="0">
                <a:solidFill>
                  <a:schemeClr val="accent2"/>
                </a:solidFill>
              </a:rPr>
              <a:t>, at </a:t>
            </a:r>
            <a:r>
              <a:rPr lang="da-DK" sz="1400" i="1" dirty="0" smtClean="0">
                <a:solidFill>
                  <a:schemeClr val="accent2"/>
                </a:solidFill>
              </a:rPr>
              <a:t>back-up-lægen </a:t>
            </a:r>
            <a:r>
              <a:rPr lang="da-DK" sz="1400" i="1" dirty="0">
                <a:solidFill>
                  <a:schemeClr val="accent2"/>
                </a:solidFill>
              </a:rPr>
              <a:t>går med på stuen, ser </a:t>
            </a:r>
            <a:r>
              <a:rPr lang="da-DK" sz="1400" i="1" dirty="0" smtClean="0">
                <a:solidFill>
                  <a:schemeClr val="accent2"/>
                </a:solidFill>
              </a:rPr>
              <a:t>patienten, supplerer </a:t>
            </a:r>
            <a:r>
              <a:rPr lang="da-DK" sz="1400" i="1" dirty="0">
                <a:solidFill>
                  <a:schemeClr val="accent2"/>
                </a:solidFill>
              </a:rPr>
              <a:t>med et par relevante spørgsmål og gentager dele af den objektive undersøgelse sammen med </a:t>
            </a:r>
            <a:r>
              <a:rPr lang="da-DK" sz="1400" i="1" dirty="0" smtClean="0">
                <a:solidFill>
                  <a:schemeClr val="accent2"/>
                </a:solidFill>
              </a:rPr>
              <a:t>de studerende. </a:t>
            </a:r>
            <a:r>
              <a:rPr lang="da-DK" sz="1400" i="1" dirty="0">
                <a:solidFill>
                  <a:schemeClr val="accent2"/>
                </a:solidFill>
              </a:rPr>
              <a:t/>
            </a:r>
            <a:br>
              <a:rPr lang="da-DK" sz="1400" i="1" dirty="0">
                <a:solidFill>
                  <a:schemeClr val="accent2"/>
                </a:solidFill>
              </a:rPr>
            </a:br>
            <a:r>
              <a:rPr lang="da-DK" sz="1400" i="1" dirty="0" smtClean="0">
                <a:solidFill>
                  <a:schemeClr val="accent2"/>
                </a:solidFill>
              </a:rPr>
              <a:t>Den ene medicinstuderende skriver journal</a:t>
            </a:r>
            <a:r>
              <a:rPr lang="da-DK" sz="1400" i="1" dirty="0">
                <a:solidFill>
                  <a:schemeClr val="accent2"/>
                </a:solidFill>
              </a:rPr>
              <a:t>, som godkendes af back-up lægen. </a:t>
            </a:r>
            <a:r>
              <a:rPr lang="da-DK" sz="1400" i="1" dirty="0" smtClean="0">
                <a:solidFill>
                  <a:schemeClr val="accent2"/>
                </a:solidFill>
              </a:rPr>
              <a:t>Back-up læge ajourfører FMK og godkender medicin.</a:t>
            </a:r>
            <a:r>
              <a:rPr lang="da-DK" sz="1400" i="1" dirty="0">
                <a:solidFill>
                  <a:schemeClr val="accent2"/>
                </a:solidFill>
              </a:rPr>
              <a:t/>
            </a:r>
            <a:br>
              <a:rPr lang="da-DK" sz="1400" i="1" dirty="0">
                <a:solidFill>
                  <a:schemeClr val="accent2"/>
                </a:solidFill>
              </a:rPr>
            </a:br>
            <a:r>
              <a:rPr lang="da-DK" sz="1400" i="1" dirty="0" smtClean="0">
                <a:solidFill>
                  <a:schemeClr val="accent2"/>
                </a:solidFill>
              </a:rPr>
              <a:t>Når begge har optaget en journal og fået feedback fra den anden, vil de optage </a:t>
            </a:r>
            <a:r>
              <a:rPr lang="da-DK" sz="1400" i="1" dirty="0">
                <a:solidFill>
                  <a:schemeClr val="accent2"/>
                </a:solidFill>
              </a:rPr>
              <a:t>journaler </a:t>
            </a:r>
            <a:r>
              <a:rPr lang="da-DK" sz="1400" i="1" dirty="0" smtClean="0">
                <a:solidFill>
                  <a:schemeClr val="accent2"/>
                </a:solidFill>
              </a:rPr>
              <a:t>på egen hånd med jer som back-up som ovenfor. </a:t>
            </a:r>
            <a:r>
              <a:rPr lang="da-DK" sz="1400" i="1" dirty="0">
                <a:solidFill>
                  <a:schemeClr val="accent2"/>
                </a:solidFill>
              </a:rPr>
              <a:t/>
            </a:r>
            <a:br>
              <a:rPr lang="da-DK" sz="1400" i="1" dirty="0">
                <a:solidFill>
                  <a:schemeClr val="accent2"/>
                </a:solidFill>
              </a:rPr>
            </a:br>
            <a:r>
              <a:rPr lang="da-DK" sz="1400" i="1" dirty="0">
                <a:solidFill>
                  <a:schemeClr val="accent2"/>
                </a:solidFill>
              </a:rPr>
              <a:t>Midtvejs (efter cirka 3 uger) har de brug for en regelret kompetencevurdering, hvor back-up-lægen er fluen på væggen. Kompetencekortet er lidt lang og er i gang med at blive forsimplet. </a:t>
            </a:r>
            <a:endParaRPr lang="da-DK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125250" y="909514"/>
            <a:ext cx="11665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Lav </a:t>
            </a:r>
            <a:r>
              <a:rPr lang="da-DK" dirty="0" smtClean="0"/>
              <a:t>mentorteams -&gt; tager et særligt ansvar for at inkludere i fællesskabet</a:t>
            </a:r>
          </a:p>
          <a:p>
            <a:endParaRPr lang="da-DK" dirty="0"/>
          </a:p>
          <a:p>
            <a:r>
              <a:rPr lang="da-DK" dirty="0" smtClean="0"/>
              <a:t>2 KBU-læger per 2 medicinstuderende (dyadepar)</a:t>
            </a:r>
          </a:p>
          <a:p>
            <a:r>
              <a:rPr lang="da-DK" dirty="0" smtClean="0"/>
              <a:t>Mødes torsdag 9-9.30 til mentormøder (trivsel)</a:t>
            </a:r>
          </a:p>
          <a:p>
            <a:endParaRPr lang="da-DK" dirty="0"/>
          </a:p>
          <a:p>
            <a:r>
              <a:rPr lang="da-DK" dirty="0"/>
              <a:t>M</a:t>
            </a:r>
            <a:r>
              <a:rPr lang="da-DK" dirty="0" smtClean="0"/>
              <a:t>entormail</a:t>
            </a:r>
          </a:p>
          <a:p>
            <a:r>
              <a:rPr lang="da-DK" dirty="0" smtClean="0"/>
              <a:t>Kort mentor-opstartsmøde (15 min i kantinen)</a:t>
            </a:r>
          </a:p>
          <a:p>
            <a:r>
              <a:rPr lang="da-DK" dirty="0" smtClean="0"/>
              <a:t>Mail ud i afdeling før nyt hold med feedback fra det gamle hold og tak til afgående mentorteam. Præsentation af nyt hold og nyt mentorteam. </a:t>
            </a:r>
          </a:p>
          <a:p>
            <a:endParaRPr lang="da-DK" dirty="0" smtClean="0"/>
          </a:p>
          <a:p>
            <a:r>
              <a:rPr lang="da-DK" dirty="0" smtClean="0"/>
              <a:t>Win </a:t>
            </a:r>
            <a:r>
              <a:rPr lang="da-DK" dirty="0" err="1" smtClean="0"/>
              <a:t>Win</a:t>
            </a:r>
            <a:endParaRPr lang="da-DK" dirty="0"/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118542" y="189434"/>
            <a:ext cx="11377264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kern="0" dirty="0">
                <a:solidFill>
                  <a:schemeClr val="accent2"/>
                </a:solidFill>
              </a:rPr>
              <a:t>Klæd kolleger på til </a:t>
            </a:r>
            <a:r>
              <a:rPr lang="da-DK" kern="0" dirty="0" smtClean="0">
                <a:solidFill>
                  <a:schemeClr val="accent2"/>
                </a:solidFill>
              </a:rPr>
              <a:t>ansvar for trivsel</a:t>
            </a:r>
            <a:endParaRPr lang="da-DK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1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118542" y="189434"/>
            <a:ext cx="11809312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sz="2800" kern="0" dirty="0" smtClean="0">
                <a:solidFill>
                  <a:schemeClr val="accent2"/>
                </a:solidFill>
              </a:rPr>
              <a:t>Samarbejd på tværs om studerende på samme semester</a:t>
            </a:r>
            <a:endParaRPr lang="da-DK" sz="2800" kern="0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87607"/>
              </p:ext>
            </p:extLst>
          </p:nvPr>
        </p:nvGraphicFramePr>
        <p:xfrm>
          <a:off x="1414686" y="1053530"/>
          <a:ext cx="7848872" cy="54726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94376">
                  <a:extLst>
                    <a:ext uri="{9D8B030D-6E8A-4147-A177-3AD203B41FA5}">
                      <a16:colId xmlns:a16="http://schemas.microsoft.com/office/drawing/2014/main" val="2175857325"/>
                    </a:ext>
                  </a:extLst>
                </a:gridCol>
                <a:gridCol w="2458587">
                  <a:extLst>
                    <a:ext uri="{9D8B030D-6E8A-4147-A177-3AD203B41FA5}">
                      <a16:colId xmlns:a16="http://schemas.microsoft.com/office/drawing/2014/main" val="2258556451"/>
                    </a:ext>
                  </a:extLst>
                </a:gridCol>
                <a:gridCol w="2459376">
                  <a:extLst>
                    <a:ext uri="{9D8B030D-6E8A-4147-A177-3AD203B41FA5}">
                      <a16:colId xmlns:a16="http://schemas.microsoft.com/office/drawing/2014/main" val="2819015615"/>
                    </a:ext>
                  </a:extLst>
                </a:gridCol>
                <a:gridCol w="1336533">
                  <a:extLst>
                    <a:ext uri="{9D8B030D-6E8A-4147-A177-3AD203B41FA5}">
                      <a16:colId xmlns:a16="http://schemas.microsoft.com/office/drawing/2014/main" val="363492064"/>
                    </a:ext>
                  </a:extLst>
                </a:gridCol>
              </a:tblGrid>
              <a:tr h="39673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</a:rPr>
                        <a:t>Fælles undervisning for medicinstuderende </a:t>
                      </a:r>
                      <a:r>
                        <a:rPr lang="da-DK" sz="900" dirty="0" smtClean="0">
                          <a:solidFill>
                            <a:schemeClr val="tx1"/>
                          </a:solidFill>
                          <a:effectLst/>
                        </a:rPr>
                        <a:t>6. semester akut, ortopædi og anæstesi 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</a:rPr>
                        <a:t>– 14.00-15.30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050470"/>
                  </a:ext>
                </a:extLst>
              </a:tr>
              <a:tr h="44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900" b="1" dirty="0">
                          <a:solidFill>
                            <a:schemeClr val="tx1"/>
                          </a:solidFill>
                          <a:effectLst/>
                        </a:rPr>
                        <a:t>dag/dato</a:t>
                      </a:r>
                      <a:endParaRPr lang="da-DK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 dirty="0">
                          <a:solidFill>
                            <a:schemeClr val="tx1"/>
                          </a:solidFill>
                          <a:effectLst/>
                        </a:rPr>
                        <a:t>Tema</a:t>
                      </a:r>
                      <a:endParaRPr lang="da-DK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 dirty="0">
                          <a:solidFill>
                            <a:schemeClr val="tx1"/>
                          </a:solidFill>
                          <a:effectLst/>
                        </a:rPr>
                        <a:t>Mødelokale</a:t>
                      </a:r>
                      <a:endParaRPr lang="da-DK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chemeClr val="tx1"/>
                          </a:solidFill>
                          <a:effectLst/>
                        </a:rPr>
                        <a:t>Ansvarlig</a:t>
                      </a:r>
                      <a:endParaRPr lang="da-DK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9702411"/>
                  </a:ext>
                </a:extLst>
              </a:tr>
              <a:tr h="44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Mandag d. 23.11.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Præoperativ Vurdering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Mødestedet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Anders Gade Kjærgaard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0401380"/>
                  </a:ext>
                </a:extLst>
              </a:tr>
              <a:tr h="44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Onsdag d. 25.11.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Undersøgelser af led hands-on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Ortopæd. amb</a:t>
                      </a:r>
                      <a:endParaRPr lang="da-DK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Per Møller Hansen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8040135"/>
                  </a:ext>
                </a:extLst>
              </a:tr>
              <a:tr h="44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Mandag d. 30.11.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Endokrinologi 1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Mødestedet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Pernille Høyem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7341201"/>
                  </a:ext>
                </a:extLst>
              </a:tr>
              <a:tr h="44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Onsdag d. 2.12. 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Ortopædi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Tingstedet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Per Møller Hansen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9567047"/>
                  </a:ext>
                </a:extLst>
              </a:tr>
              <a:tr h="44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Mandag d. 7.12.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Endokrinologi 2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Mødestedet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Pernille Høyem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8024897"/>
                  </a:ext>
                </a:extLst>
              </a:tr>
              <a:tr h="44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Onsdag d. 9.12.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Ortopædi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Tingstedet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Per Møller Hansen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3501510"/>
                  </a:ext>
                </a:extLst>
              </a:tr>
              <a:tr h="539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Mandag d. 14.12. 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Geriatri 1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Kaffehuset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Berit Skjødeberg Toftegaard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9442710"/>
                  </a:ext>
                </a:extLst>
              </a:tr>
              <a:tr h="44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Onsdag d. 16.12.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Ortopædi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Kaffehuset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Per Møller Hansen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2966270"/>
                  </a:ext>
                </a:extLst>
              </a:tr>
              <a:tr h="539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Mandag d. 21.12.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Geriatri 2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Mødestedet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Berit Skjødeberg Toftegaard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1420949"/>
                  </a:ext>
                </a:extLst>
              </a:tr>
              <a:tr h="44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Onsdag d. 23.12.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Ortopædi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Mødestedet</a:t>
                      </a:r>
                      <a:endParaRPr lang="da-DK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Arial" panose="020B0604020202020204" pitchFamily="34" charset="0"/>
                        </a:rPr>
                        <a:t>Per Møller Hansen</a:t>
                      </a:r>
                      <a:endParaRPr lang="da-DK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296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39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Bente Malling\Skrivebord\Inspektormøde marts13\stick_figure_question_mark_1600_clr_70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18" y="2421682"/>
            <a:ext cx="3729008" cy="42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118542" y="-50823"/>
            <a:ext cx="11377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4000" dirty="0">
              <a:solidFill>
                <a:srgbClr val="000000"/>
              </a:solidFill>
              <a:latin typeface="AU Passata"/>
            </a:endParaRPr>
          </a:p>
          <a:p>
            <a:r>
              <a:rPr lang="da-DK" sz="4000" dirty="0">
                <a:solidFill>
                  <a:srgbClr val="000000"/>
                </a:solidFill>
                <a:latin typeface="AU Passata"/>
              </a:rPr>
              <a:t> </a:t>
            </a:r>
            <a:r>
              <a:rPr lang="da-DK" sz="2800" b="1" dirty="0" smtClean="0">
                <a:solidFill>
                  <a:schemeClr val="accent2"/>
                </a:solidFill>
              </a:rPr>
              <a:t>Hvordan sikrer I god introduktion og organisering?</a:t>
            </a:r>
            <a:endParaRPr lang="da-DK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370560" y="209750"/>
          <a:ext cx="8820991" cy="63883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7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Afdelinger/UPL</a:t>
                      </a:r>
                      <a:endParaRPr lang="da-DK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Varighed af klinikophold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Antal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studerende per 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Antal rotationer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67">
                <a:tc rowSpan="3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Medicinsk </a:t>
                      </a:r>
                      <a:r>
                        <a:rPr lang="da-DK" sz="12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afdeling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Stefan Sneftrup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Louise</a:t>
                      </a:r>
                      <a:r>
                        <a:rPr lang="da-DK" sz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Wammen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Ole N. Mathiassen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Lene S. Mortensen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semester, kandidatdel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9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semester, kandidatdel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9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Tidlig klinik - bachelordel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da-DK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462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Kirurgisk </a:t>
                      </a:r>
                      <a:r>
                        <a:rPr lang="da-DK" sz="12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afdeling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Nellie Zinther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Finn Hansen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semester,  kandidatdel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79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Tidlig klinik - bachelordel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7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Bedøvelse, Operation og </a:t>
                      </a:r>
                      <a:r>
                        <a:rPr lang="da-DK" sz="12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Intensiv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Anders G. Kjærgaard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semester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(1) </a:t>
                      </a: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uge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7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Kvinde-afdelingen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Helene Nortvig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semester, kandidatdel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79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Ortopædkir. afd. </a:t>
                      </a:r>
                      <a:endParaRPr lang="da-DK" sz="12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 Møller Hansen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 Suder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4(5) </a:t>
                      </a: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17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Tidlig klinik - bachelordel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179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Akutafdelingen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Berit Toftegaard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4(5) </a:t>
                      </a: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4(6)</a:t>
                      </a:r>
                      <a:endParaRPr lang="da-DK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817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Tidlig klinik - bachelordel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73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118542" y="333450"/>
            <a:ext cx="11953328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kern="0" dirty="0" smtClean="0">
                <a:solidFill>
                  <a:schemeClr val="accent2"/>
                </a:solidFill>
              </a:rPr>
              <a:t>Hvordan kan vi lykkes med UPL-opgaven</a:t>
            </a:r>
          </a:p>
          <a:p>
            <a:pPr defTabSz="914400"/>
            <a:endParaRPr lang="da-DK" sz="1600" kern="0" dirty="0" smtClean="0">
              <a:solidFill>
                <a:schemeClr val="accent2"/>
              </a:solidFill>
            </a:endParaRPr>
          </a:p>
          <a:p>
            <a:pPr defTabSz="914400"/>
            <a:endParaRPr lang="da-DK" sz="1600" kern="0" dirty="0" smtClean="0">
              <a:solidFill>
                <a:schemeClr val="accent2"/>
              </a:solidFill>
            </a:endParaRPr>
          </a:p>
          <a:p>
            <a:pPr defTabSz="914400"/>
            <a:r>
              <a:rPr lang="da-DK" sz="1600" kern="0" dirty="0" smtClean="0">
                <a:solidFill>
                  <a:schemeClr val="accent2"/>
                </a:solidFill>
              </a:rPr>
              <a:t>UPL-tiden skal bruges, hvor det giver størst mening i forhold til uddannelse</a:t>
            </a:r>
          </a:p>
          <a:p>
            <a:pPr defTabSz="914400"/>
            <a:endParaRPr lang="da-DK" sz="1600" kern="0" dirty="0">
              <a:solidFill>
                <a:schemeClr val="accent2"/>
              </a:solidFill>
            </a:endParaRPr>
          </a:p>
          <a:p>
            <a:pPr defTabSz="914400"/>
            <a:endParaRPr lang="da-DK" sz="1600" kern="0" dirty="0" smtClean="0">
              <a:solidFill>
                <a:schemeClr val="accent2"/>
              </a:solidFill>
            </a:endParaRPr>
          </a:p>
          <a:p>
            <a:pPr defTabSz="914400"/>
            <a:r>
              <a:rPr lang="da-DK" sz="1600" kern="0" dirty="0" smtClean="0">
                <a:solidFill>
                  <a:schemeClr val="accent2"/>
                </a:solidFill>
              </a:rPr>
              <a:t>-&gt; Rugbrødsarbejdet skal gøres simpelt</a:t>
            </a:r>
          </a:p>
          <a:p>
            <a:pPr defTabSz="914400"/>
            <a:endParaRPr lang="da-DK" sz="1600" kern="0" dirty="0">
              <a:solidFill>
                <a:schemeClr val="accent2"/>
              </a:solidFill>
            </a:endParaRPr>
          </a:p>
          <a:p>
            <a:pPr defTabSz="914400"/>
            <a:endParaRPr lang="da-DK" sz="1600" kern="0" dirty="0" smtClean="0">
              <a:solidFill>
                <a:schemeClr val="accent2"/>
              </a:solidFill>
            </a:endParaRPr>
          </a:p>
          <a:p>
            <a:pPr defTabSz="914400"/>
            <a:r>
              <a:rPr lang="da-DK" sz="1600" kern="0" dirty="0" smtClean="0">
                <a:solidFill>
                  <a:schemeClr val="accent2"/>
                </a:solidFill>
              </a:rPr>
              <a:t>De studerende skal vide, hvad de skal –&gt; ansvar for egen læring</a:t>
            </a:r>
          </a:p>
          <a:p>
            <a:pPr defTabSz="914400"/>
            <a:endParaRPr lang="da-DK" sz="1600" kern="0" dirty="0" smtClean="0">
              <a:solidFill>
                <a:schemeClr val="accent2"/>
              </a:solidFill>
            </a:endParaRPr>
          </a:p>
          <a:p>
            <a:pPr defTabSz="914400"/>
            <a:r>
              <a:rPr lang="da-DK" sz="1600" kern="0" dirty="0" smtClean="0">
                <a:solidFill>
                  <a:schemeClr val="accent2"/>
                </a:solidFill>
              </a:rPr>
              <a:t>Vores kolleger skal kende opgaven med supervision og feedback –&gt; ansvar for de studerendes læring</a:t>
            </a:r>
            <a:endParaRPr lang="da-DK" sz="1600" kern="0" dirty="0">
              <a:solidFill>
                <a:schemeClr val="accent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3094"/>
            <a:ext cx="12192000" cy="29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8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118542" y="436195"/>
            <a:ext cx="11953328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kern="0" dirty="0" smtClean="0">
                <a:solidFill>
                  <a:schemeClr val="accent2"/>
                </a:solidFill>
              </a:rPr>
              <a:t>Gør det muligt at tage ansvar for egen læring</a:t>
            </a:r>
            <a:endParaRPr lang="da-DK" kern="0" dirty="0">
              <a:solidFill>
                <a:schemeClr val="accent2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18542" y="1020118"/>
            <a:ext cx="1166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Lav et arbejdsskema for hver medicinstuderende for hele perioden 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357164"/>
              </p:ext>
            </p:extLst>
          </p:nvPr>
        </p:nvGraphicFramePr>
        <p:xfrm>
          <a:off x="190551" y="2147747"/>
          <a:ext cx="11521276" cy="1377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776">
                  <a:extLst>
                    <a:ext uri="{9D8B030D-6E8A-4147-A177-3AD203B41FA5}">
                      <a16:colId xmlns:a16="http://schemas.microsoft.com/office/drawing/2014/main" val="1146682552"/>
                    </a:ext>
                  </a:extLst>
                </a:gridCol>
                <a:gridCol w="2003700">
                  <a:extLst>
                    <a:ext uri="{9D8B030D-6E8A-4147-A177-3AD203B41FA5}">
                      <a16:colId xmlns:a16="http://schemas.microsoft.com/office/drawing/2014/main" val="2452388025"/>
                    </a:ext>
                  </a:extLst>
                </a:gridCol>
                <a:gridCol w="2003700">
                  <a:extLst>
                    <a:ext uri="{9D8B030D-6E8A-4147-A177-3AD203B41FA5}">
                      <a16:colId xmlns:a16="http://schemas.microsoft.com/office/drawing/2014/main" val="2484163380"/>
                    </a:ext>
                  </a:extLst>
                </a:gridCol>
                <a:gridCol w="2003700">
                  <a:extLst>
                    <a:ext uri="{9D8B030D-6E8A-4147-A177-3AD203B41FA5}">
                      <a16:colId xmlns:a16="http://schemas.microsoft.com/office/drawing/2014/main" val="2847032399"/>
                    </a:ext>
                  </a:extLst>
                </a:gridCol>
                <a:gridCol w="2003700">
                  <a:extLst>
                    <a:ext uri="{9D8B030D-6E8A-4147-A177-3AD203B41FA5}">
                      <a16:colId xmlns:a16="http://schemas.microsoft.com/office/drawing/2014/main" val="3650580241"/>
                    </a:ext>
                  </a:extLst>
                </a:gridCol>
                <a:gridCol w="2003700">
                  <a:extLst>
                    <a:ext uri="{9D8B030D-6E8A-4147-A177-3AD203B41FA5}">
                      <a16:colId xmlns:a16="http://schemas.microsoft.com/office/drawing/2014/main" val="317080430"/>
                    </a:ext>
                  </a:extLst>
                </a:gridCol>
              </a:tblGrid>
              <a:tr h="48254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Uge 48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Mandag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MK: 8.00-8.40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UV: </a:t>
                      </a: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14-15.30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Tirsdag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MK: 8.00-8.40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Onsdag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MK: 8.00-8.40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UV: 14-15.30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Torsdag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9.00-9.30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Mentorgruppe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Fredag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448873"/>
                  </a:ext>
                </a:extLst>
              </a:tr>
              <a:tr h="16084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Victor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Omklædning og </a:t>
                      </a: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introduktion </a:t>
                      </a: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ved </a:t>
                      </a: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UPL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Modtagelse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45720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Journaltræning med dyade</a:t>
                      </a:r>
                      <a:endParaRPr lang="da-DK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Journaltræning med dyade 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Journal 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Forelæsning AU 8-14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904791"/>
                  </a:ext>
                </a:extLst>
              </a:tr>
              <a:tr h="16084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Rasmus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483312"/>
                  </a:ext>
                </a:extLst>
              </a:tr>
              <a:tr h="16084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Henrik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91555"/>
                  </a:ext>
                </a:extLst>
              </a:tr>
              <a:tr h="27975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Joakim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44553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99602"/>
              </p:ext>
            </p:extLst>
          </p:nvPr>
        </p:nvGraphicFramePr>
        <p:xfrm>
          <a:off x="180446" y="3622236"/>
          <a:ext cx="11521278" cy="1360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24246401"/>
                    </a:ext>
                  </a:extLst>
                </a:gridCol>
                <a:gridCol w="2001822">
                  <a:extLst>
                    <a:ext uri="{9D8B030D-6E8A-4147-A177-3AD203B41FA5}">
                      <a16:colId xmlns:a16="http://schemas.microsoft.com/office/drawing/2014/main" val="1817335394"/>
                    </a:ext>
                  </a:extLst>
                </a:gridCol>
                <a:gridCol w="2001822">
                  <a:extLst>
                    <a:ext uri="{9D8B030D-6E8A-4147-A177-3AD203B41FA5}">
                      <a16:colId xmlns:a16="http://schemas.microsoft.com/office/drawing/2014/main" val="3798929910"/>
                    </a:ext>
                  </a:extLst>
                </a:gridCol>
                <a:gridCol w="2001822">
                  <a:extLst>
                    <a:ext uri="{9D8B030D-6E8A-4147-A177-3AD203B41FA5}">
                      <a16:colId xmlns:a16="http://schemas.microsoft.com/office/drawing/2014/main" val="319520934"/>
                    </a:ext>
                  </a:extLst>
                </a:gridCol>
                <a:gridCol w="2001822">
                  <a:extLst>
                    <a:ext uri="{9D8B030D-6E8A-4147-A177-3AD203B41FA5}">
                      <a16:colId xmlns:a16="http://schemas.microsoft.com/office/drawing/2014/main" val="363297902"/>
                    </a:ext>
                  </a:extLst>
                </a:gridCol>
                <a:gridCol w="2001822">
                  <a:extLst>
                    <a:ext uri="{9D8B030D-6E8A-4147-A177-3AD203B41FA5}">
                      <a16:colId xmlns:a16="http://schemas.microsoft.com/office/drawing/2014/main" val="2555313400"/>
                    </a:ext>
                  </a:extLst>
                </a:gridCol>
              </a:tblGrid>
              <a:tr h="52415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Uge 49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Mandag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MK: 8.00-8.40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UV: </a:t>
                      </a: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14-15.30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Tirsdag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MK: 8.00-8.40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Onsdag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MK: 8.00-8.40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UV: 14-15.30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Torsdag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9.00-9.30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Mentorgruppe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Fredag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683433"/>
                  </a:ext>
                </a:extLst>
              </a:tr>
              <a:tr h="17471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Victor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BOI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BOI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BOI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BOI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Forelæsning AU 8-14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238112"/>
                  </a:ext>
                </a:extLst>
              </a:tr>
              <a:tr h="17471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Rasmus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525830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Henrik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PBL, stuegang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Stuegang + sk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Stuegang </a:t>
                      </a: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+ sk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Journal 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KV-Midtvejs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1359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Joakim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468317"/>
                  </a:ext>
                </a:extLst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45438"/>
              </p:ext>
            </p:extLst>
          </p:nvPr>
        </p:nvGraphicFramePr>
        <p:xfrm>
          <a:off x="190551" y="5080230"/>
          <a:ext cx="11521278" cy="1360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24246401"/>
                    </a:ext>
                  </a:extLst>
                </a:gridCol>
                <a:gridCol w="2001822">
                  <a:extLst>
                    <a:ext uri="{9D8B030D-6E8A-4147-A177-3AD203B41FA5}">
                      <a16:colId xmlns:a16="http://schemas.microsoft.com/office/drawing/2014/main" val="1817335394"/>
                    </a:ext>
                  </a:extLst>
                </a:gridCol>
                <a:gridCol w="2001822">
                  <a:extLst>
                    <a:ext uri="{9D8B030D-6E8A-4147-A177-3AD203B41FA5}">
                      <a16:colId xmlns:a16="http://schemas.microsoft.com/office/drawing/2014/main" val="3798929910"/>
                    </a:ext>
                  </a:extLst>
                </a:gridCol>
                <a:gridCol w="2001822">
                  <a:extLst>
                    <a:ext uri="{9D8B030D-6E8A-4147-A177-3AD203B41FA5}">
                      <a16:colId xmlns:a16="http://schemas.microsoft.com/office/drawing/2014/main" val="319520934"/>
                    </a:ext>
                  </a:extLst>
                </a:gridCol>
                <a:gridCol w="2001822">
                  <a:extLst>
                    <a:ext uri="{9D8B030D-6E8A-4147-A177-3AD203B41FA5}">
                      <a16:colId xmlns:a16="http://schemas.microsoft.com/office/drawing/2014/main" val="363297902"/>
                    </a:ext>
                  </a:extLst>
                </a:gridCol>
                <a:gridCol w="2001822">
                  <a:extLst>
                    <a:ext uri="{9D8B030D-6E8A-4147-A177-3AD203B41FA5}">
                      <a16:colId xmlns:a16="http://schemas.microsoft.com/office/drawing/2014/main" val="2555313400"/>
                    </a:ext>
                  </a:extLst>
                </a:gridCol>
              </a:tblGrid>
              <a:tr h="52415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Uge </a:t>
                      </a: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Mandag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MK: 8.00-8.40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UV: </a:t>
                      </a: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14-15.30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Tirsdag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MK: 8.00-8.40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Onsdag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MK: 8.00-8.40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UV: 14-15.30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Torsdag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9.00-9.30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Mentorgruppe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Fredag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683433"/>
                  </a:ext>
                </a:extLst>
              </a:tr>
              <a:tr h="17471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Victor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Stuegang + sk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PBL, stuegang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Stuegang </a:t>
                      </a: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+ sk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Journal 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KV-Midtvejs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Forelæsning AU 8-14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238112"/>
                  </a:ext>
                </a:extLst>
              </a:tr>
              <a:tr h="17471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Rasmus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525830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Henrik</a:t>
                      </a:r>
                      <a:endParaRPr lang="da-DK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BOI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BOI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BOI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BOI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1359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Joakim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46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94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6534" y="405458"/>
            <a:ext cx="11953328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kern="0" dirty="0" smtClean="0">
                <a:solidFill>
                  <a:schemeClr val="accent2"/>
                </a:solidFill>
              </a:rPr>
              <a:t>Gør det muligt at tage ansvar for egen læring</a:t>
            </a:r>
            <a:endParaRPr lang="da-DK" kern="0" dirty="0">
              <a:solidFill>
                <a:schemeClr val="accent2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18542" y="1020118"/>
            <a:ext cx="1166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Lav et </a:t>
            </a:r>
            <a:r>
              <a:rPr lang="da-DK" dirty="0" smtClean="0"/>
              <a:t>uddannelsesprogram i light version </a:t>
            </a:r>
            <a:endParaRPr lang="da-DK" dirty="0" smtClean="0"/>
          </a:p>
        </p:txBody>
      </p:sp>
      <p:sp>
        <p:nvSpPr>
          <p:cNvPr id="4" name="Tekstfelt 3"/>
          <p:cNvSpPr txBox="1"/>
          <p:nvPr/>
        </p:nvSpPr>
        <p:spPr>
          <a:xfrm>
            <a:off x="118542" y="1773610"/>
            <a:ext cx="11305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Kort beskrivelse af fx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afdelingen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 medicinstuderendes funktioner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funktion for lægevagtlag – FV-MV-BV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funktion for visitator, akutkoordinator, flowkoordinator, </a:t>
            </a:r>
            <a:r>
              <a:rPr lang="da-DK" dirty="0" err="1" smtClean="0"/>
              <a:t>spl</a:t>
            </a:r>
            <a:r>
              <a:rPr lang="da-DK" dirty="0" smtClean="0"/>
              <a:t>., sekretærer, serviceassistenter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opgaven med modtagelse af patient, hvem gør hvad?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opgaven i skadestuen, hvem gør hvad?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vigtige patientgrupper i forhold til pensum (e-dok?)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undervisningsmetoder, KV, PBL, mentor, ISBAR, </a:t>
            </a:r>
            <a:r>
              <a:rPr lang="da-DK" dirty="0" err="1" smtClean="0"/>
              <a:t>bedside</a:t>
            </a:r>
            <a:r>
              <a:rPr lang="da-DK" dirty="0" smtClean="0"/>
              <a:t> 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formel undervisning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forventninger</a:t>
            </a:r>
          </a:p>
        </p:txBody>
      </p:sp>
    </p:spTree>
    <p:extLst>
      <p:ext uri="{BB962C8B-B14F-4D97-AF65-F5344CB8AC3E}">
        <p14:creationId xmlns:p14="http://schemas.microsoft.com/office/powerpoint/2010/main" val="414405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6534" y="405458"/>
            <a:ext cx="11953328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kern="0" dirty="0" smtClean="0">
                <a:solidFill>
                  <a:schemeClr val="accent2"/>
                </a:solidFill>
              </a:rPr>
              <a:t>Gør det muligt at tage ansvar for egen læring</a:t>
            </a:r>
            <a:endParaRPr lang="da-DK" kern="0" dirty="0">
              <a:solidFill>
                <a:schemeClr val="accent2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18542" y="1020118"/>
            <a:ext cx="1166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Hvad kan et optimalt uddannelsesprogram og introduktion bidrage til?</a:t>
            </a:r>
          </a:p>
          <a:p>
            <a:r>
              <a:rPr lang="da-DK" dirty="0" smtClean="0"/>
              <a:t>Obs Papiret skal have et liv!</a:t>
            </a:r>
          </a:p>
          <a:p>
            <a:endParaRPr lang="da-DK" dirty="0"/>
          </a:p>
          <a:p>
            <a:r>
              <a:rPr lang="da-DK" dirty="0" smtClean="0"/>
              <a:t>  </a:t>
            </a:r>
            <a:endParaRPr lang="da-DK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47" y="1564377"/>
            <a:ext cx="1728192" cy="235826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30112" y="2387753"/>
            <a:ext cx="11305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Ventet og velkommen -&gt; psykologisk sikkerhed</a:t>
            </a:r>
          </a:p>
          <a:p>
            <a:r>
              <a:rPr lang="da-DK" dirty="0" smtClean="0"/>
              <a:t>Større kognitiv kapacitet, handlerepertoire og handletillid</a:t>
            </a:r>
          </a:p>
          <a:p>
            <a:r>
              <a:rPr lang="da-DK" dirty="0" smtClean="0"/>
              <a:t>Større evne til at modtage feedback</a:t>
            </a:r>
          </a:p>
          <a:p>
            <a:r>
              <a:rPr lang="da-DK" sz="1400" i="1" dirty="0" smtClean="0"/>
              <a:t>Barbara </a:t>
            </a:r>
            <a:r>
              <a:rPr lang="da-DK" sz="1400" i="1" dirty="0" err="1" smtClean="0"/>
              <a:t>Fredrickson</a:t>
            </a:r>
            <a:r>
              <a:rPr lang="da-DK" sz="1400" i="1" dirty="0" smtClean="0"/>
              <a:t>, Psykolog, University of North Carolina </a:t>
            </a:r>
          </a:p>
        </p:txBody>
      </p:sp>
      <p:pic>
        <p:nvPicPr>
          <p:cNvPr id="7" name="Billede 6"/>
          <p:cNvPicPr/>
          <p:nvPr/>
        </p:nvPicPr>
        <p:blipFill rotWithShape="1">
          <a:blip r:embed="rId3"/>
          <a:srcRect t="6975" r="867" b="44267"/>
          <a:stretch/>
        </p:blipFill>
        <p:spPr>
          <a:xfrm>
            <a:off x="80946" y="4443889"/>
            <a:ext cx="11990924" cy="23762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66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6534" y="405458"/>
            <a:ext cx="11953328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kern="0" dirty="0" smtClean="0">
                <a:solidFill>
                  <a:schemeClr val="accent2"/>
                </a:solidFill>
              </a:rPr>
              <a:t>Gør det muligt at tage ansvar for egen læring</a:t>
            </a:r>
            <a:endParaRPr lang="da-DK" kern="0" dirty="0">
              <a:solidFill>
                <a:schemeClr val="accent2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18542" y="1020118"/>
            <a:ext cx="1166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Hvad kan et optimalt uddannelsesprogram og introduktion bidrage til?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118542" y="1773610"/>
            <a:ext cx="113052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Træne transition til lægelivet </a:t>
            </a:r>
          </a:p>
          <a:p>
            <a:r>
              <a:rPr lang="da-DK" dirty="0" smtClean="0"/>
              <a:t>Kend uddannelsesprogram og masterplan -&gt; klædt på til at lave individuel plan med hovedvejleder.</a:t>
            </a:r>
          </a:p>
          <a:p>
            <a:r>
              <a:rPr lang="da-DK" dirty="0" smtClean="0"/>
              <a:t>Kompetencevurderingsmetoder er ikke noget nyt!!! </a:t>
            </a:r>
          </a:p>
          <a:p>
            <a:endParaRPr lang="da-DK" sz="1400" i="1" dirty="0" smtClean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34" y="3642624"/>
            <a:ext cx="4275462" cy="3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4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6534" y="405458"/>
            <a:ext cx="11953328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kern="0" dirty="0" smtClean="0">
                <a:solidFill>
                  <a:schemeClr val="accent2"/>
                </a:solidFill>
              </a:rPr>
              <a:t>Gør det muligt at tage ansvar for egen læring</a:t>
            </a:r>
            <a:endParaRPr lang="da-DK" kern="0" dirty="0">
              <a:solidFill>
                <a:schemeClr val="accent2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18542" y="1125538"/>
            <a:ext cx="1094521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i="1" dirty="0">
                <a:solidFill>
                  <a:schemeClr val="accent2"/>
                </a:solidFill>
              </a:rPr>
              <a:t>Vores forventninger til dig</a:t>
            </a:r>
          </a:p>
          <a:p>
            <a:r>
              <a:rPr lang="da-DK" sz="1400" i="1" dirty="0">
                <a:solidFill>
                  <a:srgbClr val="000000"/>
                </a:solidFill>
              </a:rPr>
              <a:t>Du skal have det maksimale ud af dette ophold. Du skal selv tage din uddannelse – derfor skal du </a:t>
            </a:r>
            <a:r>
              <a:rPr lang="da-DK" sz="1400" i="1" dirty="0" smtClean="0">
                <a:solidFill>
                  <a:srgbClr val="000000"/>
                </a:solidFill>
              </a:rPr>
              <a:t>være opsøgende. Vi </a:t>
            </a:r>
            <a:r>
              <a:rPr lang="da-DK" sz="1400" i="1" dirty="0">
                <a:solidFill>
                  <a:srgbClr val="000000"/>
                </a:solidFill>
              </a:rPr>
              <a:t>gør vores til, at du har de bedste rammer for dette og </a:t>
            </a:r>
            <a:r>
              <a:rPr lang="da-DK" sz="1400" i="1" dirty="0" smtClean="0">
                <a:solidFill>
                  <a:srgbClr val="000000"/>
                </a:solidFill>
              </a:rPr>
              <a:t>modtager gerne </a:t>
            </a:r>
            <a:r>
              <a:rPr lang="da-DK" sz="1400" i="1" dirty="0">
                <a:solidFill>
                  <a:srgbClr val="000000"/>
                </a:solidFill>
              </a:rPr>
              <a:t>feedback, så vi </a:t>
            </a:r>
            <a:r>
              <a:rPr lang="da-DK" sz="1400" i="1" dirty="0" smtClean="0">
                <a:solidFill>
                  <a:srgbClr val="000000"/>
                </a:solidFill>
              </a:rPr>
              <a:t>hele tiden </a:t>
            </a:r>
            <a:r>
              <a:rPr lang="da-DK" sz="1400" i="1" dirty="0">
                <a:solidFill>
                  <a:srgbClr val="000000"/>
                </a:solidFill>
              </a:rPr>
              <a:t>kan blive bedre.</a:t>
            </a:r>
          </a:p>
          <a:p>
            <a:r>
              <a:rPr lang="da-DK" sz="1400" i="1" dirty="0">
                <a:solidFill>
                  <a:srgbClr val="000000"/>
                </a:solidFill>
              </a:rPr>
              <a:t>Vi forventer, at du møder omklædt til tiden. Er parat til at lære nyt og parat til at give dig i kast </a:t>
            </a:r>
            <a:r>
              <a:rPr lang="da-DK" sz="1400" i="1" dirty="0" smtClean="0">
                <a:solidFill>
                  <a:srgbClr val="000000"/>
                </a:solidFill>
              </a:rPr>
              <a:t>med patientopgaver </a:t>
            </a:r>
            <a:r>
              <a:rPr lang="da-DK" sz="1400" i="1" dirty="0">
                <a:solidFill>
                  <a:srgbClr val="000000"/>
                </a:solidFill>
              </a:rPr>
              <a:t>under supervision. At du har en god fornemmelse af dit kompetenceniveau og spørger </a:t>
            </a:r>
            <a:r>
              <a:rPr lang="da-DK" sz="1400" i="1" dirty="0" smtClean="0">
                <a:solidFill>
                  <a:srgbClr val="000000"/>
                </a:solidFill>
              </a:rPr>
              <a:t>om hjælp</a:t>
            </a:r>
            <a:r>
              <a:rPr lang="da-DK" sz="1400" i="1" dirty="0">
                <a:solidFill>
                  <a:srgbClr val="000000"/>
                </a:solidFill>
              </a:rPr>
              <a:t>, når det er relevant.</a:t>
            </a:r>
          </a:p>
          <a:p>
            <a:endParaRPr lang="da-DK" sz="800" i="1" dirty="0" smtClean="0">
              <a:solidFill>
                <a:srgbClr val="000000"/>
              </a:solidFill>
            </a:endParaRPr>
          </a:p>
          <a:p>
            <a:r>
              <a:rPr lang="da-DK" sz="1400" i="1" dirty="0" smtClean="0">
                <a:solidFill>
                  <a:srgbClr val="000000"/>
                </a:solidFill>
              </a:rPr>
              <a:t>Vi </a:t>
            </a:r>
            <a:r>
              <a:rPr lang="da-DK" sz="1400" i="1" dirty="0">
                <a:solidFill>
                  <a:srgbClr val="000000"/>
                </a:solidFill>
              </a:rPr>
              <a:t>lærer alle sammen noget, når vi går på arbejde. Vi bliver aldrig helt færdigt uddannede. Derfor er det</a:t>
            </a:r>
          </a:p>
          <a:p>
            <a:r>
              <a:rPr lang="da-DK" sz="1400" i="1" dirty="0">
                <a:solidFill>
                  <a:srgbClr val="000000"/>
                </a:solidFill>
              </a:rPr>
              <a:t>vigtigt at arbejde på et growth mindset og vide, at feedback er vores bedste værktøj til at hjælpe hinanden</a:t>
            </a:r>
          </a:p>
          <a:p>
            <a:r>
              <a:rPr lang="da-DK" sz="1400" i="1" dirty="0">
                <a:solidFill>
                  <a:srgbClr val="000000"/>
                </a:solidFill>
              </a:rPr>
              <a:t>videre. Feedback skal være specifik og dialogbaseret. Feedback går begge veje</a:t>
            </a:r>
            <a:r>
              <a:rPr lang="da-DK" sz="1400" i="1" dirty="0" smtClean="0">
                <a:solidFill>
                  <a:srgbClr val="000000"/>
                </a:solidFill>
              </a:rPr>
              <a:t>.</a:t>
            </a:r>
          </a:p>
          <a:p>
            <a:endParaRPr lang="da-DK" sz="800" i="1" dirty="0">
              <a:solidFill>
                <a:srgbClr val="000000"/>
              </a:solidFill>
            </a:endParaRPr>
          </a:p>
          <a:p>
            <a:r>
              <a:rPr lang="da-DK" sz="1400" b="1" i="1" dirty="0" smtClean="0">
                <a:solidFill>
                  <a:schemeClr val="accent2"/>
                </a:solidFill>
              </a:rPr>
              <a:t>Hvad forventer I/du af os/mig?</a:t>
            </a:r>
            <a:endParaRPr lang="da-DK" sz="1400" b="1" i="1" dirty="0">
              <a:solidFill>
                <a:schemeClr val="accent2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26" y="3501802"/>
            <a:ext cx="6788078" cy="3357786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9697751" y="6238106"/>
            <a:ext cx="247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Carol Dweck, psykolog, </a:t>
            </a:r>
          </a:p>
          <a:p>
            <a:r>
              <a:rPr lang="da-DK" sz="1200" dirty="0"/>
              <a:t>S</a:t>
            </a:r>
            <a:r>
              <a:rPr lang="da-DK" sz="1200" dirty="0" smtClean="0"/>
              <a:t>tanford University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57742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84962" y="333450"/>
            <a:ext cx="11953328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kern="0" dirty="0" smtClean="0">
                <a:solidFill>
                  <a:schemeClr val="accent2"/>
                </a:solidFill>
              </a:rPr>
              <a:t>Er rammen den rigtige?</a:t>
            </a:r>
            <a:endParaRPr lang="da-DK" kern="0" dirty="0">
              <a:solidFill>
                <a:schemeClr val="accent2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11703" y="890588"/>
            <a:ext cx="109452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800" dirty="0" smtClean="0"/>
              <a:t>Er deres arbejdsfunktioner relevante for deres læringsmål?</a:t>
            </a:r>
          </a:p>
          <a:p>
            <a:r>
              <a:rPr lang="da-DK" sz="1800" dirty="0" smtClean="0"/>
              <a:t>Er det sandsynligt, at de mestrer de opgaver, som vi sætter dem til?</a:t>
            </a:r>
          </a:p>
          <a:p>
            <a:r>
              <a:rPr lang="da-DK" sz="1800" dirty="0" smtClean="0"/>
              <a:t>Er vi gode nok til at udfordre de mere erfarne?</a:t>
            </a:r>
          </a:p>
          <a:p>
            <a:r>
              <a:rPr lang="da-DK" sz="1800" dirty="0" smtClean="0"/>
              <a:t>Eksamen versus lægelivet?</a:t>
            </a:r>
          </a:p>
          <a:p>
            <a:r>
              <a:rPr lang="da-DK" sz="1800" dirty="0" smtClean="0"/>
              <a:t>Fokus på alle roller</a:t>
            </a:r>
            <a:endParaRPr lang="da-DK" sz="1400" dirty="0"/>
          </a:p>
          <a:p>
            <a:endParaRPr lang="da-DK" sz="1400" b="1" i="1" dirty="0">
              <a:solidFill>
                <a:schemeClr val="accent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33" y="585478"/>
            <a:ext cx="2448272" cy="364579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2925738"/>
            <a:ext cx="4862314" cy="3646736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 rotWithShape="1">
          <a:blip r:embed="rId4"/>
          <a:srcRect l="6848" t="20476" r="11911" b="5368"/>
          <a:stretch/>
        </p:blipFill>
        <p:spPr bwMode="auto">
          <a:xfrm>
            <a:off x="5375126" y="4293890"/>
            <a:ext cx="6816874" cy="2564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kstfelt 8"/>
          <p:cNvSpPr txBox="1"/>
          <p:nvPr/>
        </p:nvSpPr>
        <p:spPr>
          <a:xfrm>
            <a:off x="3861570" y="6627103"/>
            <a:ext cx="15135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Dreyfus and Dreyfus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4244797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M-farver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RM med petrol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Overskrift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Overskrif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RM med grøn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Overskrif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M med orang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Overskrift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1" id="{026B9C26-36EA-4739-B75C-F4B01A0B7BEC}" vid="{9235BEF5-F166-4813-91EC-35E9200DD150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1696</Words>
  <Application>Microsoft Office PowerPoint</Application>
  <PresentationFormat>Brugerdefineret</PresentationFormat>
  <Paragraphs>488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4" baseType="lpstr">
      <vt:lpstr>NSimSun</vt:lpstr>
      <vt:lpstr>Arial</vt:lpstr>
      <vt:lpstr>AU Passata</vt:lpstr>
      <vt:lpstr>Calibri</vt:lpstr>
      <vt:lpstr>Mangal</vt:lpstr>
      <vt:lpstr>Verdana</vt:lpstr>
      <vt:lpstr>Wingdings</vt:lpstr>
      <vt:lpstr>RM-multicolour_16-9_v02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Berit Skjødeberg Toftegaard</dc:creator>
  <cp:lastModifiedBy>Berit Skjødeberg Toftegaard</cp:lastModifiedBy>
  <cp:revision>12</cp:revision>
  <cp:lastPrinted>2020-01-23T11:37:56Z</cp:lastPrinted>
  <dcterms:created xsi:type="dcterms:W3CDTF">2020-11-16T13:12:28Z</dcterms:created>
  <dcterms:modified xsi:type="dcterms:W3CDTF">2020-12-03T09:16:20Z</dcterms:modified>
</cp:coreProperties>
</file>