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256" r:id="rId3"/>
    <p:sldId id="276" r:id="rId4"/>
    <p:sldId id="262" r:id="rId5"/>
    <p:sldId id="267" r:id="rId6"/>
    <p:sldId id="273" r:id="rId7"/>
    <p:sldId id="269" r:id="rId8"/>
    <p:sldId id="270" r:id="rId9"/>
    <p:sldId id="277" r:id="rId10"/>
    <p:sldId id="274" r:id="rId11"/>
    <p:sldId id="278" r:id="rId12"/>
    <p:sldId id="279" r:id="rId13"/>
    <p:sldId id="280" r:id="rId14"/>
    <p:sldId id="281" r:id="rId15"/>
    <p:sldId id="272" r:id="rId16"/>
  </p:sldIdLst>
  <p:sldSz cx="12192000" cy="6858000"/>
  <p:notesSz cx="12192000" cy="6858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352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85837" y="3467020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999" y="0"/>
                </a:lnTo>
              </a:path>
            </a:pathLst>
          </a:custGeom>
          <a:ln w="467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82237" y="6414959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0" y="132400"/>
                </a:lnTo>
                <a:lnTo>
                  <a:pt x="221772" y="112616"/>
                </a:lnTo>
                <a:lnTo>
                  <a:pt x="251933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0" y="64248"/>
                </a:lnTo>
                <a:lnTo>
                  <a:pt x="90326" y="49183"/>
                </a:lnTo>
                <a:lnTo>
                  <a:pt x="75282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8" y="0"/>
                </a:moveTo>
                <a:lnTo>
                  <a:pt x="209133" y="0"/>
                </a:lnTo>
                <a:lnTo>
                  <a:pt x="203588" y="26977"/>
                </a:lnTo>
                <a:lnTo>
                  <a:pt x="188534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3450" y="6275457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6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6" y="99396"/>
                </a:lnTo>
                <a:lnTo>
                  <a:pt x="2787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0"/>
                </a:lnTo>
              </a:path>
            </a:pathLst>
          </a:custGeom>
          <a:ln w="688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327341" y="6017032"/>
            <a:ext cx="536896" cy="538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9143" y="2360840"/>
            <a:ext cx="10253712" cy="94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73137" y="3708400"/>
            <a:ext cx="10245724" cy="815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>
                <a:solidFill>
                  <a:srgbClr val="FFFFFF"/>
                </a:solidFill>
              </a:rPr>
              <a:t>AARHUS  U</a:t>
            </a:r>
            <a:r>
              <a:rPr dirty="0">
                <a:solidFill>
                  <a:srgbClr val="FFFFFF"/>
                </a:solidFill>
              </a:rPr>
              <a:t>NI</a:t>
            </a:r>
            <a:r>
              <a:rPr spc="-5" dirty="0">
                <a:solidFill>
                  <a:srgbClr val="FFFFFF"/>
                </a:solidFill>
              </a:rPr>
              <a:t>V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R</a:t>
            </a:r>
            <a:r>
              <a:rPr dirty="0">
                <a:solidFill>
                  <a:srgbClr val="FFFFFF"/>
                </a:solidFill>
              </a:rPr>
              <a:t>SI</a:t>
            </a:r>
            <a:r>
              <a:rPr spc="-5" dirty="0">
                <a:solidFill>
                  <a:srgbClr val="FFFFFF"/>
                </a:solidFill>
              </a:rPr>
              <a:t>T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dirty="0">
                <a:solidFill>
                  <a:srgbClr val="FFFFFF"/>
                </a:solidFill>
              </a:rPr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solidFill>
                  <a:srgbClr val="FFFFFF"/>
                </a:solidFill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10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351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59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013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3664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096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3682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13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>
                <a:solidFill>
                  <a:srgbClr val="FFFFFF"/>
                </a:solidFill>
              </a:rPr>
              <a:t>AARHUS  U</a:t>
            </a:r>
            <a:r>
              <a:rPr dirty="0">
                <a:solidFill>
                  <a:srgbClr val="FFFFFF"/>
                </a:solidFill>
              </a:rPr>
              <a:t>NI</a:t>
            </a:r>
            <a:r>
              <a:rPr spc="-5" dirty="0">
                <a:solidFill>
                  <a:srgbClr val="FFFFFF"/>
                </a:solidFill>
              </a:rPr>
              <a:t>V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R</a:t>
            </a:r>
            <a:r>
              <a:rPr dirty="0">
                <a:solidFill>
                  <a:srgbClr val="FFFFFF"/>
                </a:solidFill>
              </a:rPr>
              <a:t>SI</a:t>
            </a:r>
            <a:r>
              <a:rPr spc="-5" dirty="0">
                <a:solidFill>
                  <a:srgbClr val="FFFFFF"/>
                </a:solidFill>
              </a:rPr>
              <a:t>T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dirty="0">
                <a:solidFill>
                  <a:srgbClr val="FFFFFF"/>
                </a:solidFill>
              </a:rPr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solidFill>
                  <a:srgbClr val="FFFFFF"/>
                </a:solidFill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>
                <a:solidFill>
                  <a:srgbClr val="FFFFFF"/>
                </a:solidFill>
              </a:rPr>
              <a:t>AARHUS  U</a:t>
            </a:r>
            <a:r>
              <a:rPr dirty="0">
                <a:solidFill>
                  <a:srgbClr val="FFFFFF"/>
                </a:solidFill>
              </a:rPr>
              <a:t>NI</a:t>
            </a:r>
            <a:r>
              <a:rPr spc="-5" dirty="0">
                <a:solidFill>
                  <a:srgbClr val="FFFFFF"/>
                </a:solidFill>
              </a:rPr>
              <a:t>V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R</a:t>
            </a:r>
            <a:r>
              <a:rPr dirty="0">
                <a:solidFill>
                  <a:srgbClr val="FFFFFF"/>
                </a:solidFill>
              </a:rPr>
              <a:t>SI</a:t>
            </a:r>
            <a:r>
              <a:rPr spc="-5" dirty="0">
                <a:solidFill>
                  <a:srgbClr val="FFFFFF"/>
                </a:solidFill>
              </a:rPr>
              <a:t>T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dirty="0">
                <a:solidFill>
                  <a:srgbClr val="FFFFFF"/>
                </a:solidFill>
              </a:rPr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solidFill>
                  <a:srgbClr val="FFFFFF"/>
                </a:solidFill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29/11/18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327341" y="6017032"/>
            <a:ext cx="536896" cy="538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89439" y="1687087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830" y="0"/>
                </a:lnTo>
              </a:path>
            </a:pathLst>
          </a:custGeom>
          <a:ln w="47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82237" y="6416361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1" y="132400"/>
                </a:lnTo>
                <a:lnTo>
                  <a:pt x="221773" y="112616"/>
                </a:lnTo>
                <a:lnTo>
                  <a:pt x="251934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1" y="64248"/>
                </a:lnTo>
                <a:lnTo>
                  <a:pt x="90326" y="49183"/>
                </a:lnTo>
                <a:lnTo>
                  <a:pt x="75283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9" y="0"/>
                </a:moveTo>
                <a:lnTo>
                  <a:pt x="209134" y="0"/>
                </a:lnTo>
                <a:lnTo>
                  <a:pt x="203588" y="26977"/>
                </a:lnTo>
                <a:lnTo>
                  <a:pt x="188535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3450" y="6276859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7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7" y="99396"/>
                </a:lnTo>
                <a:lnTo>
                  <a:pt x="27878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1"/>
                </a:lnTo>
              </a:path>
            </a:pathLst>
          </a:custGeom>
          <a:ln w="688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>
                <a:solidFill>
                  <a:srgbClr val="FFFFFF"/>
                </a:solidFill>
              </a:rPr>
              <a:t>AARHUS  U</a:t>
            </a:r>
            <a:r>
              <a:rPr dirty="0">
                <a:solidFill>
                  <a:srgbClr val="FFFFFF"/>
                </a:solidFill>
              </a:rPr>
              <a:t>NI</a:t>
            </a:r>
            <a:r>
              <a:rPr spc="-5" dirty="0">
                <a:solidFill>
                  <a:srgbClr val="FFFFFF"/>
                </a:solidFill>
              </a:rPr>
              <a:t>V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R</a:t>
            </a:r>
            <a:r>
              <a:rPr dirty="0">
                <a:solidFill>
                  <a:srgbClr val="FFFFFF"/>
                </a:solidFill>
              </a:rPr>
              <a:t>SI</a:t>
            </a:r>
            <a:r>
              <a:rPr spc="-5" dirty="0">
                <a:solidFill>
                  <a:srgbClr val="FFFFFF"/>
                </a:solidFill>
              </a:rPr>
              <a:t>T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dirty="0">
                <a:solidFill>
                  <a:srgbClr val="FFFFFF"/>
                </a:solidFill>
              </a:rPr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solidFill>
                  <a:srgbClr val="FFFFFF"/>
                </a:solidFill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29/11/18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825" cy="6858000"/>
          </a:xfrm>
          <a:custGeom>
            <a:avLst/>
            <a:gdLst/>
            <a:ahLst/>
            <a:cxnLst/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28776" y="2165559"/>
            <a:ext cx="2529347" cy="252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>
                <a:solidFill>
                  <a:srgbClr val="FFFFFF"/>
                </a:solidFill>
              </a:rPr>
              <a:t>AARHUS  U</a:t>
            </a:r>
            <a:r>
              <a:rPr dirty="0">
                <a:solidFill>
                  <a:srgbClr val="FFFFFF"/>
                </a:solidFill>
              </a:rPr>
              <a:t>NI</a:t>
            </a:r>
            <a:r>
              <a:rPr spc="-5" dirty="0">
                <a:solidFill>
                  <a:srgbClr val="FFFFFF"/>
                </a:solidFill>
              </a:rPr>
              <a:t>V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R</a:t>
            </a:r>
            <a:r>
              <a:rPr dirty="0">
                <a:solidFill>
                  <a:srgbClr val="FFFFFF"/>
                </a:solidFill>
              </a:rPr>
              <a:t>SI</a:t>
            </a:r>
            <a:r>
              <a:rPr spc="-5" dirty="0">
                <a:solidFill>
                  <a:srgbClr val="FFFFFF"/>
                </a:solidFill>
              </a:rPr>
              <a:t>T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dirty="0">
                <a:solidFill>
                  <a:srgbClr val="FFFFFF"/>
                </a:solidFill>
              </a:rPr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solidFill>
                  <a:srgbClr val="FFFFFF"/>
                </a:solidFill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29/11/18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745235"/>
            <a:ext cx="8428990" cy="138499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/>
          <a:p>
            <a:fld id="{944F84B3-2BFD-A643-AD57-1F60B30BA08F}" type="datetimeFigureOut">
              <a:rPr lang="da-DK" smtClean="0"/>
              <a:t>29/11/18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59298" y="6291072"/>
            <a:ext cx="747394" cy="153888"/>
          </a:xfr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8240" y="6377940"/>
            <a:ext cx="2804160" cy="276999"/>
          </a:xfrm>
        </p:spPr>
        <p:txBody>
          <a:bodyPr/>
          <a:lstStyle/>
          <a:p>
            <a:fld id="{6C6DBE5C-1792-2548-8884-A4F5B492B8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664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66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57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889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327341" y="6017032"/>
            <a:ext cx="536896" cy="5384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213" y="745235"/>
            <a:ext cx="8428990" cy="727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3137" y="1360423"/>
            <a:ext cx="10245724" cy="2361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59298" y="6291072"/>
            <a:ext cx="747394" cy="38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U Passata"/>
                <a:cs typeface="AU Passata"/>
              </a:defRPr>
            </a:lvl1pPr>
          </a:lstStyle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>
                <a:solidFill>
                  <a:srgbClr val="FFFFFF"/>
                </a:solidFill>
              </a:rPr>
              <a:t>AARHUS  U</a:t>
            </a:r>
            <a:r>
              <a:rPr dirty="0">
                <a:solidFill>
                  <a:srgbClr val="FFFFFF"/>
                </a:solidFill>
              </a:rPr>
              <a:t>NI</a:t>
            </a:r>
            <a:r>
              <a:rPr spc="-5" dirty="0">
                <a:solidFill>
                  <a:srgbClr val="FFFFFF"/>
                </a:solidFill>
              </a:rPr>
              <a:t>V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R</a:t>
            </a:r>
            <a:r>
              <a:rPr dirty="0">
                <a:solidFill>
                  <a:srgbClr val="FFFFFF"/>
                </a:solidFill>
              </a:rPr>
              <a:t>SI</a:t>
            </a:r>
            <a:r>
              <a:rPr spc="-5" dirty="0">
                <a:solidFill>
                  <a:srgbClr val="FFFFFF"/>
                </a:solidFill>
              </a:rPr>
              <a:t>T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dirty="0">
                <a:solidFill>
                  <a:srgbClr val="FFFFFF"/>
                </a:solidFill>
              </a:rPr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solidFill>
                  <a:srgbClr val="FFFFFF"/>
                </a:solidFill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84B3-2BFD-A643-AD57-1F60B30BA08F}" type="datetimeFigureOut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29/11/18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BE5C-1792-2548-8884-A4F5B492B843}" type="slidenum">
              <a:rPr lang="da-DK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533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"/>
            <a:ext cx="1218895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2237" y="6414959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0" y="132400"/>
                </a:lnTo>
                <a:lnTo>
                  <a:pt x="221772" y="112616"/>
                </a:lnTo>
                <a:lnTo>
                  <a:pt x="251933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0" y="64248"/>
                </a:lnTo>
                <a:lnTo>
                  <a:pt x="90326" y="49183"/>
                </a:lnTo>
                <a:lnTo>
                  <a:pt x="75282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8" y="0"/>
                </a:moveTo>
                <a:lnTo>
                  <a:pt x="209133" y="0"/>
                </a:lnTo>
                <a:lnTo>
                  <a:pt x="203588" y="26977"/>
                </a:lnTo>
                <a:lnTo>
                  <a:pt x="188534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3450" y="6275457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6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6" y="99396"/>
                </a:lnTo>
                <a:lnTo>
                  <a:pt x="2787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27341" y="6017032"/>
            <a:ext cx="536896" cy="538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0"/>
                </a:lnTo>
              </a:path>
            </a:pathLst>
          </a:custGeom>
          <a:ln w="688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50156" y="1550072"/>
            <a:ext cx="9693910" cy="2577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715"/>
              </a:lnSpc>
            </a:pPr>
            <a:r>
              <a:rPr lang="da-DK" sz="5850" spc="90" smtClean="0">
                <a:solidFill>
                  <a:srgbClr val="FFFFFF"/>
                </a:solidFill>
                <a:latin typeface="AU Passata Light"/>
                <a:cs typeface="AU Passata Light"/>
              </a:rPr>
              <a:t>REVISION AF KANDIDATUDDANNELSEN I MEDICIN</a:t>
            </a:r>
            <a:endParaRPr sz="5850">
              <a:latin typeface="AU Passata Light"/>
              <a:cs typeface="AU Passata Ligh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>
                <a:solidFill>
                  <a:srgbClr val="FFFFFF"/>
                </a:solidFill>
              </a:rPr>
              <a:t>AARHUS  U</a:t>
            </a:r>
            <a:r>
              <a:rPr dirty="0">
                <a:solidFill>
                  <a:srgbClr val="FFFFFF"/>
                </a:solidFill>
              </a:rPr>
              <a:t>NI</a:t>
            </a:r>
            <a:r>
              <a:rPr spc="-5" dirty="0">
                <a:solidFill>
                  <a:srgbClr val="FFFFFF"/>
                </a:solidFill>
              </a:rPr>
              <a:t>V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R</a:t>
            </a:r>
            <a:r>
              <a:rPr dirty="0">
                <a:solidFill>
                  <a:srgbClr val="FFFFFF"/>
                </a:solidFill>
              </a:rPr>
              <a:t>SI</a:t>
            </a:r>
            <a:r>
              <a:rPr spc="-5" dirty="0">
                <a:solidFill>
                  <a:srgbClr val="FFFFFF"/>
                </a:solidFill>
              </a:rPr>
              <a:t>T</a:t>
            </a:r>
            <a:r>
              <a:rPr spc="5" dirty="0">
                <a:solidFill>
                  <a:srgbClr val="FFFFFF"/>
                </a:solidFill>
              </a:rPr>
              <a:t>E</a:t>
            </a:r>
            <a:r>
              <a:rPr dirty="0">
                <a:solidFill>
                  <a:srgbClr val="FFFFFF"/>
                </a:solidFill>
              </a:rPr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solidFill>
                  <a:srgbClr val="FFFFFF"/>
                </a:solidFill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BC3CE0-1294-E845-A22A-F3B97AD8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En ny funktion på hver afdeling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BDC3834-4436-D946-952C-71E8CB654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Ansvaret for at implementere, drive og kvalitetssikre uddannelsesopgaven.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Hvem:</a:t>
            </a:r>
          </a:p>
          <a:p>
            <a:r>
              <a:rPr lang="da-DK" dirty="0"/>
              <a:t>Overlæge/afdelingslæge, som frikøbes 20 % </a:t>
            </a:r>
          </a:p>
          <a:p>
            <a:r>
              <a:rPr lang="da-DK" dirty="0"/>
              <a:t>klinisk eller ekstern lektor på IKM og få en </a:t>
            </a:r>
          </a:p>
          <a:p>
            <a:r>
              <a:rPr lang="da-DK" dirty="0"/>
              <a:t>Titel: </a:t>
            </a:r>
            <a:r>
              <a:rPr lang="da-DK" dirty="0" err="1"/>
              <a:t>prægraduat</a:t>
            </a:r>
            <a:r>
              <a:rPr lang="da-DK" dirty="0"/>
              <a:t> uddannelses lektor.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7302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7F3B3CF-153D-4048-959A-5E81758C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err="1"/>
              <a:t>Prægraduat</a:t>
            </a:r>
            <a:r>
              <a:rPr lang="da-DK" sz="2800" dirty="0"/>
              <a:t> uddannelses lektor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33BD192-13D8-654F-8F47-5CFDBDA6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da-DK" sz="1800" dirty="0"/>
              <a:t>Sikre den nødvendige forankring i den samlede afdeling i varetagelse af uddannelsesopgaven.  </a:t>
            </a:r>
          </a:p>
          <a:p>
            <a:pPr lvl="0"/>
            <a:r>
              <a:rPr lang="da-DK" sz="1800" dirty="0"/>
              <a:t>Ansvaret for tilrettelæggelse af hver students klinikforløb på afdelingen</a:t>
            </a:r>
          </a:p>
          <a:p>
            <a:pPr lvl="0"/>
            <a:r>
              <a:rPr lang="da-DK" sz="1800" dirty="0"/>
              <a:t>Ansvaret for, at de studerende bliver taget godt imod og introduceret til afdelingens arbejdsgange og procedurer. </a:t>
            </a:r>
          </a:p>
          <a:p>
            <a:pPr lvl="0"/>
            <a:r>
              <a:rPr lang="da-DK" sz="1800" dirty="0"/>
              <a:t>Ansvaret for at sikre, at hver studerende har en sparringspartner/mentor på afdelingen</a:t>
            </a:r>
          </a:p>
          <a:p>
            <a:pPr lvl="0"/>
            <a:r>
              <a:rPr lang="da-DK" sz="1800" dirty="0"/>
              <a:t>Implementering af løbende og evt. også slutevaluering af de studerendes kompetencer.</a:t>
            </a:r>
          </a:p>
          <a:p>
            <a:pPr lvl="0"/>
            <a:r>
              <a:rPr lang="da-DK" sz="1800" dirty="0"/>
              <a:t>Deltage i kursus- og workshopaktiviteter til løbende sikring af, at de rette kompetencer er til stede for at kunne evaluere de studerendes kompetencer i henhold til kravene i kursuselementerne. </a:t>
            </a:r>
          </a:p>
          <a:p>
            <a:pPr lvl="0"/>
            <a:r>
              <a:rPr lang="da-DK" sz="1800" dirty="0"/>
              <a:t>Indgå i universitetets kvalitetsarbejde, herunder følge op på studenterevalueringer og andre indsatsområder. </a:t>
            </a:r>
          </a:p>
          <a:p>
            <a:pPr lvl="0"/>
            <a:r>
              <a:rPr lang="da-DK" sz="1800" dirty="0"/>
              <a:t>Tæt koordinering med semesterets kursusleder, lærestolsprofessorer, øvrige </a:t>
            </a:r>
            <a:r>
              <a:rPr lang="da-DK" sz="1800" dirty="0" err="1"/>
              <a:t>prægraduate</a:t>
            </a:r>
            <a:r>
              <a:rPr lang="da-DK" sz="1800" dirty="0"/>
              <a:t> kliniske lektorer og uddannelsesansvarlige nøglepersoner. </a:t>
            </a: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474400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5D80D74-6C28-0D49-A44C-3E4B81C7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reference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BA58D40-440A-6C47-A4CC-DE0EF739E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8"/>
            <a:ext cx="10515600" cy="2230809"/>
          </a:xfrm>
          <a:noFill/>
          <a:ln>
            <a:solidFill>
              <a:srgbClr val="C00000"/>
            </a:solidFill>
          </a:ln>
        </p:spPr>
        <p:txBody>
          <a:bodyPr/>
          <a:lstStyle/>
          <a:p>
            <a:r>
              <a:rPr lang="da-DK" dirty="0"/>
              <a:t>Den </a:t>
            </a:r>
            <a:r>
              <a:rPr lang="da-DK" dirty="0" err="1"/>
              <a:t>prægraduate</a:t>
            </a:r>
            <a:r>
              <a:rPr lang="da-DK" dirty="0"/>
              <a:t> uddannelses lektor refererer til den relevante kursusleder, da det er den generelle kliniske praksisuddannelse, der varetages i funktionen, og ikke en oplæring i et specifikt lægeligt speciale. 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342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24044C-1159-A74C-9544-C3AB9DC34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 – et foreløbigt estimat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B4619A1-C4CF-EF40-BD3B-C5F7A9D3D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111" y="1568888"/>
            <a:ext cx="13063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xmlns="" id="{8801EED1-CC70-E549-BEC0-AC4B2E9E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79" y="1887166"/>
            <a:ext cx="10797322" cy="366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xmlns="" id="{14667CE3-DBCC-414D-8E63-523728EC2280}"/>
              </a:ext>
            </a:extLst>
          </p:cNvPr>
          <p:cNvSpPr txBox="1"/>
          <p:nvPr/>
        </p:nvSpPr>
        <p:spPr>
          <a:xfrm>
            <a:off x="556479" y="5924145"/>
            <a:ext cx="6620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prstClr val="black"/>
                </a:solidFill>
                <a:latin typeface="Calibri"/>
              </a:rPr>
              <a:t>Derudover betaler AU 2,3 </a:t>
            </a:r>
            <a:r>
              <a:rPr lang="da-DK" dirty="0" err="1">
                <a:solidFill>
                  <a:prstClr val="black"/>
                </a:solidFill>
                <a:latin typeface="Calibri"/>
              </a:rPr>
              <a:t>mio</a:t>
            </a:r>
            <a:r>
              <a:rPr lang="da-DK" dirty="0">
                <a:solidFill>
                  <a:prstClr val="black"/>
                </a:solidFill>
                <a:latin typeface="Calibri"/>
              </a:rPr>
              <a:t> til </a:t>
            </a:r>
            <a:r>
              <a:rPr lang="da-DK" dirty="0" err="1">
                <a:solidFill>
                  <a:prstClr val="black"/>
                </a:solidFill>
                <a:latin typeface="Calibri"/>
              </a:rPr>
              <a:t>MidtSim</a:t>
            </a:r>
            <a:r>
              <a:rPr lang="da-DK" dirty="0">
                <a:solidFill>
                  <a:prstClr val="black"/>
                </a:solidFill>
                <a:latin typeface="Calibri"/>
              </a:rPr>
              <a:t> for færdighedstræningen ! </a:t>
            </a:r>
          </a:p>
        </p:txBody>
      </p:sp>
    </p:spTree>
    <p:extLst>
      <p:ext uri="{BB962C8B-B14F-4D97-AF65-F5344CB8AC3E}">
        <p14:creationId xmlns:p14="http://schemas.microsoft.com/office/powerpoint/2010/main" val="56308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62000" y="2209800"/>
            <a:ext cx="5562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object 2"/>
          <p:cNvSpPr/>
          <p:nvPr/>
        </p:nvSpPr>
        <p:spPr>
          <a:xfrm>
            <a:off x="989439" y="1687087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830" y="0"/>
                </a:lnTo>
              </a:path>
            </a:pathLst>
          </a:custGeom>
          <a:ln w="47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2237" y="6416361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1" y="132400"/>
                </a:lnTo>
                <a:lnTo>
                  <a:pt x="221773" y="112616"/>
                </a:lnTo>
                <a:lnTo>
                  <a:pt x="251934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1" y="64248"/>
                </a:lnTo>
                <a:lnTo>
                  <a:pt x="90326" y="49183"/>
                </a:lnTo>
                <a:lnTo>
                  <a:pt x="75283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9" y="0"/>
                </a:moveTo>
                <a:lnTo>
                  <a:pt x="209134" y="0"/>
                </a:lnTo>
                <a:lnTo>
                  <a:pt x="203588" y="26977"/>
                </a:lnTo>
                <a:lnTo>
                  <a:pt x="188535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3450" y="6276859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7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7" y="99396"/>
                </a:lnTo>
                <a:lnTo>
                  <a:pt x="27878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1"/>
                </a:lnTo>
              </a:path>
            </a:pathLst>
          </a:custGeom>
          <a:ln w="688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213" y="745235"/>
            <a:ext cx="636270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a-DK" spc="-5" smtClean="0"/>
              <a:t>BAGGRUND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/>
              <a:t>AARHUS  U</a:t>
            </a:r>
            <a:r>
              <a:rPr dirty="0"/>
              <a:t>NI</a:t>
            </a:r>
            <a:r>
              <a:rPr spc="-5" dirty="0"/>
              <a:t>V</a:t>
            </a:r>
            <a:r>
              <a:rPr spc="5" dirty="0"/>
              <a:t>E</a:t>
            </a:r>
            <a:r>
              <a:rPr spc="-5" dirty="0"/>
              <a:t>R</a:t>
            </a:r>
            <a:r>
              <a:rPr dirty="0"/>
              <a:t>SI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5175" y="2590800"/>
            <a:ext cx="1000887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b="1" spc="-5" smtClean="0">
                <a:latin typeface="AU Passata"/>
                <a:cs typeface="AU Passata"/>
              </a:rPr>
              <a:t>Akkreditering/kvalitetssikring</a:t>
            </a: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400" b="1" spc="-5" smtClean="0">
              <a:latin typeface="AU Passata"/>
              <a:cs typeface="AU Passata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b="1" spc="-5" smtClean="0">
                <a:latin typeface="AU Passata"/>
                <a:cs typeface="AU Passata"/>
              </a:rPr>
              <a:t>LUR</a:t>
            </a: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2400" b="1" spc="-5" smtClean="0">
              <a:latin typeface="AU Passata"/>
              <a:cs typeface="AU Passata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2400" b="1" spc="-5" smtClean="0">
                <a:latin typeface="AU Passata"/>
                <a:cs typeface="AU Passata"/>
              </a:rPr>
              <a:t>Visionspapir</a:t>
            </a:r>
          </a:p>
        </p:txBody>
      </p:sp>
    </p:spTree>
    <p:extLst>
      <p:ext uri="{BB962C8B-B14F-4D97-AF65-F5344CB8AC3E}">
        <p14:creationId xmlns:p14="http://schemas.microsoft.com/office/powerpoint/2010/main" val="400631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237" y="6416361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1" y="132400"/>
                </a:lnTo>
                <a:lnTo>
                  <a:pt x="221773" y="112616"/>
                </a:lnTo>
                <a:lnTo>
                  <a:pt x="251934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1" y="64248"/>
                </a:lnTo>
                <a:lnTo>
                  <a:pt x="90326" y="49183"/>
                </a:lnTo>
                <a:lnTo>
                  <a:pt x="75283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9" y="0"/>
                </a:moveTo>
                <a:lnTo>
                  <a:pt x="209134" y="0"/>
                </a:lnTo>
                <a:lnTo>
                  <a:pt x="203588" y="26977"/>
                </a:lnTo>
                <a:lnTo>
                  <a:pt x="188535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3450" y="6276859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7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7" y="99396"/>
                </a:lnTo>
                <a:lnTo>
                  <a:pt x="27878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1"/>
                </a:lnTo>
              </a:path>
            </a:pathLst>
          </a:custGeom>
          <a:ln w="688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000" y="1069683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830" y="0"/>
                </a:lnTo>
              </a:path>
            </a:pathLst>
          </a:custGeom>
          <a:ln w="47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4099" y="129540"/>
            <a:ext cx="63627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/>
              <a:t>LEDELSE </a:t>
            </a:r>
            <a:r>
              <a:rPr sz="2800" dirty="0"/>
              <a:t>AF</a:t>
            </a:r>
            <a:r>
              <a:rPr sz="2800" spc="-60" dirty="0"/>
              <a:t> </a:t>
            </a:r>
            <a:r>
              <a:rPr sz="2800" spc="-5" dirty="0" smtClean="0"/>
              <a:t>PROCESSEN</a:t>
            </a:r>
            <a:endParaRPr sz="2800" spc="-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/>
              <a:t>AARHUS  U</a:t>
            </a:r>
            <a:r>
              <a:rPr dirty="0"/>
              <a:t>NI</a:t>
            </a:r>
            <a:r>
              <a:rPr spc="-5" dirty="0"/>
              <a:t>V</a:t>
            </a:r>
            <a:r>
              <a:rPr spc="5" dirty="0"/>
              <a:t>E</a:t>
            </a:r>
            <a:r>
              <a:rPr spc="-5" dirty="0"/>
              <a:t>R</a:t>
            </a:r>
            <a:r>
              <a:rPr dirty="0"/>
              <a:t>SI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9143" y="2179320"/>
            <a:ext cx="4946650" cy="287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U Passata"/>
                <a:cs typeface="AU Passata"/>
              </a:rPr>
              <a:t>Projektgruppe BA </a:t>
            </a:r>
            <a:r>
              <a:rPr sz="2400" b="1" dirty="0">
                <a:latin typeface="AU Passata"/>
                <a:cs typeface="AU Passata"/>
              </a:rPr>
              <a:t>(9</a:t>
            </a:r>
            <a:r>
              <a:rPr sz="2400" b="1" spc="-5" dirty="0">
                <a:latin typeface="AU Passata"/>
                <a:cs typeface="AU Passata"/>
              </a:rPr>
              <a:t> medlemmer)</a:t>
            </a:r>
            <a:endParaRPr sz="2400">
              <a:latin typeface="AU Passata"/>
              <a:cs typeface="AU Passata"/>
            </a:endParaRPr>
          </a:p>
          <a:p>
            <a:pPr marL="12700" marR="1955800">
              <a:lnSpc>
                <a:spcPct val="118300"/>
              </a:lnSpc>
              <a:spcBef>
                <a:spcPts val="190"/>
              </a:spcBef>
            </a:pPr>
            <a:r>
              <a:rPr sz="2400" spc="-5" dirty="0">
                <a:latin typeface="AU Passata"/>
                <a:cs typeface="AU Passata"/>
              </a:rPr>
              <a:t>Studieleder</a:t>
            </a:r>
            <a:r>
              <a:rPr sz="2400" spc="-60" dirty="0">
                <a:latin typeface="AU Passata"/>
                <a:cs typeface="AU Passata"/>
              </a:rPr>
              <a:t> </a:t>
            </a:r>
            <a:r>
              <a:rPr sz="2400" spc="-5" dirty="0">
                <a:latin typeface="AU Passata"/>
                <a:cs typeface="AU Passata"/>
              </a:rPr>
              <a:t>(formand)  </a:t>
            </a:r>
            <a:r>
              <a:rPr sz="2400" dirty="0">
                <a:latin typeface="AU Passata"/>
                <a:cs typeface="AU Passata"/>
              </a:rPr>
              <a:t>2</a:t>
            </a:r>
            <a:r>
              <a:rPr sz="2400" spc="-100" dirty="0">
                <a:latin typeface="AU Passata"/>
                <a:cs typeface="AU Passata"/>
              </a:rPr>
              <a:t> </a:t>
            </a:r>
            <a:r>
              <a:rPr sz="2400" spc="-5" dirty="0">
                <a:latin typeface="AU Passata"/>
                <a:cs typeface="AU Passata"/>
              </a:rPr>
              <a:t>studerende</a:t>
            </a:r>
            <a:endParaRPr sz="2400">
              <a:latin typeface="AU Passata"/>
              <a:cs typeface="AU Passata"/>
            </a:endParaRPr>
          </a:p>
          <a:p>
            <a:pPr marL="12700" marR="5080">
              <a:lnSpc>
                <a:spcPct val="98800"/>
              </a:lnSpc>
              <a:spcBef>
                <a:spcPts val="655"/>
              </a:spcBef>
            </a:pPr>
            <a:r>
              <a:rPr sz="2400" dirty="0">
                <a:latin typeface="AU Passata"/>
                <a:cs typeface="AU Passata"/>
              </a:rPr>
              <a:t>3 </a:t>
            </a:r>
            <a:r>
              <a:rPr sz="2400" spc="-5" dirty="0">
                <a:latin typeface="AU Passata"/>
                <a:cs typeface="AU Passata"/>
              </a:rPr>
              <a:t>Undervisere fra Institut for  Biomedicin, Institut for Folkesundhed  og Institut for Klinisk</a:t>
            </a:r>
            <a:r>
              <a:rPr sz="2400" spc="-80" dirty="0">
                <a:latin typeface="AU Passata"/>
                <a:cs typeface="AU Passata"/>
              </a:rPr>
              <a:t> </a:t>
            </a:r>
            <a:r>
              <a:rPr sz="2400" dirty="0">
                <a:latin typeface="AU Passata"/>
                <a:cs typeface="AU Passata"/>
              </a:rPr>
              <a:t>Medicin</a:t>
            </a:r>
            <a:endParaRPr sz="2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spc="-10" dirty="0">
                <a:latin typeface="AU Passata"/>
                <a:cs typeface="AU Passata"/>
              </a:rPr>
              <a:t>CESU</a:t>
            </a:r>
            <a:endParaRPr sz="2400">
              <a:latin typeface="AU Passata"/>
              <a:cs typeface="AU Passat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25728" y="2179320"/>
            <a:ext cx="5801995" cy="423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U Passata"/>
                <a:cs typeface="AU Passata"/>
              </a:rPr>
              <a:t>Projektgruppe </a:t>
            </a:r>
            <a:r>
              <a:rPr sz="2400" b="1" dirty="0">
                <a:latin typeface="AU Passata"/>
                <a:cs typeface="AU Passata"/>
              </a:rPr>
              <a:t>KA </a:t>
            </a:r>
            <a:r>
              <a:rPr sz="2400" b="1" spc="-5" dirty="0">
                <a:latin typeface="AU Passata"/>
                <a:cs typeface="AU Passata"/>
              </a:rPr>
              <a:t>(14 medlemmer)</a:t>
            </a:r>
            <a:endParaRPr sz="2400" dirty="0">
              <a:latin typeface="AU Passata"/>
              <a:cs typeface="AU Passata"/>
            </a:endParaRPr>
          </a:p>
          <a:p>
            <a:pPr marL="12700" marR="2811145">
              <a:lnSpc>
                <a:spcPct val="118300"/>
              </a:lnSpc>
              <a:spcBef>
                <a:spcPts val="190"/>
              </a:spcBef>
            </a:pPr>
            <a:r>
              <a:rPr sz="2400" spc="-5" dirty="0">
                <a:latin typeface="AU Passata"/>
                <a:cs typeface="AU Passata"/>
              </a:rPr>
              <a:t>Studieleder</a:t>
            </a:r>
            <a:r>
              <a:rPr sz="2400" spc="-60" dirty="0">
                <a:latin typeface="AU Passata"/>
                <a:cs typeface="AU Passata"/>
              </a:rPr>
              <a:t> </a:t>
            </a:r>
            <a:r>
              <a:rPr sz="2400" spc="-5" dirty="0">
                <a:latin typeface="AU Passata"/>
                <a:cs typeface="AU Passata"/>
              </a:rPr>
              <a:t>(formand)  </a:t>
            </a:r>
            <a:r>
              <a:rPr sz="2400" dirty="0">
                <a:latin typeface="AU Passata"/>
                <a:cs typeface="AU Passata"/>
              </a:rPr>
              <a:t>2</a:t>
            </a:r>
            <a:r>
              <a:rPr sz="2400" spc="-100" dirty="0">
                <a:latin typeface="AU Passata"/>
                <a:cs typeface="AU Passata"/>
              </a:rPr>
              <a:t> </a:t>
            </a:r>
            <a:r>
              <a:rPr sz="2400" spc="-5" dirty="0">
                <a:latin typeface="AU Passata"/>
                <a:cs typeface="AU Passata"/>
              </a:rPr>
              <a:t>studerende</a:t>
            </a:r>
            <a:endParaRPr sz="2400" dirty="0">
              <a:latin typeface="AU Passata"/>
              <a:cs typeface="AU Passata"/>
            </a:endParaRPr>
          </a:p>
          <a:p>
            <a:pPr marL="12700" marR="5080">
              <a:lnSpc>
                <a:spcPct val="109200"/>
              </a:lnSpc>
              <a:spcBef>
                <a:spcPts val="355"/>
              </a:spcBef>
            </a:pPr>
            <a:r>
              <a:rPr sz="2400" dirty="0">
                <a:latin typeface="AU Passata"/>
                <a:cs typeface="AU Passata"/>
              </a:rPr>
              <a:t>7 </a:t>
            </a:r>
            <a:r>
              <a:rPr sz="2400" spc="-5" dirty="0">
                <a:latin typeface="AU Passata"/>
                <a:cs typeface="AU Passata"/>
              </a:rPr>
              <a:t>kursusledere fra Institut for Klinisk </a:t>
            </a:r>
            <a:r>
              <a:rPr sz="2400" dirty="0">
                <a:latin typeface="AU Passata"/>
                <a:cs typeface="AU Passata"/>
              </a:rPr>
              <a:t>Medicin  </a:t>
            </a:r>
            <a:r>
              <a:rPr sz="2400" spc="-5" dirty="0">
                <a:latin typeface="AU Passata"/>
                <a:cs typeface="AU Passata"/>
              </a:rPr>
              <a:t>Repræsentanter fra Institut for  Folkesundhed og Institut for</a:t>
            </a:r>
            <a:r>
              <a:rPr sz="2400" spc="-30" dirty="0">
                <a:latin typeface="AU Passata"/>
                <a:cs typeface="AU Passata"/>
              </a:rPr>
              <a:t> </a:t>
            </a:r>
            <a:r>
              <a:rPr sz="2400" spc="-5" dirty="0">
                <a:latin typeface="AU Passata"/>
                <a:cs typeface="AU Passata"/>
              </a:rPr>
              <a:t>Biomedicin</a:t>
            </a:r>
            <a:endParaRPr sz="2400" dirty="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spc="-10" dirty="0">
                <a:latin typeface="AU Passata"/>
                <a:cs typeface="AU Passata"/>
              </a:rPr>
              <a:t>CESU</a:t>
            </a:r>
            <a:endParaRPr sz="2400" dirty="0">
              <a:latin typeface="AU Passata"/>
              <a:cs typeface="AU Passata"/>
            </a:endParaRPr>
          </a:p>
          <a:p>
            <a:pPr marL="12700" marR="877569">
              <a:lnSpc>
                <a:spcPts val="2780"/>
              </a:lnSpc>
              <a:spcBef>
                <a:spcPts val="795"/>
              </a:spcBef>
            </a:pPr>
            <a:r>
              <a:rPr sz="2400" spc="-5" dirty="0">
                <a:latin typeface="AU Passata"/>
                <a:cs typeface="AU Passata"/>
              </a:rPr>
              <a:t>Region Midt (Berit Handbjerg </a:t>
            </a:r>
            <a:r>
              <a:rPr sz="2400" dirty="0">
                <a:latin typeface="AU Passata"/>
                <a:cs typeface="AU Passata"/>
              </a:rPr>
              <a:t>/ </a:t>
            </a:r>
            <a:r>
              <a:rPr sz="2400" spc="-5" dirty="0">
                <a:latin typeface="AU Passata"/>
                <a:cs typeface="AU Passata"/>
              </a:rPr>
              <a:t>Anita  </a:t>
            </a:r>
            <a:r>
              <a:rPr sz="2400" spc="-10" dirty="0">
                <a:latin typeface="AU Passata"/>
                <a:cs typeface="AU Passata"/>
              </a:rPr>
              <a:t>Sørensen</a:t>
            </a:r>
            <a:r>
              <a:rPr sz="2400" spc="-10" dirty="0" smtClean="0">
                <a:latin typeface="AU Passata"/>
                <a:cs typeface="AU Passata"/>
              </a:rPr>
              <a:t>)</a:t>
            </a:r>
            <a:endParaRPr lang="da-DK" sz="2400" spc="-10" dirty="0" smtClean="0">
              <a:latin typeface="AU Passata"/>
              <a:cs typeface="AU Passata"/>
            </a:endParaRPr>
          </a:p>
          <a:p>
            <a:pPr marL="12700" marR="877569">
              <a:lnSpc>
                <a:spcPts val="2780"/>
              </a:lnSpc>
              <a:spcBef>
                <a:spcPts val="795"/>
              </a:spcBef>
            </a:pPr>
            <a:r>
              <a:rPr lang="da-DK" sz="2400" spc="-10" dirty="0" smtClean="0">
                <a:latin typeface="AU Passata"/>
                <a:cs typeface="AU Passata"/>
              </a:rPr>
              <a:t>Kristjar Skajaa</a:t>
            </a:r>
            <a:endParaRPr sz="2400" dirty="0">
              <a:latin typeface="AU Passata"/>
              <a:cs typeface="AU Passata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4495800" y="1194191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smtClean="0"/>
              <a:t>STUDIENÆVNET</a:t>
            </a:r>
            <a:r>
              <a:rPr lang="da-DK" sz="2800" smtClean="0"/>
              <a:t> </a:t>
            </a:r>
            <a:endParaRPr lang="da-DK" sz="2800"/>
          </a:p>
        </p:txBody>
      </p:sp>
      <p:cxnSp>
        <p:nvCxnSpPr>
          <p:cNvPr id="13" name="Lige pilforbindelse 12"/>
          <p:cNvCxnSpPr/>
          <p:nvPr/>
        </p:nvCxnSpPr>
        <p:spPr>
          <a:xfrm>
            <a:off x="6106293" y="1669346"/>
            <a:ext cx="751707" cy="385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/>
          <p:nvPr/>
        </p:nvCxnSpPr>
        <p:spPr>
          <a:xfrm flipH="1">
            <a:off x="4402539" y="1696543"/>
            <a:ext cx="675507" cy="416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237" y="6416361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1" y="132400"/>
                </a:lnTo>
                <a:lnTo>
                  <a:pt x="221773" y="112616"/>
                </a:lnTo>
                <a:lnTo>
                  <a:pt x="251934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1" y="64248"/>
                </a:lnTo>
                <a:lnTo>
                  <a:pt x="90326" y="49183"/>
                </a:lnTo>
                <a:lnTo>
                  <a:pt x="75283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9" y="0"/>
                </a:moveTo>
                <a:lnTo>
                  <a:pt x="209134" y="0"/>
                </a:lnTo>
                <a:lnTo>
                  <a:pt x="203588" y="26977"/>
                </a:lnTo>
                <a:lnTo>
                  <a:pt x="188535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3450" y="6276859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7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7" y="99396"/>
                </a:lnTo>
                <a:lnTo>
                  <a:pt x="27878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1"/>
                </a:lnTo>
              </a:path>
            </a:pathLst>
          </a:custGeom>
          <a:ln w="688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000" y="1069683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830" y="0"/>
                </a:lnTo>
              </a:path>
            </a:pathLst>
          </a:custGeom>
          <a:ln w="47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213" y="126491"/>
            <a:ext cx="707961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a-DK" sz="2800" spc="-5" dirty="0"/>
              <a:t>P</a:t>
            </a:r>
            <a:r>
              <a:rPr lang="da-DK" sz="2800" spc="-5" dirty="0" smtClean="0"/>
              <a:t>ræmisser</a:t>
            </a:r>
            <a:endParaRPr sz="2800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959298" y="6291072"/>
            <a:ext cx="1098102" cy="38544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/>
              <a:t>AARHUS  U</a:t>
            </a:r>
            <a:r>
              <a:rPr dirty="0"/>
              <a:t>NI</a:t>
            </a:r>
            <a:r>
              <a:rPr spc="-5" dirty="0"/>
              <a:t>V</a:t>
            </a:r>
            <a:r>
              <a:rPr spc="5" dirty="0"/>
              <a:t>E</a:t>
            </a:r>
            <a:r>
              <a:rPr spc="-5" dirty="0"/>
              <a:t>R</a:t>
            </a:r>
            <a:r>
              <a:rPr dirty="0"/>
              <a:t>SI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latin typeface="AU Passata Light"/>
                <a:cs typeface="AU Passata Light"/>
              </a:rPr>
              <a:t>HEALTH</a:t>
            </a:r>
            <a:endParaRPr sz="600" dirty="0">
              <a:latin typeface="AU Passata Light"/>
              <a:cs typeface="AU Passata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3137" y="1360423"/>
            <a:ext cx="918845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dirty="0" smtClean="0">
                <a:latin typeface="AU Passata"/>
                <a:cs typeface="AU Passata"/>
              </a:rPr>
              <a:t>Involverende klinikforløb </a:t>
            </a:r>
            <a:r>
              <a:rPr lang="da-DK" sz="2800" dirty="0" smtClean="0">
                <a:latin typeface="AU Passata"/>
                <a:cs typeface="AU Passata"/>
              </a:rPr>
              <a:t>og </a:t>
            </a:r>
            <a:r>
              <a:rPr lang="da-DK" sz="2800" spc="-5" dirty="0" smtClean="0">
                <a:latin typeface="AU Passata"/>
                <a:cs typeface="AU Passata"/>
              </a:rPr>
              <a:t>systematisk, klinisk relevant  undervisning samt højere læringsudbytte</a:t>
            </a: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dirty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dirty="0" smtClean="0">
                <a:latin typeface="AU Passata"/>
                <a:cs typeface="AU Passata"/>
              </a:rPr>
              <a:t>Længere klinikforløb</a:t>
            </a: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spc="-5" dirty="0" smtClean="0">
              <a:latin typeface="AU Passata"/>
              <a:cs typeface="AU Passata"/>
            </a:endParaRP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dirty="0" smtClean="0">
                <a:latin typeface="AU Passata"/>
                <a:cs typeface="AU Passata"/>
              </a:rPr>
              <a:t>Færre studenter pr afdeling</a:t>
            </a: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spc="-5" dirty="0" smtClean="0">
              <a:latin typeface="AU Passata"/>
              <a:cs typeface="AU Passata"/>
            </a:endParaRP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dirty="0" smtClean="0">
                <a:latin typeface="AU Passata"/>
                <a:cs typeface="AU Passata"/>
              </a:rPr>
              <a:t>Mere valgfrihed/fleksibilitet</a:t>
            </a: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spc="-5" dirty="0" smtClean="0">
              <a:latin typeface="AU Passata"/>
              <a:cs typeface="AU Passata"/>
            </a:endParaRP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dirty="0" smtClean="0">
                <a:latin typeface="AU Passata"/>
                <a:cs typeface="AU Passata"/>
              </a:rPr>
              <a:t>Øget fokus på innovation  (erhvervssamarbejde)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da-DK" sz="2800" spc="-5" dirty="0" smtClean="0">
              <a:latin typeface="AU Passata"/>
              <a:cs typeface="AU Passata"/>
            </a:endParaRP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spc="-5" dirty="0" smtClean="0">
              <a:latin typeface="AU Passata"/>
              <a:cs typeface="AU Passat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237" y="6416361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1" y="132400"/>
                </a:lnTo>
                <a:lnTo>
                  <a:pt x="221773" y="112616"/>
                </a:lnTo>
                <a:lnTo>
                  <a:pt x="251934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1" y="64248"/>
                </a:lnTo>
                <a:lnTo>
                  <a:pt x="90326" y="49183"/>
                </a:lnTo>
                <a:lnTo>
                  <a:pt x="75283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9" y="0"/>
                </a:moveTo>
                <a:lnTo>
                  <a:pt x="209134" y="0"/>
                </a:lnTo>
                <a:lnTo>
                  <a:pt x="203588" y="26977"/>
                </a:lnTo>
                <a:lnTo>
                  <a:pt x="188535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3450" y="6276859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7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7" y="99396"/>
                </a:lnTo>
                <a:lnTo>
                  <a:pt x="27878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1"/>
                </a:lnTo>
              </a:path>
            </a:pathLst>
          </a:custGeom>
          <a:ln w="688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000" y="1069683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830" y="0"/>
                </a:lnTo>
              </a:path>
            </a:pathLst>
          </a:custGeom>
          <a:ln w="47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213" y="126491"/>
            <a:ext cx="707961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a-DK" sz="2800" spc="-5" dirty="0" smtClean="0"/>
              <a:t>KONSEKVENSER</a:t>
            </a:r>
            <a:endParaRPr sz="2800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/>
              <a:t>AARHUS  U</a:t>
            </a:r>
            <a:r>
              <a:rPr dirty="0"/>
              <a:t>NI</a:t>
            </a:r>
            <a:r>
              <a:rPr spc="-5" dirty="0"/>
              <a:t>V</a:t>
            </a:r>
            <a:r>
              <a:rPr spc="5" dirty="0"/>
              <a:t>E</a:t>
            </a:r>
            <a:r>
              <a:rPr spc="-5" dirty="0"/>
              <a:t>R</a:t>
            </a:r>
            <a:r>
              <a:rPr dirty="0"/>
              <a:t>SI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latin typeface="AU Passata Light"/>
                <a:cs typeface="AU Passata Light"/>
              </a:rPr>
              <a:t>HEALTH</a:t>
            </a:r>
            <a:endParaRPr sz="600">
              <a:latin typeface="AU Passata Light"/>
              <a:cs typeface="AU Passata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3215" y="1143000"/>
            <a:ext cx="9188450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Klinikforløb generiske – ikke specialespecifikke</a:t>
            </a:r>
          </a:p>
          <a:p>
            <a:pPr marL="12700"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Fokus på patientvaretagelsen, klinisk beslutningstagen og samarbejde </a:t>
            </a:r>
          </a:p>
          <a:p>
            <a:pPr marL="12700"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Løbende kompetenceevaluering</a:t>
            </a:r>
          </a:p>
          <a:p>
            <a:pPr marL="12700"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Undervisning i professionalisme integreres </a:t>
            </a:r>
          </a:p>
          <a:p>
            <a:pPr marL="12700"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For den enkelte student mindre, men bedre kliniktid</a:t>
            </a:r>
          </a:p>
          <a:p>
            <a:pPr marL="12700"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For afdelingerne betydeligt færre studenter ad gangen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</p:txBody>
      </p:sp>
    </p:spTree>
    <p:extLst>
      <p:ext uri="{BB962C8B-B14F-4D97-AF65-F5344CB8AC3E}">
        <p14:creationId xmlns:p14="http://schemas.microsoft.com/office/powerpoint/2010/main" val="347662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871" y="1458442"/>
            <a:ext cx="10226040" cy="5339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638810" marR="8857615">
              <a:lnSpc>
                <a:spcPts val="980"/>
              </a:lnSpc>
            </a:pPr>
            <a:r>
              <a:rPr sz="1000" spc="-5" dirty="0" smtClean="0">
                <a:latin typeface="AU Passata"/>
                <a:cs typeface="AU Passata"/>
              </a:rPr>
              <a:t>AARHUS</a:t>
            </a:r>
            <a:endParaRPr sz="1000" dirty="0">
              <a:latin typeface="AU Passata"/>
              <a:cs typeface="AU Passata"/>
            </a:endParaRPr>
          </a:p>
          <a:p>
            <a:pPr marL="638810">
              <a:lnSpc>
                <a:spcPts val="690"/>
              </a:lnSpc>
            </a:pPr>
            <a:r>
              <a:rPr sz="600" spc="30" dirty="0">
                <a:latin typeface="AU Passata Light"/>
                <a:cs typeface="AU Passata Light"/>
              </a:rPr>
              <a:t>HEALTH</a:t>
            </a:r>
            <a:endParaRPr sz="600" dirty="0">
              <a:latin typeface="AU Passata Light"/>
              <a:cs typeface="AU Passata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3213" y="745235"/>
            <a:ext cx="842899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/>
              <a:t>KANDIDATUDDANNELSEN I</a:t>
            </a:r>
            <a:r>
              <a:rPr sz="2800" spc="-105" dirty="0"/>
              <a:t> </a:t>
            </a:r>
            <a:r>
              <a:rPr sz="2800" dirty="0"/>
              <a:t>DAG</a:t>
            </a:r>
          </a:p>
        </p:txBody>
      </p:sp>
      <p:sp>
        <p:nvSpPr>
          <p:cNvPr id="4" name="object 4"/>
          <p:cNvSpPr/>
          <p:nvPr/>
        </p:nvSpPr>
        <p:spPr>
          <a:xfrm>
            <a:off x="332871" y="1458442"/>
            <a:ext cx="10226034" cy="5223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213" y="745235"/>
            <a:ext cx="814133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/>
              <a:t>NY</a:t>
            </a:r>
            <a:r>
              <a:rPr sz="2800" spc="-105" dirty="0"/>
              <a:t> </a:t>
            </a:r>
            <a:r>
              <a:rPr sz="2800" dirty="0"/>
              <a:t>KANDIDATSTUDIEORDNING</a:t>
            </a:r>
          </a:p>
        </p:txBody>
      </p:sp>
      <p:sp>
        <p:nvSpPr>
          <p:cNvPr id="3" name="object 3"/>
          <p:cNvSpPr/>
          <p:nvPr/>
        </p:nvSpPr>
        <p:spPr>
          <a:xfrm>
            <a:off x="299556" y="1628800"/>
            <a:ext cx="11699510" cy="3960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959298" y="6291072"/>
            <a:ext cx="1098102" cy="38544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/>
              <a:t>AARHUS  U</a:t>
            </a:r>
            <a:r>
              <a:rPr dirty="0"/>
              <a:t>NI</a:t>
            </a:r>
            <a:r>
              <a:rPr spc="-5" dirty="0"/>
              <a:t>V</a:t>
            </a:r>
            <a:r>
              <a:rPr spc="5" dirty="0"/>
              <a:t>E</a:t>
            </a:r>
            <a:r>
              <a:rPr spc="-5" dirty="0"/>
              <a:t>R</a:t>
            </a:r>
            <a:r>
              <a:rPr dirty="0"/>
              <a:t>SI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latin typeface="AU Passata Light"/>
                <a:cs typeface="AU Passata Light"/>
              </a:rPr>
              <a:t>HEALTH</a:t>
            </a:r>
            <a:endParaRPr sz="600" dirty="0">
              <a:latin typeface="AU Passata Light"/>
              <a:cs typeface="AU Passata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="" xmlns:a16="http://schemas.microsoft.com/office/drawing/2014/main" id="{1B7E5F73-7E71-A944-A948-23DB91E2D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3" y="745235"/>
            <a:ext cx="8428990" cy="430887"/>
          </a:xfrm>
        </p:spPr>
        <p:txBody>
          <a:bodyPr/>
          <a:lstStyle/>
          <a:p>
            <a:r>
              <a:rPr lang="da-DK" sz="2800" dirty="0"/>
              <a:t>Semesterstruktur 1- 3 semester</a:t>
            </a:r>
          </a:p>
        </p:txBody>
      </p:sp>
      <p:graphicFrame>
        <p:nvGraphicFramePr>
          <p:cNvPr id="9" name="Tabel 8">
            <a:extLst>
              <a:ext uri="{FF2B5EF4-FFF2-40B4-BE49-F238E27FC236}">
                <a16:creationId xmlns="" xmlns:a16="http://schemas.microsoft.com/office/drawing/2014/main" id="{C7C794F1-9275-054F-A621-C6B2224B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608887"/>
              </p:ext>
            </p:extLst>
          </p:nvPr>
        </p:nvGraphicFramePr>
        <p:xfrm>
          <a:off x="-35550" y="1153007"/>
          <a:ext cx="11497665" cy="1977821"/>
        </p:xfrm>
        <a:graphic>
          <a:graphicData uri="http://schemas.openxmlformats.org/drawingml/2006/table">
            <a:tbl>
              <a:tblPr/>
              <a:tblGrid>
                <a:gridCol w="438026">
                  <a:extLst>
                    <a:ext uri="{9D8B030D-6E8A-4147-A177-3AD203B41FA5}">
                      <a16:colId xmlns="" xmlns:a16="http://schemas.microsoft.com/office/drawing/2014/main" val="3730195807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716924516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267783540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4139613939"/>
                    </a:ext>
                  </a:extLst>
                </a:gridCol>
                <a:gridCol w="279678">
                  <a:extLst>
                    <a:ext uri="{9D8B030D-6E8A-4147-A177-3AD203B41FA5}">
                      <a16:colId xmlns="" xmlns:a16="http://schemas.microsoft.com/office/drawing/2014/main" val="2879039760"/>
                    </a:ext>
                  </a:extLst>
                </a:gridCol>
                <a:gridCol w="279678">
                  <a:extLst>
                    <a:ext uri="{9D8B030D-6E8A-4147-A177-3AD203B41FA5}">
                      <a16:colId xmlns="" xmlns:a16="http://schemas.microsoft.com/office/drawing/2014/main" val="3866429707"/>
                    </a:ext>
                  </a:extLst>
                </a:gridCol>
                <a:gridCol w="279678">
                  <a:extLst>
                    <a:ext uri="{9D8B030D-6E8A-4147-A177-3AD203B41FA5}">
                      <a16:colId xmlns="" xmlns:a16="http://schemas.microsoft.com/office/drawing/2014/main" val="2487506619"/>
                    </a:ext>
                  </a:extLst>
                </a:gridCol>
                <a:gridCol w="279678">
                  <a:extLst>
                    <a:ext uri="{9D8B030D-6E8A-4147-A177-3AD203B41FA5}">
                      <a16:colId xmlns="" xmlns:a16="http://schemas.microsoft.com/office/drawing/2014/main" val="1446031023"/>
                    </a:ext>
                  </a:extLst>
                </a:gridCol>
                <a:gridCol w="279678">
                  <a:extLst>
                    <a:ext uri="{9D8B030D-6E8A-4147-A177-3AD203B41FA5}">
                      <a16:colId xmlns="" xmlns:a16="http://schemas.microsoft.com/office/drawing/2014/main" val="3382803110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2823712602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2552997334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1832687211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319161663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847628567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301817929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2536796176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2657468483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4197091403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846719273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2494951912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556859437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229118745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565925639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3889826252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3025832458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4207578467"/>
                    </a:ext>
                  </a:extLst>
                </a:gridCol>
                <a:gridCol w="462703">
                  <a:extLst>
                    <a:ext uri="{9D8B030D-6E8A-4147-A177-3AD203B41FA5}">
                      <a16:colId xmlns="" xmlns:a16="http://schemas.microsoft.com/office/drawing/2014/main" val="1118398649"/>
                    </a:ext>
                  </a:extLst>
                </a:gridCol>
                <a:gridCol w="438026">
                  <a:extLst>
                    <a:ext uri="{9D8B030D-6E8A-4147-A177-3AD203B41FA5}">
                      <a16:colId xmlns="" xmlns:a16="http://schemas.microsoft.com/office/drawing/2014/main" val="889156496"/>
                    </a:ext>
                  </a:extLst>
                </a:gridCol>
              </a:tblGrid>
              <a:tr h="15040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6873285"/>
                  </a:ext>
                </a:extLst>
              </a:tr>
              <a:tr h="248167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0211323"/>
                  </a:ext>
                </a:extLst>
              </a:tr>
              <a:tr h="233127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b"/>
                      <a:r>
                        <a:rPr lang="da-DK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sem.</a:t>
                      </a:r>
                    </a:p>
                  </a:txBody>
                  <a:tcPr marL="5665" marR="5665" marT="4603" marB="0" vert="vert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Semesteruger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6030198"/>
                  </a:ext>
                </a:extLst>
              </a:tr>
              <a:tr h="233127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5390152"/>
                  </a:ext>
                </a:extLst>
              </a:tr>
              <a:tr h="15040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 1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algn="l" fontAlgn="ctr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fælles intro</a:t>
                      </a:r>
                    </a:p>
                  </a:txBody>
                  <a:tcPr marL="5665" marR="5665" marT="4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algn="ctr" fontAlgn="ctr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 valgfri</a:t>
                      </a:r>
                    </a:p>
                  </a:txBody>
                  <a:tcPr marL="5665" marR="5665" marT="4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 klinik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kommunikation, afklaring af kliniske problemstillinger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Hep.gas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Hæm.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Hep.gas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Hæm.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Ex./udprøv.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565644736"/>
                  </a:ext>
                </a:extLst>
              </a:tr>
              <a:tr h="15040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60782619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 2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Hep.gas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Hæm.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 klinik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kommunikation, afklaring af kliniske problemstillinger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Hep.gas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Hæm.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4250648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788302457"/>
                  </a:ext>
                </a:extLst>
              </a:tr>
              <a:tr h="15040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 3.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Hep.gas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Hæm.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Hep.gas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Hæm.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nef.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 klinik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kommunikation, afklaring af kliniske problemstillinger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2464506052"/>
                  </a:ext>
                </a:extLst>
              </a:tr>
              <a:tr h="15040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vert="vert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3696889453"/>
                  </a:ext>
                </a:extLst>
              </a:tr>
              <a:tr h="150405"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5" marR="5665" marT="4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4869846"/>
                  </a:ext>
                </a:extLst>
              </a:tr>
            </a:tbl>
          </a:graphicData>
        </a:graphic>
      </p:graphicFrame>
      <p:graphicFrame>
        <p:nvGraphicFramePr>
          <p:cNvPr id="12" name="Tabel 11">
            <a:extLst>
              <a:ext uri="{FF2B5EF4-FFF2-40B4-BE49-F238E27FC236}">
                <a16:creationId xmlns="" xmlns:a16="http://schemas.microsoft.com/office/drawing/2014/main" id="{6D8389B3-6F1B-B448-A977-D1CA60259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93285"/>
              </p:ext>
            </p:extLst>
          </p:nvPr>
        </p:nvGraphicFramePr>
        <p:xfrm>
          <a:off x="140927" y="3370403"/>
          <a:ext cx="11321180" cy="1549465"/>
        </p:xfrm>
        <a:graphic>
          <a:graphicData uri="http://schemas.openxmlformats.org/drawingml/2006/table">
            <a:tbl>
              <a:tblPr/>
              <a:tblGrid>
                <a:gridCol w="451829">
                  <a:extLst>
                    <a:ext uri="{9D8B030D-6E8A-4147-A177-3AD203B41FA5}">
                      <a16:colId xmlns="" xmlns:a16="http://schemas.microsoft.com/office/drawing/2014/main" val="3780257600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175999750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150704223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222837743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2995777988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929810222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3678379675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311386080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3532889538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3493599270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705811374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2287510549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016639005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2922167240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623992351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2385042150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808555065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2243716425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646941227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746487173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3646180275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104600327"/>
                    </a:ext>
                  </a:extLst>
                </a:gridCol>
                <a:gridCol w="477284">
                  <a:extLst>
                    <a:ext uri="{9D8B030D-6E8A-4147-A177-3AD203B41FA5}">
                      <a16:colId xmlns="" xmlns:a16="http://schemas.microsoft.com/office/drawing/2014/main" val="2999527974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3277740836"/>
                    </a:ext>
                  </a:extLst>
                </a:gridCol>
                <a:gridCol w="451829">
                  <a:extLst>
                    <a:ext uri="{9D8B030D-6E8A-4147-A177-3AD203B41FA5}">
                      <a16:colId xmlns="" xmlns:a16="http://schemas.microsoft.com/office/drawing/2014/main" val="619622215"/>
                    </a:ext>
                  </a:extLst>
                </a:gridCol>
              </a:tblGrid>
              <a:tr h="114959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86126660"/>
                  </a:ext>
                </a:extLst>
              </a:tr>
              <a:tr h="114959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43265874"/>
                  </a:ext>
                </a:extLst>
              </a:tr>
              <a:tr h="122624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Semesteruger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-1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2583622"/>
                  </a:ext>
                </a:extLst>
              </a:tr>
              <a:tr h="36020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da-DK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sem.</a:t>
                      </a:r>
                    </a:p>
                  </a:txBody>
                  <a:tcPr marL="5938" marR="5938" marT="4825" marB="0" vert="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 årgang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 med casebaseret klinisk undervisning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Onkologi, abdominalkirurgiske og urologiske sygdomme, sygd. som behndl. m plastikkirurgi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Udprøvning</a:t>
                      </a:r>
                    </a:p>
                  </a:txBody>
                  <a:tcPr marL="5938" marR="5938" marT="48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re-eksamen (ugen inden næste semesterstart)</a:t>
                      </a:r>
                    </a:p>
                  </a:txBody>
                  <a:tcPr marL="5938" marR="5938" marT="48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410957"/>
                  </a:ext>
                </a:extLst>
              </a:tr>
              <a:tr h="223599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Hjertets, lungernes og karrernes sygdomme 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7862343"/>
                  </a:ext>
                </a:extLst>
              </a:tr>
              <a:tr h="137951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Tværsektorielt fokus: Rehabilitering, Socialmedicin, Onkologi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9344276"/>
                  </a:ext>
                </a:extLst>
              </a:tr>
              <a:tr h="122624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Valgfagshold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Valgfag 1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Ex.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AEAAA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Valgfag 2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Ex.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AEAAA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5764203"/>
                  </a:ext>
                </a:extLst>
              </a:tr>
              <a:tr h="122624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AEAAA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000000"/>
                      </a:fgClr>
                      <a:bgClr>
                        <a:srgbClr val="AEAAA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7886253"/>
                  </a:ext>
                </a:extLst>
              </a:tr>
              <a:tr h="114959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9913035"/>
                  </a:ext>
                </a:extLst>
              </a:tr>
              <a:tr h="114959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1510262"/>
                  </a:ext>
                </a:extLst>
              </a:tr>
            </a:tbl>
          </a:graphicData>
        </a:graphic>
      </p:graphicFrame>
      <p:graphicFrame>
        <p:nvGraphicFramePr>
          <p:cNvPr id="14" name="Tabel 13">
            <a:extLst>
              <a:ext uri="{FF2B5EF4-FFF2-40B4-BE49-F238E27FC236}">
                <a16:creationId xmlns="" xmlns:a16="http://schemas.microsoft.com/office/drawing/2014/main" id="{44F9FF92-BCD6-4847-9F18-1A091849A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41049"/>
              </p:ext>
            </p:extLst>
          </p:nvPr>
        </p:nvGraphicFramePr>
        <p:xfrm>
          <a:off x="334864" y="4820221"/>
          <a:ext cx="11286276" cy="1620339"/>
        </p:xfrm>
        <a:graphic>
          <a:graphicData uri="http://schemas.openxmlformats.org/drawingml/2006/table">
            <a:tbl>
              <a:tblPr/>
              <a:tblGrid>
                <a:gridCol w="450436">
                  <a:extLst>
                    <a:ext uri="{9D8B030D-6E8A-4147-A177-3AD203B41FA5}">
                      <a16:colId xmlns="" xmlns:a16="http://schemas.microsoft.com/office/drawing/2014/main" val="2421512987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56754456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950473538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3474672756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2967059684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4140710825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290743044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746842864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1783628026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3777548338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3979889679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423549275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209425610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1319621844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3060736844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911401772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2171307309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400727429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1560118323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1866656512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1329799519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2929722760"/>
                    </a:ext>
                  </a:extLst>
                </a:gridCol>
                <a:gridCol w="475812">
                  <a:extLst>
                    <a:ext uri="{9D8B030D-6E8A-4147-A177-3AD203B41FA5}">
                      <a16:colId xmlns="" xmlns:a16="http://schemas.microsoft.com/office/drawing/2014/main" val="2732735429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3192359147"/>
                    </a:ext>
                  </a:extLst>
                </a:gridCol>
                <a:gridCol w="450436">
                  <a:extLst>
                    <a:ext uri="{9D8B030D-6E8A-4147-A177-3AD203B41FA5}">
                      <a16:colId xmlns="" xmlns:a16="http://schemas.microsoft.com/office/drawing/2014/main" val="1168162369"/>
                    </a:ext>
                  </a:extLst>
                </a:gridCol>
              </a:tblGrid>
              <a:tr h="14381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0489396"/>
                  </a:ext>
                </a:extLst>
              </a:tr>
              <a:tr h="14381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5901891"/>
                  </a:ext>
                </a:extLst>
              </a:tr>
              <a:tr h="14381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2263944"/>
                  </a:ext>
                </a:extLst>
              </a:tr>
              <a:tr h="14381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Semesteruger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8775954"/>
                  </a:ext>
                </a:extLst>
              </a:tr>
              <a:tr h="306810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a-DK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sem.</a:t>
                      </a:r>
                    </a:p>
                  </a:txBody>
                  <a:tcPr marL="5938" marR="5938" marT="4825" marB="0" vert="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alternativt forslag - hvis uge 20 må bruges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 1</a:t>
                      </a:r>
                    </a:p>
                  </a:txBody>
                  <a:tcPr marL="5938" marR="5938" marT="48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Færdighedslab, </a:t>
                      </a:r>
                      <a:b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 om klinisk </a:t>
                      </a:r>
                      <a:b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a-DK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 klinik</a:t>
                      </a:r>
                    </a:p>
                  </a:txBody>
                  <a:tcPr marL="5938" marR="5938" marT="48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rowSpan="2" gridSpan="8"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Klinik, der udvikler studerendes kliniske kompetener</a:t>
                      </a:r>
                      <a:b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 integrerer viden / den medicinske ekspert fra tidl. Specialer - udprøvning her eller uge 11??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da-DK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Valgfrit projektforløb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evt. udprøvning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24291462"/>
                  </a:ext>
                </a:extLst>
              </a:tr>
              <a:tr h="172580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2641986"/>
                  </a:ext>
                </a:extLst>
              </a:tr>
              <a:tr h="27804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 2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Valgfrit projektforløb</a:t>
                      </a:r>
                    </a:p>
                  </a:txBody>
                  <a:tcPr marL="5938" marR="5938" marT="48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evt. udprøvning</a:t>
                      </a: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 klinik</a:t>
                      </a:r>
                    </a:p>
                  </a:txBody>
                  <a:tcPr marL="5938" marR="5938" marT="48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rowSpan="2" gridSpan="8">
                  <a:txBody>
                    <a:bodyPr/>
                    <a:lstStyle/>
                    <a:p>
                      <a:pPr algn="l" fontAlgn="t"/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Klinik, der udvikler studerendes kliniske kompetener</a:t>
                      </a:r>
                      <a:b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a-D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 integrerer viden / den medicinske ekspert fra tidl. Specialer - udprøvning her eller uge 20??</a:t>
                      </a: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da-DK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4146741"/>
                  </a:ext>
                </a:extLst>
              </a:tr>
              <a:tr h="14381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5928206"/>
                  </a:ext>
                </a:extLst>
              </a:tr>
              <a:tr h="143817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38" marR="5938" marT="48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391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23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237" y="6416361"/>
            <a:ext cx="279400" cy="139700"/>
          </a:xfrm>
          <a:custGeom>
            <a:avLst/>
            <a:gdLst/>
            <a:ahLst/>
            <a:cxnLst/>
            <a:rect l="l" t="t" r="r" b="b"/>
            <a:pathLst>
              <a:path w="279400" h="139700">
                <a:moveTo>
                  <a:pt x="69739" y="0"/>
                </a:moveTo>
                <a:lnTo>
                  <a:pt x="0" y="0"/>
                </a:lnTo>
                <a:lnTo>
                  <a:pt x="7096" y="44133"/>
                </a:lnTo>
                <a:lnTo>
                  <a:pt x="26864" y="82433"/>
                </a:lnTo>
                <a:lnTo>
                  <a:pt x="57025" y="112616"/>
                </a:lnTo>
                <a:lnTo>
                  <a:pt x="95296" y="132400"/>
                </a:lnTo>
                <a:lnTo>
                  <a:pt x="139397" y="139501"/>
                </a:lnTo>
                <a:lnTo>
                  <a:pt x="183501" y="132400"/>
                </a:lnTo>
                <a:lnTo>
                  <a:pt x="221773" y="112616"/>
                </a:lnTo>
                <a:lnTo>
                  <a:pt x="251934" y="82433"/>
                </a:lnTo>
                <a:lnTo>
                  <a:pt x="258456" y="69796"/>
                </a:lnTo>
                <a:lnTo>
                  <a:pt x="139397" y="69796"/>
                </a:lnTo>
                <a:lnTo>
                  <a:pt x="112491" y="64248"/>
                </a:lnTo>
                <a:lnTo>
                  <a:pt x="90326" y="49183"/>
                </a:lnTo>
                <a:lnTo>
                  <a:pt x="75283" y="26977"/>
                </a:lnTo>
                <a:lnTo>
                  <a:pt x="69739" y="0"/>
                </a:lnTo>
                <a:close/>
              </a:path>
              <a:path w="279400" h="139700">
                <a:moveTo>
                  <a:pt x="278799" y="0"/>
                </a:moveTo>
                <a:lnTo>
                  <a:pt x="209134" y="0"/>
                </a:lnTo>
                <a:lnTo>
                  <a:pt x="203588" y="26977"/>
                </a:lnTo>
                <a:lnTo>
                  <a:pt x="188535" y="49183"/>
                </a:lnTo>
                <a:lnTo>
                  <a:pt x="166346" y="64248"/>
                </a:lnTo>
                <a:lnTo>
                  <a:pt x="139397" y="69796"/>
                </a:lnTo>
                <a:lnTo>
                  <a:pt x="258456" y="69796"/>
                </a:lnTo>
                <a:lnTo>
                  <a:pt x="271702" y="44133"/>
                </a:lnTo>
                <a:lnTo>
                  <a:pt x="27879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3450" y="6276859"/>
            <a:ext cx="279400" cy="279400"/>
          </a:xfrm>
          <a:custGeom>
            <a:avLst/>
            <a:gdLst/>
            <a:ahLst/>
            <a:cxnLst/>
            <a:rect l="l" t="t" r="r" b="b"/>
            <a:pathLst>
              <a:path w="279400" h="279400">
                <a:moveTo>
                  <a:pt x="278787" y="0"/>
                </a:moveTo>
                <a:lnTo>
                  <a:pt x="0" y="279003"/>
                </a:lnTo>
                <a:lnTo>
                  <a:pt x="98266" y="279003"/>
                </a:lnTo>
                <a:lnTo>
                  <a:pt x="278787" y="99396"/>
                </a:lnTo>
                <a:lnTo>
                  <a:pt x="27878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9610" y="6359725"/>
            <a:ext cx="0" cy="197485"/>
          </a:xfrm>
          <a:custGeom>
            <a:avLst/>
            <a:gdLst/>
            <a:ahLst/>
            <a:cxnLst/>
            <a:rect l="l" t="t" r="r" b="b"/>
            <a:pathLst>
              <a:path h="197484">
                <a:moveTo>
                  <a:pt x="0" y="0"/>
                </a:moveTo>
                <a:lnTo>
                  <a:pt x="0" y="196961"/>
                </a:lnTo>
              </a:path>
            </a:pathLst>
          </a:custGeom>
          <a:ln w="688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000" y="1069683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830" y="0"/>
                </a:lnTo>
              </a:path>
            </a:pathLst>
          </a:custGeom>
          <a:ln w="47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213" y="126491"/>
            <a:ext cx="707961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a-DK" sz="4800" smtClean="0"/>
              <a:t>OPSUMMERING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959298" y="6291072"/>
            <a:ext cx="1174302" cy="38544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45"/>
              </a:spcBef>
            </a:pPr>
            <a:r>
              <a:rPr spc="-5" dirty="0"/>
              <a:t>AARHUS  U</a:t>
            </a:r>
            <a:r>
              <a:rPr dirty="0"/>
              <a:t>NI</a:t>
            </a:r>
            <a:r>
              <a:rPr spc="-5" dirty="0"/>
              <a:t>V</a:t>
            </a:r>
            <a:r>
              <a:rPr spc="5" dirty="0"/>
              <a:t>E</a:t>
            </a:r>
            <a:r>
              <a:rPr spc="-5" dirty="0"/>
              <a:t>R</a:t>
            </a:r>
            <a:r>
              <a:rPr dirty="0"/>
              <a:t>SI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T</a:t>
            </a:r>
          </a:p>
          <a:p>
            <a:pPr marL="12700">
              <a:lnSpc>
                <a:spcPts val="690"/>
              </a:lnSpc>
            </a:pPr>
            <a:r>
              <a:rPr sz="600" spc="30" dirty="0">
                <a:latin typeface="AU Passata Light"/>
                <a:cs typeface="AU Passata Light"/>
              </a:rPr>
              <a:t>HEALTH</a:t>
            </a:r>
            <a:endParaRPr sz="600" dirty="0">
              <a:latin typeface="AU Passata Light"/>
              <a:cs typeface="AU Passata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3215" y="1143000"/>
            <a:ext cx="9188450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Integrering af professionalismeelementerne</a:t>
            </a: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Fokus på den generelle patientvaretagelse </a:t>
            </a:r>
          </a:p>
          <a:p>
            <a:pPr marL="12700"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buFont typeface="Malgun Gothic"/>
              <a:buChar char="▪"/>
              <a:tabLst>
                <a:tab pos="469265" algn="l"/>
                <a:tab pos="469900" algn="l"/>
              </a:tabLst>
            </a:pPr>
            <a:r>
              <a:rPr lang="da-DK" sz="2800" spc="-5" smtClean="0">
                <a:latin typeface="AU Passata"/>
                <a:cs typeface="AU Passata"/>
              </a:rPr>
              <a:t>Involvering af de studerende i afdelingens arbejde 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  <a:p>
            <a:pPr marL="469900" indent="-457200">
              <a:lnSpc>
                <a:spcPct val="100000"/>
              </a:lnSpc>
              <a:buFont typeface="Malgun Gothic"/>
              <a:buChar char="▪"/>
              <a:tabLst>
                <a:tab pos="469265" algn="l"/>
                <a:tab pos="469900" algn="l"/>
              </a:tabLst>
            </a:pPr>
            <a:endParaRPr lang="da-DK" sz="2800" spc="-5" smtClean="0">
              <a:latin typeface="AU Passata"/>
              <a:cs typeface="AU Passata"/>
            </a:endParaRPr>
          </a:p>
        </p:txBody>
      </p:sp>
      <p:sp>
        <p:nvSpPr>
          <p:cNvPr id="9" name="Kløftet højrepil 8">
            <a:extLst>
              <a:ext uri="{FF2B5EF4-FFF2-40B4-BE49-F238E27FC236}">
                <a16:creationId xmlns="" xmlns:a16="http://schemas.microsoft.com/office/drawing/2014/main" id="{0A659194-CF32-834D-ADF7-DB60D3E35DC0}"/>
              </a:ext>
            </a:extLst>
          </p:cNvPr>
          <p:cNvSpPr/>
          <p:nvPr/>
        </p:nvSpPr>
        <p:spPr>
          <a:xfrm>
            <a:off x="2159297" y="3357294"/>
            <a:ext cx="1722308" cy="7992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felt 9">
            <a:extLst>
              <a:ext uri="{FF2B5EF4-FFF2-40B4-BE49-F238E27FC236}">
                <a16:creationId xmlns="" xmlns:a16="http://schemas.microsoft.com/office/drawing/2014/main" id="{6BCC6585-08EE-7245-92E4-574DA8FF1A2F}"/>
              </a:ext>
            </a:extLst>
          </p:cNvPr>
          <p:cNvSpPr txBox="1"/>
          <p:nvPr/>
        </p:nvSpPr>
        <p:spPr>
          <a:xfrm>
            <a:off x="1314167" y="4495800"/>
            <a:ext cx="7722704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behov for at styrke hver afdelings indsats i forhold til uddannelsesopgaven. </a:t>
            </a:r>
          </a:p>
        </p:txBody>
      </p:sp>
    </p:spTree>
    <p:extLst>
      <p:ext uri="{BB962C8B-B14F-4D97-AF65-F5344CB8AC3E}">
        <p14:creationId xmlns:p14="http://schemas.microsoft.com/office/powerpoint/2010/main" val="101103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734</Words>
  <Application>Microsoft Macintosh PowerPoint</Application>
  <PresentationFormat>Brugerdefineret</PresentationFormat>
  <Paragraphs>428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14</vt:i4>
      </vt:variant>
    </vt:vector>
  </HeadingPairs>
  <TitlesOfParts>
    <vt:vector size="16" baseType="lpstr">
      <vt:lpstr>Office Theme</vt:lpstr>
      <vt:lpstr>Office-tema</vt:lpstr>
      <vt:lpstr>PowerPoint-præsentation</vt:lpstr>
      <vt:lpstr>BAGGRUND</vt:lpstr>
      <vt:lpstr>LEDELSE AF PROCESSEN</vt:lpstr>
      <vt:lpstr>Præmisser</vt:lpstr>
      <vt:lpstr>KONSEKVENSER</vt:lpstr>
      <vt:lpstr>KANDIDATUDDANNELSEN I DAG</vt:lpstr>
      <vt:lpstr>NY KANDIDATSTUDIEORDNING</vt:lpstr>
      <vt:lpstr>Semesterstruktur 1- 3 semester</vt:lpstr>
      <vt:lpstr>OPSUMMERING</vt:lpstr>
      <vt:lpstr>En ny funktion på hver afdeling</vt:lpstr>
      <vt:lpstr>Prægraduat uddannelses lektor</vt:lpstr>
      <vt:lpstr>reference</vt:lpstr>
      <vt:lpstr>Økonomi – et foreløbigt estimat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cp:lastModifiedBy>Kristjar Skajaa</cp:lastModifiedBy>
  <cp:revision>12</cp:revision>
  <dcterms:created xsi:type="dcterms:W3CDTF">2018-11-22T13:20:50Z</dcterms:created>
  <dcterms:modified xsi:type="dcterms:W3CDTF">2018-11-29T09:28:32Z</dcterms:modified>
</cp:coreProperties>
</file>